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8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fld id="{051F1235-8B2A-483A-B4A2-DD4A6624C607}" type="datetimeFigureOut">
              <a:rPr lang="en-MY" smtClean="0"/>
              <a:t>29/10/2015</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3060336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051F1235-8B2A-483A-B4A2-DD4A6624C607}" type="datetimeFigureOut">
              <a:rPr lang="en-MY" smtClean="0"/>
              <a:t>29/10/2015</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4078113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1F1235-8B2A-483A-B4A2-DD4A6624C607}" type="datetimeFigureOut">
              <a:rPr lang="en-MY" smtClean="0"/>
              <a:t>29/10/2015</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2466318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fld id="{051F1235-8B2A-483A-B4A2-DD4A6624C607}" type="datetimeFigureOut">
              <a:rPr lang="en-MY" smtClean="0"/>
              <a:t>29/10/2015</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1256061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fld id="{051F1235-8B2A-483A-B4A2-DD4A6624C607}" type="datetimeFigureOut">
              <a:rPr lang="en-MY" smtClean="0"/>
              <a:t>29/10/2015</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3696351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fld id="{051F1235-8B2A-483A-B4A2-DD4A6624C607}" type="datetimeFigureOut">
              <a:rPr lang="en-MY" smtClean="0"/>
              <a:t>29/10/2015</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117978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1F1235-8B2A-483A-B4A2-DD4A6624C607}" type="datetimeFigureOut">
              <a:rPr lang="en-MY" smtClean="0"/>
              <a:t>29/10/2015</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3870807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1F1235-8B2A-483A-B4A2-DD4A6624C607}" type="datetimeFigureOut">
              <a:rPr lang="en-MY" smtClean="0"/>
              <a:t>29/10/2015</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1722472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1F1235-8B2A-483A-B4A2-DD4A6624C607}" type="datetimeFigureOut">
              <a:rPr lang="en-MY" smtClean="0"/>
              <a:t>29/10/2015</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106996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051F1235-8B2A-483A-B4A2-DD4A6624C607}" type="datetimeFigureOut">
              <a:rPr lang="en-MY" smtClean="0"/>
              <a:t>29/10/2015</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2374255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051F1235-8B2A-483A-B4A2-DD4A6624C607}" type="datetimeFigureOut">
              <a:rPr lang="en-MY" smtClean="0"/>
              <a:t>29/10/2015</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34BB127-07EC-4881-B55E-7D0895BFA479}" type="slidenum">
              <a:rPr lang="en-MY" smtClean="0"/>
              <a:t>‹#›</a:t>
            </a:fld>
            <a:endParaRPr lang="en-MY"/>
          </a:p>
        </p:txBody>
      </p:sp>
    </p:spTree>
    <p:extLst>
      <p:ext uri="{BB962C8B-B14F-4D97-AF65-F5344CB8AC3E}">
        <p14:creationId xmlns:p14="http://schemas.microsoft.com/office/powerpoint/2010/main" val="393683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M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F1235-8B2A-483A-B4A2-DD4A6624C607}" type="datetimeFigureOut">
              <a:rPr lang="en-MY" smtClean="0"/>
              <a:t>29/10/2015</a:t>
            </a:fld>
            <a:endParaRPr lang="en-M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BB127-07EC-4881-B55E-7D0895BFA479}" type="slidenum">
              <a:rPr lang="en-MY" smtClean="0"/>
              <a:t>‹#›</a:t>
            </a:fld>
            <a:endParaRPr lang="en-MY"/>
          </a:p>
        </p:txBody>
      </p:sp>
    </p:spTree>
    <p:extLst>
      <p:ext uri="{BB962C8B-B14F-4D97-AF65-F5344CB8AC3E}">
        <p14:creationId xmlns:p14="http://schemas.microsoft.com/office/powerpoint/2010/main" val="948316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pubhealthcollo.org/spss/" TargetMode="External"/><Relationship Id="rId2" Type="http://schemas.openxmlformats.org/officeDocument/2006/relationships/hyperlink" Target="http://10.150.128.11/sps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Computer class III</a:t>
            </a:r>
            <a:endParaRPr lang="en-MY" dirty="0"/>
          </a:p>
        </p:txBody>
      </p:sp>
      <p:sp>
        <p:nvSpPr>
          <p:cNvPr id="5" name="Content Placeholder 4"/>
          <p:cNvSpPr>
            <a:spLocks noGrp="1"/>
          </p:cNvSpPr>
          <p:nvPr>
            <p:ph idx="1"/>
          </p:nvPr>
        </p:nvSpPr>
        <p:spPr/>
        <p:txBody>
          <a:bodyPr/>
          <a:lstStyle/>
          <a:p>
            <a:r>
              <a:rPr lang="en-MY" dirty="0" smtClean="0">
                <a:hlinkClick r:id="rId2"/>
              </a:rPr>
              <a:t>http://10.150.128.11/spss/</a:t>
            </a:r>
            <a:r>
              <a:rPr lang="en-MY" dirty="0" smtClean="0"/>
              <a:t> </a:t>
            </a:r>
            <a:r>
              <a:rPr lang="en-US" dirty="0" smtClean="0">
                <a:hlinkClick r:id="rId3"/>
              </a:rPr>
              <a:t>http://pubhealthcollo.org/spss/</a:t>
            </a:r>
            <a:endParaRPr lang="en-US" dirty="0" smtClean="0"/>
          </a:p>
          <a:p>
            <a:r>
              <a:rPr lang="en-US" dirty="0" smtClean="0"/>
              <a:t>Download </a:t>
            </a:r>
            <a:r>
              <a:rPr lang="en-US" dirty="0" err="1" smtClean="0"/>
              <a:t>sga.sav</a:t>
            </a:r>
            <a:r>
              <a:rPr lang="en-US" dirty="0" smtClean="0"/>
              <a:t> – clean</a:t>
            </a:r>
          </a:p>
          <a:p>
            <a:r>
              <a:rPr lang="en-MY" dirty="0" smtClean="0"/>
              <a:t>weight2 / (height/100)**2</a:t>
            </a:r>
            <a:endParaRPr lang="en-MY" dirty="0"/>
          </a:p>
        </p:txBody>
      </p:sp>
    </p:spTree>
    <p:extLst>
      <p:ext uri="{BB962C8B-B14F-4D97-AF65-F5344CB8AC3E}">
        <p14:creationId xmlns:p14="http://schemas.microsoft.com/office/powerpoint/2010/main" val="35387092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p:txBody>
          <a:bodyPr/>
          <a:lstStyle/>
          <a:p>
            <a:endParaRPr lang="en-MY"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1" y="0"/>
            <a:ext cx="12306515" cy="9765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2659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p:txBody>
          <a:bodyPr/>
          <a:lstStyle/>
          <a:p>
            <a:endParaRPr lang="en-MY"/>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2" y="404664"/>
            <a:ext cx="9128708" cy="6225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5160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TTest</a:t>
            </a:r>
            <a:endParaRPr lang="en-MY" dirty="0"/>
          </a:p>
        </p:txBody>
      </p:sp>
      <p:sp>
        <p:nvSpPr>
          <p:cNvPr id="3" name="Content Placeholder 2"/>
          <p:cNvSpPr>
            <a:spLocks noGrp="1"/>
          </p:cNvSpPr>
          <p:nvPr>
            <p:ph idx="1"/>
          </p:nvPr>
        </p:nvSpPr>
        <p:spPr/>
        <p:txBody>
          <a:bodyPr/>
          <a:lstStyle/>
          <a:p>
            <a:r>
              <a:rPr lang="en-US" dirty="0" smtClean="0"/>
              <a:t>2 groups, SGA &amp; normal babies. Mean BMI of normal mothers compared against mean BMI of SGA mothers. We expect the babies with normal weight have mothers with good nutrition status. Therefore the mean BMI of SGA mothers should be lower than mean BMI of normal mothers.</a:t>
            </a:r>
            <a:endParaRPr lang="en-MY" dirty="0"/>
          </a:p>
        </p:txBody>
      </p:sp>
    </p:spTree>
    <p:extLst>
      <p:ext uri="{BB962C8B-B14F-4D97-AF65-F5344CB8AC3E}">
        <p14:creationId xmlns:p14="http://schemas.microsoft.com/office/powerpoint/2010/main" val="637515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the weight</a:t>
            </a:r>
            <a:endParaRPr lang="en-MY" dirty="0"/>
          </a:p>
        </p:txBody>
      </p:sp>
      <p:sp>
        <p:nvSpPr>
          <p:cNvPr id="3" name="Content Placeholder 2"/>
          <p:cNvSpPr>
            <a:spLocks noGrp="1"/>
          </p:cNvSpPr>
          <p:nvPr>
            <p:ph idx="1"/>
          </p:nvPr>
        </p:nvSpPr>
        <p:spPr>
          <a:xfrm>
            <a:off x="457200" y="3645024"/>
            <a:ext cx="8229600" cy="2481139"/>
          </a:xfrm>
        </p:spPr>
        <p:txBody>
          <a:bodyPr/>
          <a:lstStyle/>
          <a:p>
            <a:r>
              <a:rPr lang="en-US" dirty="0" smtClean="0"/>
              <a:t>Normal mothers have higher mean BMI compared to SGA mothers.</a:t>
            </a:r>
          </a:p>
          <a:p>
            <a:r>
              <a:rPr lang="en-US" dirty="0" smtClean="0"/>
              <a:t>Is the difference sig?</a:t>
            </a:r>
            <a:endParaRPr lang="en-MY"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68337"/>
            <a:ext cx="8496944" cy="2064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909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a:t>
            </a:r>
            <a:endParaRPr lang="en-MY" dirty="0"/>
          </a:p>
        </p:txBody>
      </p:sp>
      <p:sp>
        <p:nvSpPr>
          <p:cNvPr id="3" name="Content Placeholder 2"/>
          <p:cNvSpPr>
            <a:spLocks noGrp="1"/>
          </p:cNvSpPr>
          <p:nvPr>
            <p:ph idx="1"/>
          </p:nvPr>
        </p:nvSpPr>
        <p:spPr>
          <a:xfrm>
            <a:off x="457200" y="4656946"/>
            <a:ext cx="8229600" cy="1469217"/>
          </a:xfrm>
        </p:spPr>
        <p:txBody>
          <a:bodyPr/>
          <a:lstStyle/>
          <a:p>
            <a:r>
              <a:rPr lang="en-US" dirty="0" smtClean="0"/>
              <a:t>If p for </a:t>
            </a:r>
            <a:r>
              <a:rPr lang="en-US" dirty="0" err="1" smtClean="0"/>
              <a:t>Levene’s</a:t>
            </a:r>
            <a:r>
              <a:rPr lang="en-US" dirty="0" smtClean="0"/>
              <a:t> Test &gt; 0.05, assume equal variances.</a:t>
            </a:r>
            <a:endParaRPr lang="en-MY"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29" t="55192" r="37692" b="15770"/>
          <a:stretch/>
        </p:blipFill>
        <p:spPr bwMode="auto">
          <a:xfrm>
            <a:off x="179512" y="1052736"/>
            <a:ext cx="8568952" cy="3604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7812360" y="3212976"/>
            <a:ext cx="1080120" cy="72008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Tree>
    <p:extLst>
      <p:ext uri="{BB962C8B-B14F-4D97-AF65-F5344CB8AC3E}">
        <p14:creationId xmlns:p14="http://schemas.microsoft.com/office/powerpoint/2010/main" val="2600141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T-test</a:t>
            </a:r>
            <a:endParaRPr lang="en-MY" dirty="0"/>
          </a:p>
        </p:txBody>
      </p:sp>
      <p:pic>
        <p:nvPicPr>
          <p:cNvPr id="5122"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395536" y="1196752"/>
            <a:ext cx="8136904" cy="1932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sz="half" idx="2"/>
          </p:nvPr>
        </p:nvSpPr>
        <p:spPr>
          <a:xfrm>
            <a:off x="467544" y="3212976"/>
            <a:ext cx="8064896" cy="3312368"/>
          </a:xfrm>
        </p:spPr>
        <p:txBody>
          <a:bodyPr>
            <a:normAutofit fontScale="92500" lnSpcReduction="10000"/>
          </a:bodyPr>
          <a:lstStyle/>
          <a:p>
            <a:r>
              <a:rPr lang="en-US" dirty="0" smtClean="0"/>
              <a:t>Mean BMI of SGA mothers (22) was smaller than mean BMI of normal mothers (25).</a:t>
            </a:r>
          </a:p>
          <a:p>
            <a:r>
              <a:rPr lang="en-US" dirty="0" smtClean="0"/>
              <a:t>P value sig, so there is a sig diff of mean. Null hypothesis rejected.</a:t>
            </a:r>
          </a:p>
          <a:p>
            <a:r>
              <a:rPr lang="en-US" dirty="0" err="1" smtClean="0"/>
              <a:t>Concl</a:t>
            </a:r>
            <a:r>
              <a:rPr lang="en-US" dirty="0" smtClean="0"/>
              <a:t>: SGA mothers have a sig lower BMI compared to normal mothers.</a:t>
            </a:r>
          </a:p>
          <a:p>
            <a:r>
              <a:rPr lang="en-US" dirty="0" smtClean="0"/>
              <a:t>Extrapolate – to have healthy babies we should marry girls with good nutritional status.</a:t>
            </a:r>
            <a:endParaRPr lang="en-MY" dirty="0"/>
          </a:p>
        </p:txBody>
      </p:sp>
    </p:spTree>
    <p:extLst>
      <p:ext uri="{BB962C8B-B14F-4D97-AF65-F5344CB8AC3E}">
        <p14:creationId xmlns:p14="http://schemas.microsoft.com/office/powerpoint/2010/main" val="21804291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Do yourself</a:t>
            </a:r>
            <a:endParaRPr lang="en-MY" dirty="0"/>
          </a:p>
        </p:txBody>
      </p:sp>
      <p:sp>
        <p:nvSpPr>
          <p:cNvPr id="6" name="Content Placeholder 5"/>
          <p:cNvSpPr>
            <a:spLocks noGrp="1"/>
          </p:cNvSpPr>
          <p:nvPr>
            <p:ph idx="1"/>
          </p:nvPr>
        </p:nvSpPr>
        <p:spPr/>
        <p:txBody>
          <a:bodyPr/>
          <a:lstStyle/>
          <a:p>
            <a:r>
              <a:rPr lang="en-US" dirty="0" smtClean="0"/>
              <a:t>Compare Apgar score at 1 minute and 5 minute between SGA &amp; Normal babies.</a:t>
            </a:r>
            <a:endParaRPr lang="en-MY"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0" y="3284984"/>
            <a:ext cx="4017830" cy="321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271580"/>
            <a:ext cx="4046782" cy="3239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637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APGAR SCORE</a:t>
            </a:r>
            <a:endParaRPr lang="en-MY"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01565"/>
            <a:ext cx="8229600" cy="4523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8" y="1449694"/>
            <a:ext cx="8547037"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19" y="3609934"/>
            <a:ext cx="8669337" cy="323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4648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744"/>
            <a:ext cx="8229600" cy="1143000"/>
          </a:xfrm>
        </p:spPr>
        <p:txBody>
          <a:bodyPr/>
          <a:lstStyle/>
          <a:p>
            <a:r>
              <a:rPr lang="en-US" dirty="0" smtClean="0"/>
              <a:t>ANOVA</a:t>
            </a:r>
            <a:endParaRPr lang="en-MY" dirty="0"/>
          </a:p>
        </p:txBody>
      </p:sp>
      <p:sp>
        <p:nvSpPr>
          <p:cNvPr id="3" name="Content Placeholder 2"/>
          <p:cNvSpPr>
            <a:spLocks noGrp="1"/>
          </p:cNvSpPr>
          <p:nvPr>
            <p:ph idx="1"/>
          </p:nvPr>
        </p:nvSpPr>
        <p:spPr>
          <a:xfrm>
            <a:off x="0" y="908721"/>
            <a:ext cx="9144000" cy="2088232"/>
          </a:xfrm>
        </p:spPr>
        <p:txBody>
          <a:bodyPr>
            <a:normAutofit/>
          </a:bodyPr>
          <a:lstStyle/>
          <a:p>
            <a:r>
              <a:rPr lang="en-MY" sz="2400" dirty="0" smtClean="0"/>
              <a:t>Conduct </a:t>
            </a:r>
            <a:r>
              <a:rPr lang="en-MY" sz="2400" dirty="0"/>
              <a:t>the appropriate statistical test to find any association between OBESCLAS (Underweight/Normal/Overweight) and BIRTHWGT.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105025"/>
            <a:ext cx="5943600" cy="475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5964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ANOVA</a:t>
            </a:r>
            <a:endParaRPr lang="en-MY" dirty="0"/>
          </a:p>
        </p:txBody>
      </p:sp>
      <p:sp>
        <p:nvSpPr>
          <p:cNvPr id="10" name="Content Placeholder 9"/>
          <p:cNvSpPr>
            <a:spLocks noGrp="1"/>
          </p:cNvSpPr>
          <p:nvPr>
            <p:ph sz="half" idx="1"/>
          </p:nvPr>
        </p:nvSpPr>
        <p:spPr/>
        <p:txBody>
          <a:bodyPr/>
          <a:lstStyle/>
          <a:p>
            <a:r>
              <a:rPr lang="en-US" dirty="0" smtClean="0"/>
              <a:t>Mean BW</a:t>
            </a:r>
          </a:p>
          <a:p>
            <a:pPr lvl="1"/>
            <a:r>
              <a:rPr lang="en-US" dirty="0" smtClean="0"/>
              <a:t>UW – 2.4</a:t>
            </a:r>
          </a:p>
          <a:p>
            <a:pPr lvl="1"/>
            <a:r>
              <a:rPr lang="en-US" dirty="0" smtClean="0"/>
              <a:t>N – 2.7</a:t>
            </a:r>
          </a:p>
          <a:p>
            <a:pPr lvl="1"/>
            <a:r>
              <a:rPr lang="en-US" dirty="0" smtClean="0"/>
              <a:t>OW -3.0</a:t>
            </a:r>
          </a:p>
          <a:p>
            <a:r>
              <a:rPr lang="en-US" dirty="0" smtClean="0"/>
              <a:t>Diff sig or not?</a:t>
            </a:r>
          </a:p>
          <a:p>
            <a:r>
              <a:rPr lang="en-US" dirty="0" smtClean="0"/>
              <a:t>F very large, p&lt;0.05</a:t>
            </a:r>
          </a:p>
          <a:p>
            <a:r>
              <a:rPr lang="en-US" dirty="0" smtClean="0"/>
              <a:t>Therefore sig diff of mean.</a:t>
            </a:r>
            <a:endParaRPr lang="en-MY" dirty="0"/>
          </a:p>
        </p:txBody>
      </p:sp>
      <p:pic>
        <p:nvPicPr>
          <p:cNvPr id="921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628800"/>
            <a:ext cx="4038600" cy="3230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4915046"/>
            <a:ext cx="6086471" cy="1769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6329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Hoc</a:t>
            </a:r>
            <a:endParaRPr lang="en-MY" dirty="0"/>
          </a:p>
        </p:txBody>
      </p:sp>
      <p:sp>
        <p:nvSpPr>
          <p:cNvPr id="3" name="Content Placeholder 2"/>
          <p:cNvSpPr>
            <a:spLocks noGrp="1"/>
          </p:cNvSpPr>
          <p:nvPr>
            <p:ph sz="half" idx="1"/>
          </p:nvPr>
        </p:nvSpPr>
        <p:spPr>
          <a:xfrm>
            <a:off x="457200" y="1600200"/>
            <a:ext cx="3034680" cy="4525963"/>
          </a:xfrm>
        </p:spPr>
        <p:txBody>
          <a:bodyPr/>
          <a:lstStyle/>
          <a:p>
            <a:r>
              <a:rPr lang="en-US" dirty="0" smtClean="0"/>
              <a:t>UW vs Normal – sig</a:t>
            </a:r>
          </a:p>
          <a:p>
            <a:r>
              <a:rPr lang="en-US" dirty="0" smtClean="0"/>
              <a:t>UW vs Overweight – sig</a:t>
            </a:r>
          </a:p>
          <a:p>
            <a:r>
              <a:rPr lang="en-US" dirty="0" smtClean="0"/>
              <a:t>Normal vs overweight - sig</a:t>
            </a:r>
            <a:endParaRPr lang="en-MY" dirty="0"/>
          </a:p>
        </p:txBody>
      </p:sp>
      <p:pic>
        <p:nvPicPr>
          <p:cNvPr id="8"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470731" y="1844824"/>
            <a:ext cx="5673269" cy="378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827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APGAR score 1 vs 5</a:t>
            </a:r>
            <a:endParaRPr lang="en-MY" dirty="0"/>
          </a:p>
        </p:txBody>
      </p:sp>
      <p:pic>
        <p:nvPicPr>
          <p:cNvPr id="1126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195736" y="3429000"/>
            <a:ext cx="4038600" cy="3236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23527" y="1628800"/>
            <a:ext cx="8208919"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18784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a:t>
            </a:r>
            <a:endParaRPr lang="en-MY" dirty="0"/>
          </a:p>
        </p:txBody>
      </p:sp>
      <p:sp>
        <p:nvSpPr>
          <p:cNvPr id="3" name="Content Placeholder 2"/>
          <p:cNvSpPr>
            <a:spLocks noGrp="1"/>
          </p:cNvSpPr>
          <p:nvPr>
            <p:ph sz="half" idx="1"/>
          </p:nvPr>
        </p:nvSpPr>
        <p:spPr/>
        <p:txBody>
          <a:bodyPr/>
          <a:lstStyle/>
          <a:p>
            <a:r>
              <a:rPr lang="en-US" dirty="0" smtClean="0"/>
              <a:t>BMI &amp; Birth weight</a:t>
            </a:r>
          </a:p>
          <a:p>
            <a:r>
              <a:rPr lang="en-US" dirty="0" smtClean="0"/>
              <a:t>There is a fair and positive correlation between BMI &amp; BW.</a:t>
            </a:r>
          </a:p>
          <a:p>
            <a:r>
              <a:rPr lang="en-US" dirty="0" smtClean="0"/>
              <a:t>The association is sig</a:t>
            </a:r>
            <a:endParaRPr lang="en-MY" dirty="0"/>
          </a:p>
        </p:txBody>
      </p:sp>
      <p:pic>
        <p:nvPicPr>
          <p:cNvPr id="1229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88213" y="3041576"/>
            <a:ext cx="4762959"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5138" y="1196752"/>
            <a:ext cx="4988862"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1919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23528" y="26999"/>
            <a:ext cx="8835498" cy="6839608"/>
            <a:chOff x="323528" y="26999"/>
            <a:chExt cx="8835498" cy="6839608"/>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586" y="26999"/>
              <a:ext cx="8532440" cy="6839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a:xfrm flipH="1">
              <a:off x="626586" y="4221088"/>
              <a:ext cx="92107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23528" y="4036422"/>
              <a:ext cx="288032" cy="369332"/>
            </a:xfrm>
            <a:prstGeom prst="rect">
              <a:avLst/>
            </a:prstGeom>
            <a:noFill/>
          </p:spPr>
          <p:txBody>
            <a:bodyPr wrap="square" rtlCol="0">
              <a:spAutoFit/>
            </a:bodyPr>
            <a:lstStyle/>
            <a:p>
              <a:r>
                <a:rPr lang="en-US" dirty="0" smtClean="0"/>
                <a:t>a</a:t>
              </a:r>
              <a:endParaRPr lang="en-MY" dirty="0"/>
            </a:p>
          </p:txBody>
        </p:sp>
      </p:grpSp>
    </p:spTree>
    <p:extLst>
      <p:ext uri="{BB962C8B-B14F-4D97-AF65-F5344CB8AC3E}">
        <p14:creationId xmlns:p14="http://schemas.microsoft.com/office/powerpoint/2010/main" val="2378901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79350" cy="1143000"/>
          </a:xfrm>
        </p:spPr>
        <p:txBody>
          <a:bodyPr/>
          <a:lstStyle/>
          <a:p>
            <a:r>
              <a:rPr lang="en-US" dirty="0" smtClean="0"/>
              <a:t>SLR</a:t>
            </a:r>
            <a:endParaRPr lang="en-MY" dirty="0"/>
          </a:p>
        </p:txBody>
      </p:sp>
      <p:grpSp>
        <p:nvGrpSpPr>
          <p:cNvPr id="9" name="Group 8"/>
          <p:cNvGrpSpPr/>
          <p:nvPr/>
        </p:nvGrpSpPr>
        <p:grpSpPr>
          <a:xfrm>
            <a:off x="3864419" y="35587"/>
            <a:ext cx="5184576" cy="5013176"/>
            <a:chOff x="323528" y="26999"/>
            <a:chExt cx="8835498" cy="6839608"/>
          </a:xfrm>
        </p:grpSpPr>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586" y="26999"/>
              <a:ext cx="8532440" cy="6839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Arrow Connector 10"/>
            <p:cNvCxnSpPr/>
            <p:nvPr/>
          </p:nvCxnSpPr>
          <p:spPr>
            <a:xfrm flipH="1">
              <a:off x="626586" y="4221088"/>
              <a:ext cx="92107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3528" y="4036422"/>
              <a:ext cx="288032" cy="369332"/>
            </a:xfrm>
            <a:prstGeom prst="rect">
              <a:avLst/>
            </a:prstGeom>
            <a:noFill/>
          </p:spPr>
          <p:txBody>
            <a:bodyPr wrap="square" rtlCol="0">
              <a:spAutoFit/>
            </a:bodyPr>
            <a:lstStyle/>
            <a:p>
              <a:r>
                <a:rPr lang="en-US" dirty="0" smtClean="0"/>
                <a:t>a</a:t>
              </a:r>
              <a:endParaRPr lang="en-MY" dirty="0"/>
            </a:p>
          </p:txBody>
        </p:sp>
      </p:grpSp>
      <p:grpSp>
        <p:nvGrpSpPr>
          <p:cNvPr id="13" name="Group 12"/>
          <p:cNvGrpSpPr/>
          <p:nvPr/>
        </p:nvGrpSpPr>
        <p:grpSpPr>
          <a:xfrm>
            <a:off x="5660504" y="4911233"/>
            <a:ext cx="505826" cy="275060"/>
            <a:chOff x="323528" y="4036422"/>
            <a:chExt cx="1224136" cy="369332"/>
          </a:xfrm>
        </p:grpSpPr>
        <p:cxnSp>
          <p:nvCxnSpPr>
            <p:cNvPr id="15" name="Straight Arrow Connector 14"/>
            <p:cNvCxnSpPr/>
            <p:nvPr/>
          </p:nvCxnSpPr>
          <p:spPr>
            <a:xfrm flipH="1">
              <a:off x="626586" y="4221088"/>
              <a:ext cx="92107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23528" y="4036422"/>
              <a:ext cx="288032" cy="369332"/>
            </a:xfrm>
            <a:prstGeom prst="rect">
              <a:avLst/>
            </a:prstGeom>
            <a:noFill/>
          </p:spPr>
          <p:txBody>
            <a:bodyPr wrap="square" rtlCol="0">
              <a:spAutoFit/>
            </a:bodyPr>
            <a:lstStyle/>
            <a:p>
              <a:r>
                <a:rPr lang="en-US" dirty="0" smtClean="0"/>
                <a:t>a</a:t>
              </a:r>
              <a:endParaRPr lang="en-MY" dirty="0"/>
            </a:p>
          </p:txBody>
        </p:sp>
      </p:grpSp>
      <p:pic>
        <p:nvPicPr>
          <p:cNvPr id="14338"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069865" y="4914888"/>
            <a:ext cx="7025727"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662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284</Words>
  <Application>Microsoft Office PowerPoint</Application>
  <PresentationFormat>On-screen Show (4:3)</PresentationFormat>
  <Paragraphs>42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Computer class III</vt:lpstr>
      <vt:lpstr>PowerPoint Presentation</vt:lpstr>
      <vt:lpstr>PowerPoint Presentation</vt:lpstr>
      <vt:lpstr>TTest</vt:lpstr>
      <vt:lpstr>Compare the weight</vt:lpstr>
      <vt:lpstr>Sig</vt:lpstr>
      <vt:lpstr>T-test</vt:lpstr>
      <vt:lpstr>Do yourself</vt:lpstr>
      <vt:lpstr>APGAR SCORE</vt:lpstr>
      <vt:lpstr>ANOVA</vt:lpstr>
      <vt:lpstr>ANOVA</vt:lpstr>
      <vt:lpstr>Post Hoc</vt:lpstr>
      <vt:lpstr>APGAR score 1 vs 5</vt:lpstr>
      <vt:lpstr>Correlation</vt:lpstr>
      <vt:lpstr>PowerPoint Presentation</vt:lpstr>
      <vt:lpstr>SLR</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enter</dc:creator>
  <cp:lastModifiedBy>enter</cp:lastModifiedBy>
  <cp:revision>13</cp:revision>
  <dcterms:created xsi:type="dcterms:W3CDTF">2015-10-29T00:59:13Z</dcterms:created>
  <dcterms:modified xsi:type="dcterms:W3CDTF">2015-10-29T02:32:18Z</dcterms:modified>
</cp:coreProperties>
</file>