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7" r:id="rId4"/>
    <p:sldId id="268" r:id="rId5"/>
    <p:sldId id="269" r:id="rId6"/>
    <p:sldId id="257" r:id="rId7"/>
    <p:sldId id="270" r:id="rId8"/>
    <p:sldId id="287" r:id="rId9"/>
    <p:sldId id="271" r:id="rId10"/>
    <p:sldId id="260" r:id="rId11"/>
    <p:sldId id="261" r:id="rId12"/>
    <p:sldId id="262" r:id="rId13"/>
    <p:sldId id="263" r:id="rId14"/>
    <p:sldId id="264" r:id="rId15"/>
    <p:sldId id="265" r:id="rId16"/>
    <p:sldId id="266" r:id="rId17"/>
    <p:sldId id="285" r:id="rId18"/>
    <p:sldId id="273" r:id="rId19"/>
    <p:sldId id="277" r:id="rId20"/>
    <p:sldId id="278" r:id="rId21"/>
    <p:sldId id="280" r:id="rId22"/>
    <p:sldId id="286" r:id="rId23"/>
    <p:sldId id="288" r:id="rId24"/>
    <p:sldId id="282" r:id="rId25"/>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90" d="100"/>
          <a:sy n="90" d="100"/>
        </p:scale>
        <p:origin x="-264" y="-101"/>
      </p:cViewPr>
      <p:guideLst>
        <p:guide orient="horz" pos="1620"/>
        <p:guide pos="2880"/>
      </p:guideLst>
    </p:cSldViewPr>
  </p:slideViewPr>
  <p:notesTextViewPr>
    <p:cViewPr>
      <p:scale>
        <a:sx n="1" d="1"/>
        <a:sy n="1" d="1"/>
      </p:scale>
      <p:origin x="0" y="0"/>
    </p:cViewPr>
  </p:notesTextViewPr>
  <p:sorterViewPr>
    <p:cViewPr varScale="1">
      <p:scale>
        <a:sx n="1" d="1"/>
        <a:sy n="1" d="1"/>
      </p:scale>
      <p:origin x="0" y="17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5B9BBA-187E-4E87-B51B-B1DBBBC9DA62}" type="doc">
      <dgm:prSet loTypeId="urn:microsoft.com/office/officeart/2005/8/layout/hierarchy3" loCatId="hierarchy" qsTypeId="urn:microsoft.com/office/officeart/2005/8/quickstyle/simple1" qsCatId="simple" csTypeId="urn:microsoft.com/office/officeart/2005/8/colors/accent4_1" csCatId="accent4" phldr="1"/>
      <dgm:spPr/>
      <dgm:t>
        <a:bodyPr/>
        <a:lstStyle/>
        <a:p>
          <a:endParaRPr lang="en-US"/>
        </a:p>
      </dgm:t>
    </dgm:pt>
    <dgm:pt modelId="{8A37635E-499B-4644-85AB-BBADAF87477E}">
      <dgm:prSet phldrT="[Text]" custT="1"/>
      <dgm:spPr/>
      <dgm:t>
        <a:bodyPr/>
        <a:lstStyle/>
        <a:p>
          <a:r>
            <a:rPr lang="en-US" sz="1800" dirty="0" smtClean="0"/>
            <a:t>COFFEE CONSUMPTION</a:t>
          </a:r>
          <a:endParaRPr lang="en-US" sz="1800" dirty="0"/>
        </a:p>
      </dgm:t>
    </dgm:pt>
    <dgm:pt modelId="{CC166513-4972-46FD-86E6-4370FADDF4DA}" type="parTrans" cxnId="{8AC67725-7D0A-4C17-8547-A7E7C4F5EDEA}">
      <dgm:prSet/>
      <dgm:spPr/>
      <dgm:t>
        <a:bodyPr/>
        <a:lstStyle/>
        <a:p>
          <a:endParaRPr lang="en-US"/>
        </a:p>
      </dgm:t>
    </dgm:pt>
    <dgm:pt modelId="{2589E8AD-73CC-4141-A5BC-1442E5A8AD11}" type="sibTrans" cxnId="{8AC67725-7D0A-4C17-8547-A7E7C4F5EDEA}">
      <dgm:prSet/>
      <dgm:spPr/>
      <dgm:t>
        <a:bodyPr/>
        <a:lstStyle/>
        <a:p>
          <a:endParaRPr lang="en-US"/>
        </a:p>
      </dgm:t>
    </dgm:pt>
    <dgm:pt modelId="{06AB41BF-9A96-4F0F-91C1-7FC24728FB51}">
      <dgm:prSet phldrT="[Text]" custT="1"/>
      <dgm:spPr/>
      <dgm:t>
        <a:bodyPr/>
        <a:lstStyle/>
        <a:p>
          <a:r>
            <a:rPr lang="en-US" sz="1800" dirty="0" smtClean="0"/>
            <a:t>FREQUENT</a:t>
          </a:r>
          <a:endParaRPr lang="en-US" sz="1800" dirty="0"/>
        </a:p>
      </dgm:t>
    </dgm:pt>
    <dgm:pt modelId="{7FB561A0-6871-4E8B-AB92-BCDF9B6E6031}" type="parTrans" cxnId="{16D0A44F-B710-42A9-949A-3B2613EDC5C7}">
      <dgm:prSet/>
      <dgm:spPr/>
      <dgm:t>
        <a:bodyPr/>
        <a:lstStyle/>
        <a:p>
          <a:endParaRPr lang="en-US"/>
        </a:p>
      </dgm:t>
    </dgm:pt>
    <dgm:pt modelId="{D6393182-ADAC-4D26-89DB-83D79830104A}" type="sibTrans" cxnId="{16D0A44F-B710-42A9-949A-3B2613EDC5C7}">
      <dgm:prSet/>
      <dgm:spPr/>
      <dgm:t>
        <a:bodyPr/>
        <a:lstStyle/>
        <a:p>
          <a:endParaRPr lang="en-US"/>
        </a:p>
      </dgm:t>
    </dgm:pt>
    <dgm:pt modelId="{74C0002F-3B90-486A-831E-EE2588397C5C}">
      <dgm:prSet phldrT="[Text]" custT="1"/>
      <dgm:spPr/>
      <dgm:t>
        <a:bodyPr/>
        <a:lstStyle/>
        <a:p>
          <a:r>
            <a:rPr lang="en-US" sz="1800" dirty="0" smtClean="0"/>
            <a:t>LESS FREQUENT</a:t>
          </a:r>
          <a:endParaRPr lang="en-US" sz="1800" dirty="0"/>
        </a:p>
      </dgm:t>
    </dgm:pt>
    <dgm:pt modelId="{F5A6271B-D3D5-45F2-892A-41C0CC2F74EF}" type="parTrans" cxnId="{DB445109-827B-4178-85B2-5F443B722392}">
      <dgm:prSet/>
      <dgm:spPr/>
      <dgm:t>
        <a:bodyPr/>
        <a:lstStyle/>
        <a:p>
          <a:endParaRPr lang="en-US"/>
        </a:p>
      </dgm:t>
    </dgm:pt>
    <dgm:pt modelId="{3375E052-496E-4089-B3DA-130A8892ECD0}" type="sibTrans" cxnId="{DB445109-827B-4178-85B2-5F443B722392}">
      <dgm:prSet/>
      <dgm:spPr/>
      <dgm:t>
        <a:bodyPr/>
        <a:lstStyle/>
        <a:p>
          <a:endParaRPr lang="en-US"/>
        </a:p>
      </dgm:t>
    </dgm:pt>
    <dgm:pt modelId="{3D8DFB86-A884-48EA-A3A0-0B92F5666D93}">
      <dgm:prSet phldrT="[Text]" custT="1"/>
      <dgm:spPr/>
      <dgm:t>
        <a:bodyPr/>
        <a:lstStyle/>
        <a:p>
          <a:r>
            <a:rPr lang="en-US" sz="1800" dirty="0" smtClean="0"/>
            <a:t>BODY MASS INDEX (BMI)</a:t>
          </a:r>
          <a:endParaRPr lang="en-US" sz="1800" dirty="0"/>
        </a:p>
      </dgm:t>
    </dgm:pt>
    <dgm:pt modelId="{BE7F1DDF-E7CF-4F4E-89A7-F15A7DC4FAB9}" type="parTrans" cxnId="{FCA7ACAB-3B55-403C-99BF-286255B82571}">
      <dgm:prSet/>
      <dgm:spPr/>
      <dgm:t>
        <a:bodyPr/>
        <a:lstStyle/>
        <a:p>
          <a:endParaRPr lang="en-US"/>
        </a:p>
      </dgm:t>
    </dgm:pt>
    <dgm:pt modelId="{F5D34BCE-0D17-40FD-ACB1-3D121E52EB29}" type="sibTrans" cxnId="{FCA7ACAB-3B55-403C-99BF-286255B82571}">
      <dgm:prSet/>
      <dgm:spPr/>
      <dgm:t>
        <a:bodyPr/>
        <a:lstStyle/>
        <a:p>
          <a:endParaRPr lang="en-US"/>
        </a:p>
      </dgm:t>
    </dgm:pt>
    <dgm:pt modelId="{5CF67764-5BDE-40A3-978B-06B76A325201}">
      <dgm:prSet phldrT="[Text]" custT="1"/>
      <dgm:spPr/>
      <dgm:t>
        <a:bodyPr/>
        <a:lstStyle/>
        <a:p>
          <a:r>
            <a:rPr lang="en-US" sz="1800" dirty="0" smtClean="0"/>
            <a:t>IDEAL</a:t>
          </a:r>
          <a:endParaRPr lang="en-US" sz="1800" dirty="0"/>
        </a:p>
      </dgm:t>
    </dgm:pt>
    <dgm:pt modelId="{182D7FA2-7A91-489B-8842-77208CA1C50C}" type="parTrans" cxnId="{DE1FC6CB-5BEC-40FE-888B-613E5A6AA241}">
      <dgm:prSet/>
      <dgm:spPr/>
      <dgm:t>
        <a:bodyPr/>
        <a:lstStyle/>
        <a:p>
          <a:endParaRPr lang="en-US"/>
        </a:p>
      </dgm:t>
    </dgm:pt>
    <dgm:pt modelId="{A7558B1B-7ECA-46B2-AD41-8E979BD90409}" type="sibTrans" cxnId="{DE1FC6CB-5BEC-40FE-888B-613E5A6AA241}">
      <dgm:prSet/>
      <dgm:spPr/>
      <dgm:t>
        <a:bodyPr/>
        <a:lstStyle/>
        <a:p>
          <a:endParaRPr lang="en-US"/>
        </a:p>
      </dgm:t>
    </dgm:pt>
    <dgm:pt modelId="{9A17DCE4-9976-4302-A639-1AA4C3BF454C}">
      <dgm:prSet phldrT="[Text]" custT="1"/>
      <dgm:spPr/>
      <dgm:t>
        <a:bodyPr/>
        <a:lstStyle/>
        <a:p>
          <a:r>
            <a:rPr lang="en-US" sz="1800" dirty="0" smtClean="0"/>
            <a:t>NON-IDEAL</a:t>
          </a:r>
          <a:endParaRPr lang="en-US" sz="1800" dirty="0"/>
        </a:p>
      </dgm:t>
    </dgm:pt>
    <dgm:pt modelId="{9E98B006-5F20-4F3A-9F93-0F7F4F625FAE}" type="parTrans" cxnId="{01B4EDF8-6A61-41C8-A04E-8CC984F23E66}">
      <dgm:prSet/>
      <dgm:spPr/>
      <dgm:t>
        <a:bodyPr/>
        <a:lstStyle/>
        <a:p>
          <a:endParaRPr lang="en-US"/>
        </a:p>
      </dgm:t>
    </dgm:pt>
    <dgm:pt modelId="{ED3CDC9A-3394-41B0-A664-06A94AE147AE}" type="sibTrans" cxnId="{01B4EDF8-6A61-41C8-A04E-8CC984F23E66}">
      <dgm:prSet/>
      <dgm:spPr/>
      <dgm:t>
        <a:bodyPr/>
        <a:lstStyle/>
        <a:p>
          <a:endParaRPr lang="en-US"/>
        </a:p>
      </dgm:t>
    </dgm:pt>
    <dgm:pt modelId="{2E9538DA-73E9-4A4D-86ED-C26AF2809E63}" type="pres">
      <dgm:prSet presAssocID="{5E5B9BBA-187E-4E87-B51B-B1DBBBC9DA62}" presName="diagram" presStyleCnt="0">
        <dgm:presLayoutVars>
          <dgm:chPref val="1"/>
          <dgm:dir/>
          <dgm:animOne val="branch"/>
          <dgm:animLvl val="lvl"/>
          <dgm:resizeHandles/>
        </dgm:presLayoutVars>
      </dgm:prSet>
      <dgm:spPr/>
      <dgm:t>
        <a:bodyPr/>
        <a:lstStyle/>
        <a:p>
          <a:endParaRPr lang="en-US"/>
        </a:p>
      </dgm:t>
    </dgm:pt>
    <dgm:pt modelId="{65EF0223-5380-493A-AB8C-AE31C2C2EC2B}" type="pres">
      <dgm:prSet presAssocID="{8A37635E-499B-4644-85AB-BBADAF87477E}" presName="root" presStyleCnt="0"/>
      <dgm:spPr/>
    </dgm:pt>
    <dgm:pt modelId="{7691B943-1901-49C9-A1AE-2BACF6F42039}" type="pres">
      <dgm:prSet presAssocID="{8A37635E-499B-4644-85AB-BBADAF87477E}" presName="rootComposite" presStyleCnt="0"/>
      <dgm:spPr/>
    </dgm:pt>
    <dgm:pt modelId="{F0A38350-2112-4E14-9D25-E8641112F99B}" type="pres">
      <dgm:prSet presAssocID="{8A37635E-499B-4644-85AB-BBADAF87477E}" presName="rootText" presStyleLbl="node1" presStyleIdx="0" presStyleCnt="2" custLinFactNeighborX="-37288" custLinFactNeighborY="-6872"/>
      <dgm:spPr/>
      <dgm:t>
        <a:bodyPr/>
        <a:lstStyle/>
        <a:p>
          <a:endParaRPr lang="en-US"/>
        </a:p>
      </dgm:t>
    </dgm:pt>
    <dgm:pt modelId="{33ECF970-C81A-423D-8C04-25DF7CE6F284}" type="pres">
      <dgm:prSet presAssocID="{8A37635E-499B-4644-85AB-BBADAF87477E}" presName="rootConnector" presStyleLbl="node1" presStyleIdx="0" presStyleCnt="2"/>
      <dgm:spPr/>
      <dgm:t>
        <a:bodyPr/>
        <a:lstStyle/>
        <a:p>
          <a:endParaRPr lang="en-US"/>
        </a:p>
      </dgm:t>
    </dgm:pt>
    <dgm:pt modelId="{06DADEBC-4F9C-4C49-9FC1-F882F9C8D511}" type="pres">
      <dgm:prSet presAssocID="{8A37635E-499B-4644-85AB-BBADAF87477E}" presName="childShape" presStyleCnt="0"/>
      <dgm:spPr/>
    </dgm:pt>
    <dgm:pt modelId="{EC909BDB-5A1F-4771-8CC4-50E0A7194614}" type="pres">
      <dgm:prSet presAssocID="{7FB561A0-6871-4E8B-AB92-BCDF9B6E6031}" presName="Name13" presStyleLbl="parChTrans1D2" presStyleIdx="0" presStyleCnt="4"/>
      <dgm:spPr/>
      <dgm:t>
        <a:bodyPr/>
        <a:lstStyle/>
        <a:p>
          <a:endParaRPr lang="en-US"/>
        </a:p>
      </dgm:t>
    </dgm:pt>
    <dgm:pt modelId="{4BFA999C-1CD2-42E2-8318-DB8100549BB0}" type="pres">
      <dgm:prSet presAssocID="{06AB41BF-9A96-4F0F-91C1-7FC24728FB51}" presName="childText" presStyleLbl="bgAcc1" presStyleIdx="0" presStyleCnt="4" custLinFactNeighborX="-43125" custLinFactNeighborY="-61">
        <dgm:presLayoutVars>
          <dgm:bulletEnabled val="1"/>
        </dgm:presLayoutVars>
      </dgm:prSet>
      <dgm:spPr/>
      <dgm:t>
        <a:bodyPr/>
        <a:lstStyle/>
        <a:p>
          <a:endParaRPr lang="en-US"/>
        </a:p>
      </dgm:t>
    </dgm:pt>
    <dgm:pt modelId="{45B0C9F6-4CBE-4BB4-9A6D-41FF4712FF00}" type="pres">
      <dgm:prSet presAssocID="{F5A6271B-D3D5-45F2-892A-41C0CC2F74EF}" presName="Name13" presStyleLbl="parChTrans1D2" presStyleIdx="1" presStyleCnt="4"/>
      <dgm:spPr/>
      <dgm:t>
        <a:bodyPr/>
        <a:lstStyle/>
        <a:p>
          <a:endParaRPr lang="en-US"/>
        </a:p>
      </dgm:t>
    </dgm:pt>
    <dgm:pt modelId="{CC718304-2D0A-4064-B03C-31A9A5E0F8A9}" type="pres">
      <dgm:prSet presAssocID="{74C0002F-3B90-486A-831E-EE2588397C5C}" presName="childText" presStyleLbl="bgAcc1" presStyleIdx="1" presStyleCnt="4" custLinFactNeighborX="-42353" custLinFactNeighborY="-4527">
        <dgm:presLayoutVars>
          <dgm:bulletEnabled val="1"/>
        </dgm:presLayoutVars>
      </dgm:prSet>
      <dgm:spPr/>
      <dgm:t>
        <a:bodyPr/>
        <a:lstStyle/>
        <a:p>
          <a:endParaRPr lang="en-US"/>
        </a:p>
      </dgm:t>
    </dgm:pt>
    <dgm:pt modelId="{7F754CD7-672F-44EB-A048-4CF0CF997BC0}" type="pres">
      <dgm:prSet presAssocID="{3D8DFB86-A884-48EA-A3A0-0B92F5666D93}" presName="root" presStyleCnt="0"/>
      <dgm:spPr/>
    </dgm:pt>
    <dgm:pt modelId="{9CABCD0D-EE05-45DE-A80F-F688ECEBE9C4}" type="pres">
      <dgm:prSet presAssocID="{3D8DFB86-A884-48EA-A3A0-0B92F5666D93}" presName="rootComposite" presStyleCnt="0"/>
      <dgm:spPr/>
    </dgm:pt>
    <dgm:pt modelId="{0AC5F340-AD23-47A5-81EB-069B421FC58A}" type="pres">
      <dgm:prSet presAssocID="{3D8DFB86-A884-48EA-A3A0-0B92F5666D93}" presName="rootText" presStyleLbl="node1" presStyleIdx="1" presStyleCnt="2" custLinFactNeighborX="63155" custLinFactNeighborY="-107"/>
      <dgm:spPr/>
      <dgm:t>
        <a:bodyPr/>
        <a:lstStyle/>
        <a:p>
          <a:endParaRPr lang="en-US"/>
        </a:p>
      </dgm:t>
    </dgm:pt>
    <dgm:pt modelId="{77A30012-E147-42AC-957D-15C5D2EFBA74}" type="pres">
      <dgm:prSet presAssocID="{3D8DFB86-A884-48EA-A3A0-0B92F5666D93}" presName="rootConnector" presStyleLbl="node1" presStyleIdx="1" presStyleCnt="2"/>
      <dgm:spPr/>
      <dgm:t>
        <a:bodyPr/>
        <a:lstStyle/>
        <a:p>
          <a:endParaRPr lang="en-US"/>
        </a:p>
      </dgm:t>
    </dgm:pt>
    <dgm:pt modelId="{7EB99952-53C0-47F8-B6A5-D6543BDD02F4}" type="pres">
      <dgm:prSet presAssocID="{3D8DFB86-A884-48EA-A3A0-0B92F5666D93}" presName="childShape" presStyleCnt="0"/>
      <dgm:spPr/>
    </dgm:pt>
    <dgm:pt modelId="{FAD962A5-CFD6-4903-9E88-FE15227128FA}" type="pres">
      <dgm:prSet presAssocID="{182D7FA2-7A91-489B-8842-77208CA1C50C}" presName="Name13" presStyleLbl="parChTrans1D2" presStyleIdx="2" presStyleCnt="4"/>
      <dgm:spPr/>
      <dgm:t>
        <a:bodyPr/>
        <a:lstStyle/>
        <a:p>
          <a:endParaRPr lang="en-US"/>
        </a:p>
      </dgm:t>
    </dgm:pt>
    <dgm:pt modelId="{B0AFDC0C-E77E-4B11-9E7A-957832F6F018}" type="pres">
      <dgm:prSet presAssocID="{5CF67764-5BDE-40A3-978B-06B76A325201}" presName="childText" presStyleLbl="bgAcc1" presStyleIdx="2" presStyleCnt="4" custLinFactNeighborX="53944" custLinFactNeighborY="-3685">
        <dgm:presLayoutVars>
          <dgm:bulletEnabled val="1"/>
        </dgm:presLayoutVars>
      </dgm:prSet>
      <dgm:spPr/>
      <dgm:t>
        <a:bodyPr/>
        <a:lstStyle/>
        <a:p>
          <a:endParaRPr lang="en-US"/>
        </a:p>
      </dgm:t>
    </dgm:pt>
    <dgm:pt modelId="{49EF1B74-DDA5-4D9D-A069-2FB2D346BA7F}" type="pres">
      <dgm:prSet presAssocID="{9E98B006-5F20-4F3A-9F93-0F7F4F625FAE}" presName="Name13" presStyleLbl="parChTrans1D2" presStyleIdx="3" presStyleCnt="4"/>
      <dgm:spPr/>
      <dgm:t>
        <a:bodyPr/>
        <a:lstStyle/>
        <a:p>
          <a:endParaRPr lang="en-US"/>
        </a:p>
      </dgm:t>
    </dgm:pt>
    <dgm:pt modelId="{F5592E5E-9943-49A3-BFC9-7FDE2D8EA56B}" type="pres">
      <dgm:prSet presAssocID="{9A17DCE4-9976-4302-A639-1AA4C3BF454C}" presName="childText" presStyleLbl="bgAcc1" presStyleIdx="3" presStyleCnt="4" custLinFactNeighborX="43034" custLinFactNeighborY="2238">
        <dgm:presLayoutVars>
          <dgm:bulletEnabled val="1"/>
        </dgm:presLayoutVars>
      </dgm:prSet>
      <dgm:spPr/>
      <dgm:t>
        <a:bodyPr/>
        <a:lstStyle/>
        <a:p>
          <a:endParaRPr lang="en-US"/>
        </a:p>
      </dgm:t>
    </dgm:pt>
  </dgm:ptLst>
  <dgm:cxnLst>
    <dgm:cxn modelId="{DB445109-827B-4178-85B2-5F443B722392}" srcId="{8A37635E-499B-4644-85AB-BBADAF87477E}" destId="{74C0002F-3B90-486A-831E-EE2588397C5C}" srcOrd="1" destOrd="0" parTransId="{F5A6271B-D3D5-45F2-892A-41C0CC2F74EF}" sibTransId="{3375E052-496E-4089-B3DA-130A8892ECD0}"/>
    <dgm:cxn modelId="{E5FD42B4-97EF-47C2-81A0-61AA1C61B429}" type="presOf" srcId="{3D8DFB86-A884-48EA-A3A0-0B92F5666D93}" destId="{77A30012-E147-42AC-957D-15C5D2EFBA74}" srcOrd="1" destOrd="0" presId="urn:microsoft.com/office/officeart/2005/8/layout/hierarchy3"/>
    <dgm:cxn modelId="{8AC67725-7D0A-4C17-8547-A7E7C4F5EDEA}" srcId="{5E5B9BBA-187E-4E87-B51B-B1DBBBC9DA62}" destId="{8A37635E-499B-4644-85AB-BBADAF87477E}" srcOrd="0" destOrd="0" parTransId="{CC166513-4972-46FD-86E6-4370FADDF4DA}" sibTransId="{2589E8AD-73CC-4141-A5BC-1442E5A8AD11}"/>
    <dgm:cxn modelId="{31A83D93-67DB-4332-97BB-6EBFE7EB8A48}" type="presOf" srcId="{F5A6271B-D3D5-45F2-892A-41C0CC2F74EF}" destId="{45B0C9F6-4CBE-4BB4-9A6D-41FF4712FF00}" srcOrd="0" destOrd="0" presId="urn:microsoft.com/office/officeart/2005/8/layout/hierarchy3"/>
    <dgm:cxn modelId="{04A6324A-405C-44B4-B93A-13A24F931F15}" type="presOf" srcId="{8A37635E-499B-4644-85AB-BBADAF87477E}" destId="{33ECF970-C81A-423D-8C04-25DF7CE6F284}" srcOrd="1" destOrd="0" presId="urn:microsoft.com/office/officeart/2005/8/layout/hierarchy3"/>
    <dgm:cxn modelId="{DE1FC6CB-5BEC-40FE-888B-613E5A6AA241}" srcId="{3D8DFB86-A884-48EA-A3A0-0B92F5666D93}" destId="{5CF67764-5BDE-40A3-978B-06B76A325201}" srcOrd="0" destOrd="0" parTransId="{182D7FA2-7A91-489B-8842-77208CA1C50C}" sibTransId="{A7558B1B-7ECA-46B2-AD41-8E979BD90409}"/>
    <dgm:cxn modelId="{01983E2F-1722-42A0-A463-E18ECD5B9D04}" type="presOf" srcId="{9A17DCE4-9976-4302-A639-1AA4C3BF454C}" destId="{F5592E5E-9943-49A3-BFC9-7FDE2D8EA56B}" srcOrd="0" destOrd="0" presId="urn:microsoft.com/office/officeart/2005/8/layout/hierarchy3"/>
    <dgm:cxn modelId="{C54FB527-7240-4533-B12D-D85300FD9952}" type="presOf" srcId="{06AB41BF-9A96-4F0F-91C1-7FC24728FB51}" destId="{4BFA999C-1CD2-42E2-8318-DB8100549BB0}" srcOrd="0" destOrd="0" presId="urn:microsoft.com/office/officeart/2005/8/layout/hierarchy3"/>
    <dgm:cxn modelId="{01B4EDF8-6A61-41C8-A04E-8CC984F23E66}" srcId="{3D8DFB86-A884-48EA-A3A0-0B92F5666D93}" destId="{9A17DCE4-9976-4302-A639-1AA4C3BF454C}" srcOrd="1" destOrd="0" parTransId="{9E98B006-5F20-4F3A-9F93-0F7F4F625FAE}" sibTransId="{ED3CDC9A-3394-41B0-A664-06A94AE147AE}"/>
    <dgm:cxn modelId="{E2DD30DB-A302-4003-8600-99F0A3B617EE}" type="presOf" srcId="{5E5B9BBA-187E-4E87-B51B-B1DBBBC9DA62}" destId="{2E9538DA-73E9-4A4D-86ED-C26AF2809E63}" srcOrd="0" destOrd="0" presId="urn:microsoft.com/office/officeart/2005/8/layout/hierarchy3"/>
    <dgm:cxn modelId="{516BA969-D663-49E5-84CF-FA621D62C6D0}" type="presOf" srcId="{3D8DFB86-A884-48EA-A3A0-0B92F5666D93}" destId="{0AC5F340-AD23-47A5-81EB-069B421FC58A}" srcOrd="0" destOrd="0" presId="urn:microsoft.com/office/officeart/2005/8/layout/hierarchy3"/>
    <dgm:cxn modelId="{16D0A44F-B710-42A9-949A-3B2613EDC5C7}" srcId="{8A37635E-499B-4644-85AB-BBADAF87477E}" destId="{06AB41BF-9A96-4F0F-91C1-7FC24728FB51}" srcOrd="0" destOrd="0" parTransId="{7FB561A0-6871-4E8B-AB92-BCDF9B6E6031}" sibTransId="{D6393182-ADAC-4D26-89DB-83D79830104A}"/>
    <dgm:cxn modelId="{0D9E38CE-37BA-4CDC-A0DB-A7F1DC3CFBBD}" type="presOf" srcId="{9E98B006-5F20-4F3A-9F93-0F7F4F625FAE}" destId="{49EF1B74-DDA5-4D9D-A069-2FB2D346BA7F}" srcOrd="0" destOrd="0" presId="urn:microsoft.com/office/officeart/2005/8/layout/hierarchy3"/>
    <dgm:cxn modelId="{26893206-7DC4-45DA-B400-C933ADA32025}" type="presOf" srcId="{7FB561A0-6871-4E8B-AB92-BCDF9B6E6031}" destId="{EC909BDB-5A1F-4771-8CC4-50E0A7194614}" srcOrd="0" destOrd="0" presId="urn:microsoft.com/office/officeart/2005/8/layout/hierarchy3"/>
    <dgm:cxn modelId="{FCA7ACAB-3B55-403C-99BF-286255B82571}" srcId="{5E5B9BBA-187E-4E87-B51B-B1DBBBC9DA62}" destId="{3D8DFB86-A884-48EA-A3A0-0B92F5666D93}" srcOrd="1" destOrd="0" parTransId="{BE7F1DDF-E7CF-4F4E-89A7-F15A7DC4FAB9}" sibTransId="{F5D34BCE-0D17-40FD-ACB1-3D121E52EB29}"/>
    <dgm:cxn modelId="{62370601-1305-4161-BE17-9BFE55E42AD3}" type="presOf" srcId="{5CF67764-5BDE-40A3-978B-06B76A325201}" destId="{B0AFDC0C-E77E-4B11-9E7A-957832F6F018}" srcOrd="0" destOrd="0" presId="urn:microsoft.com/office/officeart/2005/8/layout/hierarchy3"/>
    <dgm:cxn modelId="{8474C8A4-1AA7-4C14-B98D-191AD002D57D}" type="presOf" srcId="{8A37635E-499B-4644-85AB-BBADAF87477E}" destId="{F0A38350-2112-4E14-9D25-E8641112F99B}" srcOrd="0" destOrd="0" presId="urn:microsoft.com/office/officeart/2005/8/layout/hierarchy3"/>
    <dgm:cxn modelId="{FD5E20C7-1AA6-44F6-A158-68D868ED495A}" type="presOf" srcId="{182D7FA2-7A91-489B-8842-77208CA1C50C}" destId="{FAD962A5-CFD6-4903-9E88-FE15227128FA}" srcOrd="0" destOrd="0" presId="urn:microsoft.com/office/officeart/2005/8/layout/hierarchy3"/>
    <dgm:cxn modelId="{93E2611D-D48E-455E-AC28-C9F65D3D0E8C}" type="presOf" srcId="{74C0002F-3B90-486A-831E-EE2588397C5C}" destId="{CC718304-2D0A-4064-B03C-31A9A5E0F8A9}" srcOrd="0" destOrd="0" presId="urn:microsoft.com/office/officeart/2005/8/layout/hierarchy3"/>
    <dgm:cxn modelId="{DEF98286-94C0-4B47-B5BC-6E4946A067F5}" type="presParOf" srcId="{2E9538DA-73E9-4A4D-86ED-C26AF2809E63}" destId="{65EF0223-5380-493A-AB8C-AE31C2C2EC2B}" srcOrd="0" destOrd="0" presId="urn:microsoft.com/office/officeart/2005/8/layout/hierarchy3"/>
    <dgm:cxn modelId="{E877DEEC-86A8-40D8-AABA-C9297BA1ED27}" type="presParOf" srcId="{65EF0223-5380-493A-AB8C-AE31C2C2EC2B}" destId="{7691B943-1901-49C9-A1AE-2BACF6F42039}" srcOrd="0" destOrd="0" presId="urn:microsoft.com/office/officeart/2005/8/layout/hierarchy3"/>
    <dgm:cxn modelId="{E51251C5-D91F-40F0-92D7-B7A04178E73B}" type="presParOf" srcId="{7691B943-1901-49C9-A1AE-2BACF6F42039}" destId="{F0A38350-2112-4E14-9D25-E8641112F99B}" srcOrd="0" destOrd="0" presId="urn:microsoft.com/office/officeart/2005/8/layout/hierarchy3"/>
    <dgm:cxn modelId="{24D32C3C-F659-4577-AA13-E8F4F4571682}" type="presParOf" srcId="{7691B943-1901-49C9-A1AE-2BACF6F42039}" destId="{33ECF970-C81A-423D-8C04-25DF7CE6F284}" srcOrd="1" destOrd="0" presId="urn:microsoft.com/office/officeart/2005/8/layout/hierarchy3"/>
    <dgm:cxn modelId="{71AB43E8-76FF-4B90-8F3B-D742C4C93808}" type="presParOf" srcId="{65EF0223-5380-493A-AB8C-AE31C2C2EC2B}" destId="{06DADEBC-4F9C-4C49-9FC1-F882F9C8D511}" srcOrd="1" destOrd="0" presId="urn:microsoft.com/office/officeart/2005/8/layout/hierarchy3"/>
    <dgm:cxn modelId="{F8EEDF50-F231-4B35-AE5A-3E15547C1249}" type="presParOf" srcId="{06DADEBC-4F9C-4C49-9FC1-F882F9C8D511}" destId="{EC909BDB-5A1F-4771-8CC4-50E0A7194614}" srcOrd="0" destOrd="0" presId="urn:microsoft.com/office/officeart/2005/8/layout/hierarchy3"/>
    <dgm:cxn modelId="{A98AF2F6-D4C0-47E7-AED8-6DB8B3345645}" type="presParOf" srcId="{06DADEBC-4F9C-4C49-9FC1-F882F9C8D511}" destId="{4BFA999C-1CD2-42E2-8318-DB8100549BB0}" srcOrd="1" destOrd="0" presId="urn:microsoft.com/office/officeart/2005/8/layout/hierarchy3"/>
    <dgm:cxn modelId="{53353EEE-B903-4C8E-9020-996B40E90406}" type="presParOf" srcId="{06DADEBC-4F9C-4C49-9FC1-F882F9C8D511}" destId="{45B0C9F6-4CBE-4BB4-9A6D-41FF4712FF00}" srcOrd="2" destOrd="0" presId="urn:microsoft.com/office/officeart/2005/8/layout/hierarchy3"/>
    <dgm:cxn modelId="{26C653D1-9633-4BEE-837F-A514152E3021}" type="presParOf" srcId="{06DADEBC-4F9C-4C49-9FC1-F882F9C8D511}" destId="{CC718304-2D0A-4064-B03C-31A9A5E0F8A9}" srcOrd="3" destOrd="0" presId="urn:microsoft.com/office/officeart/2005/8/layout/hierarchy3"/>
    <dgm:cxn modelId="{EF52A5B1-586D-4669-905A-D910D3ECDF27}" type="presParOf" srcId="{2E9538DA-73E9-4A4D-86ED-C26AF2809E63}" destId="{7F754CD7-672F-44EB-A048-4CF0CF997BC0}" srcOrd="1" destOrd="0" presId="urn:microsoft.com/office/officeart/2005/8/layout/hierarchy3"/>
    <dgm:cxn modelId="{55A5A8FD-4928-46A4-BB33-A4D2CA42E0CA}" type="presParOf" srcId="{7F754CD7-672F-44EB-A048-4CF0CF997BC0}" destId="{9CABCD0D-EE05-45DE-A80F-F688ECEBE9C4}" srcOrd="0" destOrd="0" presId="urn:microsoft.com/office/officeart/2005/8/layout/hierarchy3"/>
    <dgm:cxn modelId="{D09A5D01-E547-452C-B1CA-3F040536FF77}" type="presParOf" srcId="{9CABCD0D-EE05-45DE-A80F-F688ECEBE9C4}" destId="{0AC5F340-AD23-47A5-81EB-069B421FC58A}" srcOrd="0" destOrd="0" presId="urn:microsoft.com/office/officeart/2005/8/layout/hierarchy3"/>
    <dgm:cxn modelId="{BB3A7BC1-9A49-447F-B0A8-48F9C797D160}" type="presParOf" srcId="{9CABCD0D-EE05-45DE-A80F-F688ECEBE9C4}" destId="{77A30012-E147-42AC-957D-15C5D2EFBA74}" srcOrd="1" destOrd="0" presId="urn:microsoft.com/office/officeart/2005/8/layout/hierarchy3"/>
    <dgm:cxn modelId="{148B74A7-129F-4E9E-AC8A-630F803B72D5}" type="presParOf" srcId="{7F754CD7-672F-44EB-A048-4CF0CF997BC0}" destId="{7EB99952-53C0-47F8-B6A5-D6543BDD02F4}" srcOrd="1" destOrd="0" presId="urn:microsoft.com/office/officeart/2005/8/layout/hierarchy3"/>
    <dgm:cxn modelId="{6C7A3AA9-9098-4736-9B95-28DC7A8596C4}" type="presParOf" srcId="{7EB99952-53C0-47F8-B6A5-D6543BDD02F4}" destId="{FAD962A5-CFD6-4903-9E88-FE15227128FA}" srcOrd="0" destOrd="0" presId="urn:microsoft.com/office/officeart/2005/8/layout/hierarchy3"/>
    <dgm:cxn modelId="{FD6C1D2F-8E46-4741-9EBD-F1EEB6CED294}" type="presParOf" srcId="{7EB99952-53C0-47F8-B6A5-D6543BDD02F4}" destId="{B0AFDC0C-E77E-4B11-9E7A-957832F6F018}" srcOrd="1" destOrd="0" presId="urn:microsoft.com/office/officeart/2005/8/layout/hierarchy3"/>
    <dgm:cxn modelId="{DA61FF17-41CA-4BB8-9901-0AE7469336D6}" type="presParOf" srcId="{7EB99952-53C0-47F8-B6A5-D6543BDD02F4}" destId="{49EF1B74-DDA5-4D9D-A069-2FB2D346BA7F}" srcOrd="2" destOrd="0" presId="urn:microsoft.com/office/officeart/2005/8/layout/hierarchy3"/>
    <dgm:cxn modelId="{C5B3CD95-56E6-4EEE-ACF1-5759FB86BD09}" type="presParOf" srcId="{7EB99952-53C0-47F8-B6A5-D6543BDD02F4}" destId="{F5592E5E-9943-49A3-BFC9-7FDE2D8EA56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A79552-D8B3-499C-BFE3-3B357AF40B5C}"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en-MY"/>
        </a:p>
      </dgm:t>
    </dgm:pt>
    <dgm:pt modelId="{AB854DE8-BD9D-4112-AE02-273881C76CF5}">
      <dgm:prSet phldrT="[Text]"/>
      <dgm:spPr/>
      <dgm:t>
        <a:bodyPr/>
        <a:lstStyle/>
        <a:p>
          <a:r>
            <a:rPr lang="en-MY" dirty="0"/>
            <a:t>1</a:t>
          </a:r>
        </a:p>
      </dgm:t>
    </dgm:pt>
    <dgm:pt modelId="{969ED2AD-2220-44FB-8491-4908616EF641}" type="parTrans" cxnId="{2AD7FF68-6817-4D71-A89E-8245C159F775}">
      <dgm:prSet/>
      <dgm:spPr/>
      <dgm:t>
        <a:bodyPr/>
        <a:lstStyle/>
        <a:p>
          <a:endParaRPr lang="en-MY"/>
        </a:p>
      </dgm:t>
    </dgm:pt>
    <dgm:pt modelId="{75581D5F-62C2-4D4F-8C8E-29DAF860B347}" type="sibTrans" cxnId="{2AD7FF68-6817-4D71-A89E-8245C159F775}">
      <dgm:prSet/>
      <dgm:spPr/>
      <dgm:t>
        <a:bodyPr/>
        <a:lstStyle/>
        <a:p>
          <a:endParaRPr lang="en-MY"/>
        </a:p>
      </dgm:t>
    </dgm:pt>
    <dgm:pt modelId="{087CE1F4-D0E9-404D-83E7-9BAF80244258}">
      <dgm:prSet phldrT="[Text]"/>
      <dgm:spPr/>
      <dgm:t>
        <a:bodyPr/>
        <a:lstStyle/>
        <a:p>
          <a:r>
            <a:rPr lang="en-MY" dirty="0"/>
            <a:t>The questionnaire was designed by comparing previous research questionnaire. The research questionnaire that was chosen as a reference is from </a:t>
          </a:r>
          <a:r>
            <a:rPr lang="en-MY" dirty="0" smtClean="0"/>
            <a:t>University </a:t>
          </a:r>
          <a:r>
            <a:rPr lang="en-MY" dirty="0"/>
            <a:t>of Kentucky Doctoral Dissertations </a:t>
          </a:r>
          <a:r>
            <a:rPr lang="en-MY" dirty="0" smtClean="0"/>
            <a:t>(</a:t>
          </a:r>
          <a:r>
            <a:rPr lang="en-MY" dirty="0" err="1" smtClean="0"/>
            <a:t>McIlvain</a:t>
          </a:r>
          <a:r>
            <a:rPr lang="en-MY" dirty="0" smtClean="0"/>
            <a:t> 2008).</a:t>
          </a:r>
          <a:endParaRPr lang="en-MY" dirty="0"/>
        </a:p>
      </dgm:t>
    </dgm:pt>
    <dgm:pt modelId="{3872B71F-3FA8-4062-A137-1B313420AAB5}" type="parTrans" cxnId="{43EF0720-B0B0-4728-932B-BB0A3FC1A811}">
      <dgm:prSet/>
      <dgm:spPr/>
      <dgm:t>
        <a:bodyPr/>
        <a:lstStyle/>
        <a:p>
          <a:endParaRPr lang="en-MY"/>
        </a:p>
      </dgm:t>
    </dgm:pt>
    <dgm:pt modelId="{41D5769A-2307-4618-882E-D5FAEE67BF83}" type="sibTrans" cxnId="{43EF0720-B0B0-4728-932B-BB0A3FC1A811}">
      <dgm:prSet/>
      <dgm:spPr/>
      <dgm:t>
        <a:bodyPr/>
        <a:lstStyle/>
        <a:p>
          <a:endParaRPr lang="en-MY"/>
        </a:p>
      </dgm:t>
    </dgm:pt>
    <dgm:pt modelId="{187A57AE-70F5-4708-BEC0-A7E7C9BF5508}">
      <dgm:prSet phldrT="[Text]"/>
      <dgm:spPr/>
      <dgm:t>
        <a:bodyPr/>
        <a:lstStyle/>
        <a:p>
          <a:r>
            <a:rPr lang="en-MY" dirty="0"/>
            <a:t>2</a:t>
          </a:r>
        </a:p>
      </dgm:t>
    </dgm:pt>
    <dgm:pt modelId="{171A50B3-A625-4822-8DF4-7629159AF673}" type="parTrans" cxnId="{D9C03691-4631-4D0F-AFB5-5D764F0480C8}">
      <dgm:prSet/>
      <dgm:spPr/>
      <dgm:t>
        <a:bodyPr/>
        <a:lstStyle/>
        <a:p>
          <a:endParaRPr lang="en-MY"/>
        </a:p>
      </dgm:t>
    </dgm:pt>
    <dgm:pt modelId="{405F66E7-860B-4AA1-8399-E6F1FDFA41AC}" type="sibTrans" cxnId="{D9C03691-4631-4D0F-AFB5-5D764F0480C8}">
      <dgm:prSet/>
      <dgm:spPr/>
      <dgm:t>
        <a:bodyPr/>
        <a:lstStyle/>
        <a:p>
          <a:endParaRPr lang="en-MY"/>
        </a:p>
      </dgm:t>
    </dgm:pt>
    <dgm:pt modelId="{66512F9A-4AA9-444A-9DFF-FA5DA43D1CFC}">
      <dgm:prSet phldrT="[Text]"/>
      <dgm:spPr/>
      <dgm:t>
        <a:bodyPr/>
        <a:lstStyle/>
        <a:p>
          <a:r>
            <a:rPr lang="en-MY" dirty="0"/>
            <a:t>The questionnaires </a:t>
          </a:r>
          <a:r>
            <a:rPr lang="en-MY" dirty="0" smtClean="0"/>
            <a:t>were </a:t>
          </a:r>
          <a:r>
            <a:rPr lang="en-MY" dirty="0"/>
            <a:t>distributed to 100 UKM medical students. The samples population used were  from Year 1 till year 4</a:t>
          </a:r>
        </a:p>
      </dgm:t>
    </dgm:pt>
    <dgm:pt modelId="{4CE2CC6F-77CC-4F3B-98B4-CB94B70F2EA3}" type="parTrans" cxnId="{A2D35CE2-C35A-451B-95E0-B566C8EA5834}">
      <dgm:prSet/>
      <dgm:spPr/>
      <dgm:t>
        <a:bodyPr/>
        <a:lstStyle/>
        <a:p>
          <a:endParaRPr lang="en-MY"/>
        </a:p>
      </dgm:t>
    </dgm:pt>
    <dgm:pt modelId="{74270C25-860E-4E86-8816-EE696C423C17}" type="sibTrans" cxnId="{A2D35CE2-C35A-451B-95E0-B566C8EA5834}">
      <dgm:prSet/>
      <dgm:spPr/>
      <dgm:t>
        <a:bodyPr/>
        <a:lstStyle/>
        <a:p>
          <a:endParaRPr lang="en-MY"/>
        </a:p>
      </dgm:t>
    </dgm:pt>
    <dgm:pt modelId="{6B660BCD-4E2A-4CE7-80FE-508238FE11A0}">
      <dgm:prSet phldrT="[Text]"/>
      <dgm:spPr/>
      <dgm:t>
        <a:bodyPr/>
        <a:lstStyle/>
        <a:p>
          <a:r>
            <a:rPr lang="en-MY" dirty="0"/>
            <a:t>3</a:t>
          </a:r>
        </a:p>
      </dgm:t>
    </dgm:pt>
    <dgm:pt modelId="{C1BAFFA4-F066-48DA-A4A8-E74FE1820B36}" type="parTrans" cxnId="{457236B9-5166-4DEC-9FD3-72D532D7F696}">
      <dgm:prSet/>
      <dgm:spPr/>
      <dgm:t>
        <a:bodyPr/>
        <a:lstStyle/>
        <a:p>
          <a:endParaRPr lang="en-MY"/>
        </a:p>
      </dgm:t>
    </dgm:pt>
    <dgm:pt modelId="{9B21C8C3-4725-4DA5-AE48-61492AEFF594}" type="sibTrans" cxnId="{457236B9-5166-4DEC-9FD3-72D532D7F696}">
      <dgm:prSet/>
      <dgm:spPr/>
      <dgm:t>
        <a:bodyPr/>
        <a:lstStyle/>
        <a:p>
          <a:endParaRPr lang="en-MY"/>
        </a:p>
      </dgm:t>
    </dgm:pt>
    <dgm:pt modelId="{E3EC3A29-A621-4F4E-9DBD-B9517AE861E6}">
      <dgm:prSet phldrT="[Text]"/>
      <dgm:spPr/>
      <dgm:t>
        <a:bodyPr/>
        <a:lstStyle/>
        <a:p>
          <a:r>
            <a:rPr lang="en-MY" dirty="0"/>
            <a:t>The respondent were </a:t>
          </a:r>
          <a:r>
            <a:rPr lang="en-MY" dirty="0" smtClean="0"/>
            <a:t>purposely </a:t>
          </a:r>
          <a:r>
            <a:rPr lang="en-MY" dirty="0"/>
            <a:t>selected according to pre-defined fixed quota.</a:t>
          </a:r>
        </a:p>
      </dgm:t>
    </dgm:pt>
    <dgm:pt modelId="{4292A9A0-0C7A-4178-A36B-FDCE1BFB3040}" type="parTrans" cxnId="{8E95E042-BFD5-43E6-9157-B7A883B2BA73}">
      <dgm:prSet/>
      <dgm:spPr/>
      <dgm:t>
        <a:bodyPr/>
        <a:lstStyle/>
        <a:p>
          <a:endParaRPr lang="en-MY"/>
        </a:p>
      </dgm:t>
    </dgm:pt>
    <dgm:pt modelId="{AB826EF7-46C8-4985-9506-C8969057410A}" type="sibTrans" cxnId="{8E95E042-BFD5-43E6-9157-B7A883B2BA73}">
      <dgm:prSet/>
      <dgm:spPr/>
      <dgm:t>
        <a:bodyPr/>
        <a:lstStyle/>
        <a:p>
          <a:endParaRPr lang="en-MY"/>
        </a:p>
      </dgm:t>
    </dgm:pt>
    <dgm:pt modelId="{1A2D460B-EC9A-4EE3-8EE9-2452EC800AD4}">
      <dgm:prSet phldrT="[Text]"/>
      <dgm:spPr/>
      <dgm:t>
        <a:bodyPr/>
        <a:lstStyle/>
        <a:p>
          <a:r>
            <a:rPr lang="en-MY" dirty="0"/>
            <a:t>. From every year, 25 respondents was taken. </a:t>
          </a:r>
        </a:p>
      </dgm:t>
    </dgm:pt>
    <dgm:pt modelId="{445F0000-F67C-48D5-A195-B68D57F25027}" type="parTrans" cxnId="{EA9627E4-E587-4E2A-BFC0-4DA360BEDDEE}">
      <dgm:prSet/>
      <dgm:spPr/>
      <dgm:t>
        <a:bodyPr/>
        <a:lstStyle/>
        <a:p>
          <a:endParaRPr lang="en-MY"/>
        </a:p>
      </dgm:t>
    </dgm:pt>
    <dgm:pt modelId="{60C8A428-0D67-41AD-826C-469DC3FF6D5A}" type="sibTrans" cxnId="{EA9627E4-E587-4E2A-BFC0-4DA360BEDDEE}">
      <dgm:prSet/>
      <dgm:spPr/>
      <dgm:t>
        <a:bodyPr/>
        <a:lstStyle/>
        <a:p>
          <a:endParaRPr lang="en-MY"/>
        </a:p>
      </dgm:t>
    </dgm:pt>
    <dgm:pt modelId="{62EB9BC3-07D3-4793-8EBA-405013E0B54B}">
      <dgm:prSet phldrT="[Text]"/>
      <dgm:spPr/>
      <dgm:t>
        <a:bodyPr/>
        <a:lstStyle/>
        <a:p>
          <a:r>
            <a:rPr lang="en-MY" dirty="0"/>
            <a:t> In proportional quota sampling we match the specific inclusion and exclusion criteria to select the respondent.</a:t>
          </a:r>
        </a:p>
      </dgm:t>
    </dgm:pt>
    <dgm:pt modelId="{CD0BF8E8-CF43-4DB4-A92A-6D71C2885497}" type="parTrans" cxnId="{0FA9B0C2-462D-448E-B1F4-3D7DC49065DF}">
      <dgm:prSet/>
      <dgm:spPr/>
      <dgm:t>
        <a:bodyPr/>
        <a:lstStyle/>
        <a:p>
          <a:endParaRPr lang="en-MY"/>
        </a:p>
      </dgm:t>
    </dgm:pt>
    <dgm:pt modelId="{E0F0D1F9-36D7-4F6B-86D3-C72975AFC0B2}" type="sibTrans" cxnId="{0FA9B0C2-462D-448E-B1F4-3D7DC49065DF}">
      <dgm:prSet/>
      <dgm:spPr/>
      <dgm:t>
        <a:bodyPr/>
        <a:lstStyle/>
        <a:p>
          <a:endParaRPr lang="en-MY"/>
        </a:p>
      </dgm:t>
    </dgm:pt>
    <dgm:pt modelId="{276B7922-403E-445A-874D-FA4BC753A23D}">
      <dgm:prSet/>
      <dgm:spPr/>
      <dgm:t>
        <a:bodyPr/>
        <a:lstStyle/>
        <a:p>
          <a:r>
            <a:rPr lang="en-MY" dirty="0"/>
            <a:t>4</a:t>
          </a:r>
        </a:p>
      </dgm:t>
    </dgm:pt>
    <dgm:pt modelId="{F44B36BC-B298-492C-A52F-307CA7BD1312}" type="parTrans" cxnId="{3B32D583-7124-4D8A-9025-57A4CCB4CE36}">
      <dgm:prSet/>
      <dgm:spPr/>
      <dgm:t>
        <a:bodyPr/>
        <a:lstStyle/>
        <a:p>
          <a:endParaRPr lang="en-MY"/>
        </a:p>
      </dgm:t>
    </dgm:pt>
    <dgm:pt modelId="{92787845-A5FB-42D1-8AD9-762ED2A11EB2}" type="sibTrans" cxnId="{3B32D583-7124-4D8A-9025-57A4CCB4CE36}">
      <dgm:prSet/>
      <dgm:spPr/>
      <dgm:t>
        <a:bodyPr/>
        <a:lstStyle/>
        <a:p>
          <a:endParaRPr lang="en-MY"/>
        </a:p>
      </dgm:t>
    </dgm:pt>
    <dgm:pt modelId="{BB923951-C65B-4913-A3A1-92A535CAA663}">
      <dgm:prSet/>
      <dgm:spPr/>
      <dgm:t>
        <a:bodyPr/>
        <a:lstStyle/>
        <a:p>
          <a:r>
            <a:rPr lang="en-MY" dirty="0"/>
            <a:t>The data was collected. </a:t>
          </a:r>
        </a:p>
      </dgm:t>
    </dgm:pt>
    <dgm:pt modelId="{9891EB9F-1721-41C0-AAFB-1976B5CDC7DD}" type="parTrans" cxnId="{13C7E04F-B02E-48C4-826C-650C9A2B2F5E}">
      <dgm:prSet/>
      <dgm:spPr/>
      <dgm:t>
        <a:bodyPr/>
        <a:lstStyle/>
        <a:p>
          <a:endParaRPr lang="en-MY"/>
        </a:p>
      </dgm:t>
    </dgm:pt>
    <dgm:pt modelId="{FF99E451-71CC-461B-9A4A-D2479AEDA262}" type="sibTrans" cxnId="{13C7E04F-B02E-48C4-826C-650C9A2B2F5E}">
      <dgm:prSet/>
      <dgm:spPr/>
      <dgm:t>
        <a:bodyPr/>
        <a:lstStyle/>
        <a:p>
          <a:endParaRPr lang="en-MY"/>
        </a:p>
      </dgm:t>
    </dgm:pt>
    <dgm:pt modelId="{FF6BE3F5-85C7-4608-8904-573185821383}">
      <dgm:prSet/>
      <dgm:spPr/>
      <dgm:t>
        <a:bodyPr/>
        <a:lstStyle/>
        <a:p>
          <a:r>
            <a:rPr lang="en-MY" dirty="0"/>
            <a:t>After all the data were collected, the data were recorded and analysed using SPSS. </a:t>
          </a:r>
        </a:p>
      </dgm:t>
    </dgm:pt>
    <dgm:pt modelId="{E269173D-7E65-4FA7-8065-071D91293A85}" type="parTrans" cxnId="{1F93FD1D-0E80-4BF9-82ED-8949191C189C}">
      <dgm:prSet/>
      <dgm:spPr/>
      <dgm:t>
        <a:bodyPr/>
        <a:lstStyle/>
        <a:p>
          <a:endParaRPr lang="en-MY"/>
        </a:p>
      </dgm:t>
    </dgm:pt>
    <dgm:pt modelId="{8B5D7EF9-6F71-48F8-AF03-C1FE432F2B29}" type="sibTrans" cxnId="{1F93FD1D-0E80-4BF9-82ED-8949191C189C}">
      <dgm:prSet/>
      <dgm:spPr/>
      <dgm:t>
        <a:bodyPr/>
        <a:lstStyle/>
        <a:p>
          <a:endParaRPr lang="en-MY"/>
        </a:p>
      </dgm:t>
    </dgm:pt>
    <dgm:pt modelId="{3CBFF031-AEEE-4965-93FC-5B2DC82BFCE7}" type="pres">
      <dgm:prSet presAssocID="{76A79552-D8B3-499C-BFE3-3B357AF40B5C}" presName="linearFlow" presStyleCnt="0">
        <dgm:presLayoutVars>
          <dgm:dir/>
          <dgm:animLvl val="lvl"/>
          <dgm:resizeHandles val="exact"/>
        </dgm:presLayoutVars>
      </dgm:prSet>
      <dgm:spPr/>
      <dgm:t>
        <a:bodyPr/>
        <a:lstStyle/>
        <a:p>
          <a:endParaRPr lang="en-MY"/>
        </a:p>
      </dgm:t>
    </dgm:pt>
    <dgm:pt modelId="{D30AC12D-E5F9-4A63-A97B-C40C79E0C477}" type="pres">
      <dgm:prSet presAssocID="{AB854DE8-BD9D-4112-AE02-273881C76CF5}" presName="composite" presStyleCnt="0"/>
      <dgm:spPr/>
      <dgm:t>
        <a:bodyPr/>
        <a:lstStyle/>
        <a:p>
          <a:endParaRPr lang="en-MY"/>
        </a:p>
      </dgm:t>
    </dgm:pt>
    <dgm:pt modelId="{141A2F38-465A-4713-8EC3-12172E651954}" type="pres">
      <dgm:prSet presAssocID="{AB854DE8-BD9D-4112-AE02-273881C76CF5}" presName="parentText" presStyleLbl="alignNode1" presStyleIdx="0" presStyleCnt="4">
        <dgm:presLayoutVars>
          <dgm:chMax val="1"/>
          <dgm:bulletEnabled val="1"/>
        </dgm:presLayoutVars>
      </dgm:prSet>
      <dgm:spPr/>
      <dgm:t>
        <a:bodyPr/>
        <a:lstStyle/>
        <a:p>
          <a:endParaRPr lang="en-MY"/>
        </a:p>
      </dgm:t>
    </dgm:pt>
    <dgm:pt modelId="{10AAD7E9-172E-4376-BFF0-DBD83396AD3A}" type="pres">
      <dgm:prSet presAssocID="{AB854DE8-BD9D-4112-AE02-273881C76CF5}" presName="descendantText" presStyleLbl="alignAcc1" presStyleIdx="0" presStyleCnt="4">
        <dgm:presLayoutVars>
          <dgm:bulletEnabled val="1"/>
        </dgm:presLayoutVars>
      </dgm:prSet>
      <dgm:spPr/>
      <dgm:t>
        <a:bodyPr/>
        <a:lstStyle/>
        <a:p>
          <a:endParaRPr lang="en-MY"/>
        </a:p>
      </dgm:t>
    </dgm:pt>
    <dgm:pt modelId="{64EB6333-C78C-418B-A431-22F70A4A1029}" type="pres">
      <dgm:prSet presAssocID="{75581D5F-62C2-4D4F-8C8E-29DAF860B347}" presName="sp" presStyleCnt="0"/>
      <dgm:spPr/>
      <dgm:t>
        <a:bodyPr/>
        <a:lstStyle/>
        <a:p>
          <a:endParaRPr lang="en-MY"/>
        </a:p>
      </dgm:t>
    </dgm:pt>
    <dgm:pt modelId="{48302FB0-29F0-4507-9705-98CCD2A407DE}" type="pres">
      <dgm:prSet presAssocID="{187A57AE-70F5-4708-BEC0-A7E7C9BF5508}" presName="composite" presStyleCnt="0"/>
      <dgm:spPr/>
      <dgm:t>
        <a:bodyPr/>
        <a:lstStyle/>
        <a:p>
          <a:endParaRPr lang="en-MY"/>
        </a:p>
      </dgm:t>
    </dgm:pt>
    <dgm:pt modelId="{336E3776-1C82-43CE-8F19-7DD23B70A7EA}" type="pres">
      <dgm:prSet presAssocID="{187A57AE-70F5-4708-BEC0-A7E7C9BF5508}" presName="parentText" presStyleLbl="alignNode1" presStyleIdx="1" presStyleCnt="4">
        <dgm:presLayoutVars>
          <dgm:chMax val="1"/>
          <dgm:bulletEnabled val="1"/>
        </dgm:presLayoutVars>
      </dgm:prSet>
      <dgm:spPr/>
      <dgm:t>
        <a:bodyPr/>
        <a:lstStyle/>
        <a:p>
          <a:endParaRPr lang="en-MY"/>
        </a:p>
      </dgm:t>
    </dgm:pt>
    <dgm:pt modelId="{0AFC6036-814B-4F8E-9DCC-765E70E737E9}" type="pres">
      <dgm:prSet presAssocID="{187A57AE-70F5-4708-BEC0-A7E7C9BF5508}" presName="descendantText" presStyleLbl="alignAcc1" presStyleIdx="1" presStyleCnt="4">
        <dgm:presLayoutVars>
          <dgm:bulletEnabled val="1"/>
        </dgm:presLayoutVars>
      </dgm:prSet>
      <dgm:spPr/>
      <dgm:t>
        <a:bodyPr/>
        <a:lstStyle/>
        <a:p>
          <a:endParaRPr lang="en-MY"/>
        </a:p>
      </dgm:t>
    </dgm:pt>
    <dgm:pt modelId="{E5A588FE-ADE4-4415-AB4F-BCD294CC1AB5}" type="pres">
      <dgm:prSet presAssocID="{405F66E7-860B-4AA1-8399-E6F1FDFA41AC}" presName="sp" presStyleCnt="0"/>
      <dgm:spPr/>
      <dgm:t>
        <a:bodyPr/>
        <a:lstStyle/>
        <a:p>
          <a:endParaRPr lang="en-MY"/>
        </a:p>
      </dgm:t>
    </dgm:pt>
    <dgm:pt modelId="{F41ABFCD-0054-445F-906B-19758C60288E}" type="pres">
      <dgm:prSet presAssocID="{6B660BCD-4E2A-4CE7-80FE-508238FE11A0}" presName="composite" presStyleCnt="0"/>
      <dgm:spPr/>
      <dgm:t>
        <a:bodyPr/>
        <a:lstStyle/>
        <a:p>
          <a:endParaRPr lang="en-MY"/>
        </a:p>
      </dgm:t>
    </dgm:pt>
    <dgm:pt modelId="{DB7D3860-3B0A-4739-8AFF-6D5837BD7DC8}" type="pres">
      <dgm:prSet presAssocID="{6B660BCD-4E2A-4CE7-80FE-508238FE11A0}" presName="parentText" presStyleLbl="alignNode1" presStyleIdx="2" presStyleCnt="4">
        <dgm:presLayoutVars>
          <dgm:chMax val="1"/>
          <dgm:bulletEnabled val="1"/>
        </dgm:presLayoutVars>
      </dgm:prSet>
      <dgm:spPr/>
      <dgm:t>
        <a:bodyPr/>
        <a:lstStyle/>
        <a:p>
          <a:endParaRPr lang="en-MY"/>
        </a:p>
      </dgm:t>
    </dgm:pt>
    <dgm:pt modelId="{09339DC5-DA04-4B9D-9C8B-5F5083A7BC88}" type="pres">
      <dgm:prSet presAssocID="{6B660BCD-4E2A-4CE7-80FE-508238FE11A0}" presName="descendantText" presStyleLbl="alignAcc1" presStyleIdx="2" presStyleCnt="4">
        <dgm:presLayoutVars>
          <dgm:bulletEnabled val="1"/>
        </dgm:presLayoutVars>
      </dgm:prSet>
      <dgm:spPr/>
      <dgm:t>
        <a:bodyPr/>
        <a:lstStyle/>
        <a:p>
          <a:endParaRPr lang="en-MY"/>
        </a:p>
      </dgm:t>
    </dgm:pt>
    <dgm:pt modelId="{CC883391-8E62-4E75-AFBB-6E8C85A9C4B6}" type="pres">
      <dgm:prSet presAssocID="{9B21C8C3-4725-4DA5-AE48-61492AEFF594}" presName="sp" presStyleCnt="0"/>
      <dgm:spPr/>
      <dgm:t>
        <a:bodyPr/>
        <a:lstStyle/>
        <a:p>
          <a:endParaRPr lang="en-MY"/>
        </a:p>
      </dgm:t>
    </dgm:pt>
    <dgm:pt modelId="{2B2C7FC6-A10A-4FC3-BDEE-31EF78BE11BC}" type="pres">
      <dgm:prSet presAssocID="{276B7922-403E-445A-874D-FA4BC753A23D}" presName="composite" presStyleCnt="0"/>
      <dgm:spPr/>
      <dgm:t>
        <a:bodyPr/>
        <a:lstStyle/>
        <a:p>
          <a:endParaRPr lang="en-MY"/>
        </a:p>
      </dgm:t>
    </dgm:pt>
    <dgm:pt modelId="{0C952FE0-C31C-403B-A8A4-3CBBF8A304C2}" type="pres">
      <dgm:prSet presAssocID="{276B7922-403E-445A-874D-FA4BC753A23D}" presName="parentText" presStyleLbl="alignNode1" presStyleIdx="3" presStyleCnt="4">
        <dgm:presLayoutVars>
          <dgm:chMax val="1"/>
          <dgm:bulletEnabled val="1"/>
        </dgm:presLayoutVars>
      </dgm:prSet>
      <dgm:spPr/>
      <dgm:t>
        <a:bodyPr/>
        <a:lstStyle/>
        <a:p>
          <a:endParaRPr lang="en-MY"/>
        </a:p>
      </dgm:t>
    </dgm:pt>
    <dgm:pt modelId="{BAEB8D6D-0B2B-43CD-A1D7-0498B161F711}" type="pres">
      <dgm:prSet presAssocID="{276B7922-403E-445A-874D-FA4BC753A23D}" presName="descendantText" presStyleLbl="alignAcc1" presStyleIdx="3" presStyleCnt="4">
        <dgm:presLayoutVars>
          <dgm:bulletEnabled val="1"/>
        </dgm:presLayoutVars>
      </dgm:prSet>
      <dgm:spPr/>
      <dgm:t>
        <a:bodyPr/>
        <a:lstStyle/>
        <a:p>
          <a:endParaRPr lang="en-MY"/>
        </a:p>
      </dgm:t>
    </dgm:pt>
  </dgm:ptLst>
  <dgm:cxnLst>
    <dgm:cxn modelId="{A5640F8C-ECDB-489F-8B24-863920F0A6D2}" type="presOf" srcId="{276B7922-403E-445A-874D-FA4BC753A23D}" destId="{0C952FE0-C31C-403B-A8A4-3CBBF8A304C2}" srcOrd="0" destOrd="0" presId="urn:microsoft.com/office/officeart/2005/8/layout/chevron2"/>
    <dgm:cxn modelId="{43EF0720-B0B0-4728-932B-BB0A3FC1A811}" srcId="{AB854DE8-BD9D-4112-AE02-273881C76CF5}" destId="{087CE1F4-D0E9-404D-83E7-9BAF80244258}" srcOrd="0" destOrd="0" parTransId="{3872B71F-3FA8-4062-A137-1B313420AAB5}" sibTransId="{41D5769A-2307-4618-882E-D5FAEE67BF83}"/>
    <dgm:cxn modelId="{53DD448B-7150-4C76-9080-8899F3D7B2D7}" type="presOf" srcId="{66512F9A-4AA9-444A-9DFF-FA5DA43D1CFC}" destId="{0AFC6036-814B-4F8E-9DCC-765E70E737E9}" srcOrd="0" destOrd="0" presId="urn:microsoft.com/office/officeart/2005/8/layout/chevron2"/>
    <dgm:cxn modelId="{0FA9B0C2-462D-448E-B1F4-3D7DC49065DF}" srcId="{6B660BCD-4E2A-4CE7-80FE-508238FE11A0}" destId="{62EB9BC3-07D3-4793-8EBA-405013E0B54B}" srcOrd="1" destOrd="0" parTransId="{CD0BF8E8-CF43-4DB4-A92A-6D71C2885497}" sibTransId="{E0F0D1F9-36D7-4F6B-86D3-C72975AFC0B2}"/>
    <dgm:cxn modelId="{D9C03691-4631-4D0F-AFB5-5D764F0480C8}" srcId="{76A79552-D8B3-499C-BFE3-3B357AF40B5C}" destId="{187A57AE-70F5-4708-BEC0-A7E7C9BF5508}" srcOrd="1" destOrd="0" parTransId="{171A50B3-A625-4822-8DF4-7629159AF673}" sibTransId="{405F66E7-860B-4AA1-8399-E6F1FDFA41AC}"/>
    <dgm:cxn modelId="{13C7E04F-B02E-48C4-826C-650C9A2B2F5E}" srcId="{276B7922-403E-445A-874D-FA4BC753A23D}" destId="{BB923951-C65B-4913-A3A1-92A535CAA663}" srcOrd="0" destOrd="0" parTransId="{9891EB9F-1721-41C0-AAFB-1976B5CDC7DD}" sibTransId="{FF99E451-71CC-461B-9A4A-D2479AEDA262}"/>
    <dgm:cxn modelId="{A2D35CE2-C35A-451B-95E0-B566C8EA5834}" srcId="{187A57AE-70F5-4708-BEC0-A7E7C9BF5508}" destId="{66512F9A-4AA9-444A-9DFF-FA5DA43D1CFC}" srcOrd="0" destOrd="0" parTransId="{4CE2CC6F-77CC-4F3B-98B4-CB94B70F2EA3}" sibTransId="{74270C25-860E-4E86-8816-EE696C423C17}"/>
    <dgm:cxn modelId="{42684DF6-EFA9-4347-A125-15E143D8A885}" type="presOf" srcId="{6B660BCD-4E2A-4CE7-80FE-508238FE11A0}" destId="{DB7D3860-3B0A-4739-8AFF-6D5837BD7DC8}" srcOrd="0" destOrd="0" presId="urn:microsoft.com/office/officeart/2005/8/layout/chevron2"/>
    <dgm:cxn modelId="{8E95E042-BFD5-43E6-9157-B7A883B2BA73}" srcId="{6B660BCD-4E2A-4CE7-80FE-508238FE11A0}" destId="{E3EC3A29-A621-4F4E-9DBD-B9517AE861E6}" srcOrd="0" destOrd="0" parTransId="{4292A9A0-0C7A-4178-A36B-FDCE1BFB3040}" sibTransId="{AB826EF7-46C8-4985-9506-C8969057410A}"/>
    <dgm:cxn modelId="{457236B9-5166-4DEC-9FD3-72D532D7F696}" srcId="{76A79552-D8B3-499C-BFE3-3B357AF40B5C}" destId="{6B660BCD-4E2A-4CE7-80FE-508238FE11A0}" srcOrd="2" destOrd="0" parTransId="{C1BAFFA4-F066-48DA-A4A8-E74FE1820B36}" sibTransId="{9B21C8C3-4725-4DA5-AE48-61492AEFF594}"/>
    <dgm:cxn modelId="{4172CFA1-9577-4AE4-9EBE-AE0590942BFB}" type="presOf" srcId="{AB854DE8-BD9D-4112-AE02-273881C76CF5}" destId="{141A2F38-465A-4713-8EC3-12172E651954}" srcOrd="0" destOrd="0" presId="urn:microsoft.com/office/officeart/2005/8/layout/chevron2"/>
    <dgm:cxn modelId="{F8ADC7D6-D206-482B-AEC1-D8AC5D37061A}" type="presOf" srcId="{62EB9BC3-07D3-4793-8EBA-405013E0B54B}" destId="{09339DC5-DA04-4B9D-9C8B-5F5083A7BC88}" srcOrd="0" destOrd="1" presId="urn:microsoft.com/office/officeart/2005/8/layout/chevron2"/>
    <dgm:cxn modelId="{AFC659D5-1A5A-4A2B-8E54-57DCC236C20D}" type="presOf" srcId="{087CE1F4-D0E9-404D-83E7-9BAF80244258}" destId="{10AAD7E9-172E-4376-BFF0-DBD83396AD3A}" srcOrd="0" destOrd="0" presId="urn:microsoft.com/office/officeart/2005/8/layout/chevron2"/>
    <dgm:cxn modelId="{71E7F0BD-C0AC-496A-90BB-80D5685467EC}" type="presOf" srcId="{FF6BE3F5-85C7-4608-8904-573185821383}" destId="{BAEB8D6D-0B2B-43CD-A1D7-0498B161F711}" srcOrd="0" destOrd="1" presId="urn:microsoft.com/office/officeart/2005/8/layout/chevron2"/>
    <dgm:cxn modelId="{10F057BD-1837-4774-A7FF-3F0AC6E64024}" type="presOf" srcId="{76A79552-D8B3-499C-BFE3-3B357AF40B5C}" destId="{3CBFF031-AEEE-4965-93FC-5B2DC82BFCE7}" srcOrd="0" destOrd="0" presId="urn:microsoft.com/office/officeart/2005/8/layout/chevron2"/>
    <dgm:cxn modelId="{2AD7FF68-6817-4D71-A89E-8245C159F775}" srcId="{76A79552-D8B3-499C-BFE3-3B357AF40B5C}" destId="{AB854DE8-BD9D-4112-AE02-273881C76CF5}" srcOrd="0" destOrd="0" parTransId="{969ED2AD-2220-44FB-8491-4908616EF641}" sibTransId="{75581D5F-62C2-4D4F-8C8E-29DAF860B347}"/>
    <dgm:cxn modelId="{5FF7AEEF-761A-4455-8E49-806D016066B8}" type="presOf" srcId="{BB923951-C65B-4913-A3A1-92A535CAA663}" destId="{BAEB8D6D-0B2B-43CD-A1D7-0498B161F711}" srcOrd="0" destOrd="0" presId="urn:microsoft.com/office/officeart/2005/8/layout/chevron2"/>
    <dgm:cxn modelId="{1F93FD1D-0E80-4BF9-82ED-8949191C189C}" srcId="{276B7922-403E-445A-874D-FA4BC753A23D}" destId="{FF6BE3F5-85C7-4608-8904-573185821383}" srcOrd="1" destOrd="0" parTransId="{E269173D-7E65-4FA7-8065-071D91293A85}" sibTransId="{8B5D7EF9-6F71-48F8-AF03-C1FE432F2B29}"/>
    <dgm:cxn modelId="{3B32D583-7124-4D8A-9025-57A4CCB4CE36}" srcId="{76A79552-D8B3-499C-BFE3-3B357AF40B5C}" destId="{276B7922-403E-445A-874D-FA4BC753A23D}" srcOrd="3" destOrd="0" parTransId="{F44B36BC-B298-492C-A52F-307CA7BD1312}" sibTransId="{92787845-A5FB-42D1-8AD9-762ED2A11EB2}"/>
    <dgm:cxn modelId="{BDA46AA0-A5CD-4EE7-AE79-27DB63B1E1EC}" type="presOf" srcId="{E3EC3A29-A621-4F4E-9DBD-B9517AE861E6}" destId="{09339DC5-DA04-4B9D-9C8B-5F5083A7BC88}" srcOrd="0" destOrd="0" presId="urn:microsoft.com/office/officeart/2005/8/layout/chevron2"/>
    <dgm:cxn modelId="{518EA009-1391-4DBE-8899-1937665A600A}" type="presOf" srcId="{1A2D460B-EC9A-4EE3-8EE9-2452EC800AD4}" destId="{0AFC6036-814B-4F8E-9DCC-765E70E737E9}" srcOrd="0" destOrd="1" presId="urn:microsoft.com/office/officeart/2005/8/layout/chevron2"/>
    <dgm:cxn modelId="{EA9627E4-E587-4E2A-BFC0-4DA360BEDDEE}" srcId="{187A57AE-70F5-4708-BEC0-A7E7C9BF5508}" destId="{1A2D460B-EC9A-4EE3-8EE9-2452EC800AD4}" srcOrd="1" destOrd="0" parTransId="{445F0000-F67C-48D5-A195-B68D57F25027}" sibTransId="{60C8A428-0D67-41AD-826C-469DC3FF6D5A}"/>
    <dgm:cxn modelId="{AFBA90FE-23BC-4BD7-B98E-C868D0E66AAE}" type="presOf" srcId="{187A57AE-70F5-4708-BEC0-A7E7C9BF5508}" destId="{336E3776-1C82-43CE-8F19-7DD23B70A7EA}" srcOrd="0" destOrd="0" presId="urn:microsoft.com/office/officeart/2005/8/layout/chevron2"/>
    <dgm:cxn modelId="{4EE8A7D6-5F94-4814-B8FC-DD8111ED50CC}" type="presParOf" srcId="{3CBFF031-AEEE-4965-93FC-5B2DC82BFCE7}" destId="{D30AC12D-E5F9-4A63-A97B-C40C79E0C477}" srcOrd="0" destOrd="0" presId="urn:microsoft.com/office/officeart/2005/8/layout/chevron2"/>
    <dgm:cxn modelId="{E1538AA7-915C-43AD-8736-BE0428DBDDA4}" type="presParOf" srcId="{D30AC12D-E5F9-4A63-A97B-C40C79E0C477}" destId="{141A2F38-465A-4713-8EC3-12172E651954}" srcOrd="0" destOrd="0" presId="urn:microsoft.com/office/officeart/2005/8/layout/chevron2"/>
    <dgm:cxn modelId="{9FE00D08-DC77-4F20-AC6B-F22C82978882}" type="presParOf" srcId="{D30AC12D-E5F9-4A63-A97B-C40C79E0C477}" destId="{10AAD7E9-172E-4376-BFF0-DBD83396AD3A}" srcOrd="1" destOrd="0" presId="urn:microsoft.com/office/officeart/2005/8/layout/chevron2"/>
    <dgm:cxn modelId="{3D85CAE0-AFA5-4683-9E56-71938792EBA4}" type="presParOf" srcId="{3CBFF031-AEEE-4965-93FC-5B2DC82BFCE7}" destId="{64EB6333-C78C-418B-A431-22F70A4A1029}" srcOrd="1" destOrd="0" presId="urn:microsoft.com/office/officeart/2005/8/layout/chevron2"/>
    <dgm:cxn modelId="{E6E724CE-9172-43D3-A06F-E820744E2C51}" type="presParOf" srcId="{3CBFF031-AEEE-4965-93FC-5B2DC82BFCE7}" destId="{48302FB0-29F0-4507-9705-98CCD2A407DE}" srcOrd="2" destOrd="0" presId="urn:microsoft.com/office/officeart/2005/8/layout/chevron2"/>
    <dgm:cxn modelId="{4E3ECFC6-9DE9-4CC0-B36A-04F847691C8C}" type="presParOf" srcId="{48302FB0-29F0-4507-9705-98CCD2A407DE}" destId="{336E3776-1C82-43CE-8F19-7DD23B70A7EA}" srcOrd="0" destOrd="0" presId="urn:microsoft.com/office/officeart/2005/8/layout/chevron2"/>
    <dgm:cxn modelId="{72B78A7B-4EE4-4AD7-8FDC-FD19D648E20F}" type="presParOf" srcId="{48302FB0-29F0-4507-9705-98CCD2A407DE}" destId="{0AFC6036-814B-4F8E-9DCC-765E70E737E9}" srcOrd="1" destOrd="0" presId="urn:microsoft.com/office/officeart/2005/8/layout/chevron2"/>
    <dgm:cxn modelId="{983CD425-BE9A-498B-BF1B-94E045BAB0C9}" type="presParOf" srcId="{3CBFF031-AEEE-4965-93FC-5B2DC82BFCE7}" destId="{E5A588FE-ADE4-4415-AB4F-BCD294CC1AB5}" srcOrd="3" destOrd="0" presId="urn:microsoft.com/office/officeart/2005/8/layout/chevron2"/>
    <dgm:cxn modelId="{2A3838D4-B440-482A-B9F5-4612F2DCAE5E}" type="presParOf" srcId="{3CBFF031-AEEE-4965-93FC-5B2DC82BFCE7}" destId="{F41ABFCD-0054-445F-906B-19758C60288E}" srcOrd="4" destOrd="0" presId="urn:microsoft.com/office/officeart/2005/8/layout/chevron2"/>
    <dgm:cxn modelId="{94AF014F-E18C-4C75-B54B-6C4901F4AA17}" type="presParOf" srcId="{F41ABFCD-0054-445F-906B-19758C60288E}" destId="{DB7D3860-3B0A-4739-8AFF-6D5837BD7DC8}" srcOrd="0" destOrd="0" presId="urn:microsoft.com/office/officeart/2005/8/layout/chevron2"/>
    <dgm:cxn modelId="{9F240EB4-807C-4B4E-87C0-0F7B5271B9E4}" type="presParOf" srcId="{F41ABFCD-0054-445F-906B-19758C60288E}" destId="{09339DC5-DA04-4B9D-9C8B-5F5083A7BC88}" srcOrd="1" destOrd="0" presId="urn:microsoft.com/office/officeart/2005/8/layout/chevron2"/>
    <dgm:cxn modelId="{F63DD1DD-E378-4A42-BF85-0594A58D411A}" type="presParOf" srcId="{3CBFF031-AEEE-4965-93FC-5B2DC82BFCE7}" destId="{CC883391-8E62-4E75-AFBB-6E8C85A9C4B6}" srcOrd="5" destOrd="0" presId="urn:microsoft.com/office/officeart/2005/8/layout/chevron2"/>
    <dgm:cxn modelId="{276D8150-8EDB-4565-9F70-62EF7DE64801}" type="presParOf" srcId="{3CBFF031-AEEE-4965-93FC-5B2DC82BFCE7}" destId="{2B2C7FC6-A10A-4FC3-BDEE-31EF78BE11BC}" srcOrd="6" destOrd="0" presId="urn:microsoft.com/office/officeart/2005/8/layout/chevron2"/>
    <dgm:cxn modelId="{55B1CCD2-DA0C-4930-BA50-4FDECD6533B8}" type="presParOf" srcId="{2B2C7FC6-A10A-4FC3-BDEE-31EF78BE11BC}" destId="{0C952FE0-C31C-403B-A8A4-3CBBF8A304C2}" srcOrd="0" destOrd="0" presId="urn:microsoft.com/office/officeart/2005/8/layout/chevron2"/>
    <dgm:cxn modelId="{AA869E21-F16C-4769-A81D-955492CD1E61}" type="presParOf" srcId="{2B2C7FC6-A10A-4FC3-BDEE-31EF78BE11BC}" destId="{BAEB8D6D-0B2B-43CD-A1D7-0498B161F71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CB1B69-FAE3-4D04-BFA8-13C3FDADEC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36C26DFE-5E98-47E1-A1B7-5873C1D1ACBA}">
      <dgm:prSet phldrT="[Text]"/>
      <dgm:spPr/>
      <dgm:t>
        <a:bodyPr/>
        <a:lstStyle/>
        <a:p>
          <a:r>
            <a:rPr lang="en-US" dirty="0" smtClean="0"/>
            <a:t>1) Our finding had shown that there is no association between frequency and amount of coffee consumption with Body Mass Index (BMI)</a:t>
          </a:r>
          <a:endParaRPr lang="en-MY" dirty="0"/>
        </a:p>
      </dgm:t>
    </dgm:pt>
    <dgm:pt modelId="{4482979C-07BD-48CA-AF1B-1674291DA0E2}" type="parTrans" cxnId="{B5657054-86D1-444C-8B8F-5E5CA36548CD}">
      <dgm:prSet/>
      <dgm:spPr/>
      <dgm:t>
        <a:bodyPr/>
        <a:lstStyle/>
        <a:p>
          <a:endParaRPr lang="en-MY"/>
        </a:p>
      </dgm:t>
    </dgm:pt>
    <dgm:pt modelId="{F580C81D-89AA-4D47-91F6-6EBC57F00E57}" type="sibTrans" cxnId="{B5657054-86D1-444C-8B8F-5E5CA36548CD}">
      <dgm:prSet/>
      <dgm:spPr/>
      <dgm:t>
        <a:bodyPr/>
        <a:lstStyle/>
        <a:p>
          <a:endParaRPr lang="en-MY"/>
        </a:p>
      </dgm:t>
    </dgm:pt>
    <dgm:pt modelId="{E3106C7C-8EBD-4046-8ADA-2E3A29D811F6}">
      <dgm:prSet phldrT="[Text]" phldr="1"/>
      <dgm:spPr/>
      <dgm:t>
        <a:bodyPr/>
        <a:lstStyle/>
        <a:p>
          <a:endParaRPr lang="en-MY" dirty="0"/>
        </a:p>
      </dgm:t>
    </dgm:pt>
    <dgm:pt modelId="{6C924B94-24D4-40E7-BFF3-B1DBBD8295D2}" type="parTrans" cxnId="{C2D0B58B-64C6-4943-92AE-87EC4DC8E0A0}">
      <dgm:prSet/>
      <dgm:spPr/>
      <dgm:t>
        <a:bodyPr/>
        <a:lstStyle/>
        <a:p>
          <a:endParaRPr lang="en-MY"/>
        </a:p>
      </dgm:t>
    </dgm:pt>
    <dgm:pt modelId="{B0AFB0C4-D9DD-4BDE-A252-EB5DF2D6A2A0}" type="sibTrans" cxnId="{C2D0B58B-64C6-4943-92AE-87EC4DC8E0A0}">
      <dgm:prSet/>
      <dgm:spPr/>
      <dgm:t>
        <a:bodyPr/>
        <a:lstStyle/>
        <a:p>
          <a:endParaRPr lang="en-MY"/>
        </a:p>
      </dgm:t>
    </dgm:pt>
    <dgm:pt modelId="{C9706C0F-EF5D-4114-9281-21D5F1A5C972}">
      <dgm:prSet phldrT="[Text]"/>
      <dgm:spPr/>
      <dgm:t>
        <a:bodyPr/>
        <a:lstStyle/>
        <a:p>
          <a:r>
            <a:rPr lang="en-US" dirty="0" smtClean="0"/>
            <a:t>2) Our finding found no association between races of respondents and BMI </a:t>
          </a:r>
          <a:endParaRPr lang="en-MY" dirty="0"/>
        </a:p>
      </dgm:t>
    </dgm:pt>
    <dgm:pt modelId="{A37B97B0-8B68-4647-910B-31060CDE592A}" type="parTrans" cxnId="{ECDC16B7-8497-49A9-A3B1-6A7A1BE5D8A6}">
      <dgm:prSet/>
      <dgm:spPr/>
      <dgm:t>
        <a:bodyPr/>
        <a:lstStyle/>
        <a:p>
          <a:endParaRPr lang="en-MY"/>
        </a:p>
      </dgm:t>
    </dgm:pt>
    <dgm:pt modelId="{4C474945-26D8-4D8F-B7DC-8F53EFBE23F4}" type="sibTrans" cxnId="{ECDC16B7-8497-49A9-A3B1-6A7A1BE5D8A6}">
      <dgm:prSet/>
      <dgm:spPr/>
      <dgm:t>
        <a:bodyPr/>
        <a:lstStyle/>
        <a:p>
          <a:endParaRPr lang="en-MY"/>
        </a:p>
      </dgm:t>
    </dgm:pt>
    <dgm:pt modelId="{C77C6EE4-CBC6-4ED3-83C8-21558E924223}">
      <dgm:prSet phldrT="[Text]" phldr="1"/>
      <dgm:spPr/>
      <dgm:t>
        <a:bodyPr/>
        <a:lstStyle/>
        <a:p>
          <a:endParaRPr lang="en-MY"/>
        </a:p>
      </dgm:t>
    </dgm:pt>
    <dgm:pt modelId="{BF9D0002-61FB-414C-AF07-6816FAB9D9AA}" type="parTrans" cxnId="{BDBEDE23-EF47-435E-A3E2-C1E243EF61F3}">
      <dgm:prSet/>
      <dgm:spPr/>
      <dgm:t>
        <a:bodyPr/>
        <a:lstStyle/>
        <a:p>
          <a:endParaRPr lang="en-MY"/>
        </a:p>
      </dgm:t>
    </dgm:pt>
    <dgm:pt modelId="{22528186-0062-40B1-808D-FA82D0C0F468}" type="sibTrans" cxnId="{BDBEDE23-EF47-435E-A3E2-C1E243EF61F3}">
      <dgm:prSet/>
      <dgm:spPr/>
      <dgm:t>
        <a:bodyPr/>
        <a:lstStyle/>
        <a:p>
          <a:endParaRPr lang="en-MY"/>
        </a:p>
      </dgm:t>
    </dgm:pt>
    <dgm:pt modelId="{A7124DD7-DAA3-4C9A-8D59-6071BB10E01B}" type="pres">
      <dgm:prSet presAssocID="{18CB1B69-FAE3-4D04-BFA8-13C3FDADEC91}" presName="linear" presStyleCnt="0">
        <dgm:presLayoutVars>
          <dgm:animLvl val="lvl"/>
          <dgm:resizeHandles val="exact"/>
        </dgm:presLayoutVars>
      </dgm:prSet>
      <dgm:spPr/>
    </dgm:pt>
    <dgm:pt modelId="{8B9B962F-D674-473B-A44C-B3A799F4A6C1}" type="pres">
      <dgm:prSet presAssocID="{36C26DFE-5E98-47E1-A1B7-5873C1D1ACBA}" presName="parentText" presStyleLbl="node1" presStyleIdx="0" presStyleCnt="2" custLinFactNeighborX="-3156" custLinFactNeighborY="9564">
        <dgm:presLayoutVars>
          <dgm:chMax val="0"/>
          <dgm:bulletEnabled val="1"/>
        </dgm:presLayoutVars>
      </dgm:prSet>
      <dgm:spPr/>
      <dgm:t>
        <a:bodyPr/>
        <a:lstStyle/>
        <a:p>
          <a:endParaRPr lang="en-MY"/>
        </a:p>
      </dgm:t>
    </dgm:pt>
    <dgm:pt modelId="{8C779675-AD69-4F43-9E42-69A81BA43416}" type="pres">
      <dgm:prSet presAssocID="{36C26DFE-5E98-47E1-A1B7-5873C1D1ACBA}" presName="childText" presStyleLbl="revTx" presStyleIdx="0" presStyleCnt="2">
        <dgm:presLayoutVars>
          <dgm:bulletEnabled val="1"/>
        </dgm:presLayoutVars>
      </dgm:prSet>
      <dgm:spPr/>
    </dgm:pt>
    <dgm:pt modelId="{AE314106-5CDB-4166-AF8F-5DA385256D28}" type="pres">
      <dgm:prSet presAssocID="{C9706C0F-EF5D-4114-9281-21D5F1A5C972}" presName="parentText" presStyleLbl="node1" presStyleIdx="1" presStyleCnt="2">
        <dgm:presLayoutVars>
          <dgm:chMax val="0"/>
          <dgm:bulletEnabled val="1"/>
        </dgm:presLayoutVars>
      </dgm:prSet>
      <dgm:spPr/>
      <dgm:t>
        <a:bodyPr/>
        <a:lstStyle/>
        <a:p>
          <a:endParaRPr lang="en-MY"/>
        </a:p>
      </dgm:t>
    </dgm:pt>
    <dgm:pt modelId="{B630C2B8-B166-41DF-B4EA-F484E737A7D8}" type="pres">
      <dgm:prSet presAssocID="{C9706C0F-EF5D-4114-9281-21D5F1A5C972}" presName="childText" presStyleLbl="revTx" presStyleIdx="1" presStyleCnt="2">
        <dgm:presLayoutVars>
          <dgm:bulletEnabled val="1"/>
        </dgm:presLayoutVars>
      </dgm:prSet>
      <dgm:spPr/>
    </dgm:pt>
  </dgm:ptLst>
  <dgm:cxnLst>
    <dgm:cxn modelId="{BB49AF08-567B-4DAA-A430-6045098A8775}" type="presOf" srcId="{C77C6EE4-CBC6-4ED3-83C8-21558E924223}" destId="{B630C2B8-B166-41DF-B4EA-F484E737A7D8}" srcOrd="0" destOrd="0" presId="urn:microsoft.com/office/officeart/2005/8/layout/vList2"/>
    <dgm:cxn modelId="{6E381379-B5FF-46D5-BC86-C2E37411BE02}" type="presOf" srcId="{C9706C0F-EF5D-4114-9281-21D5F1A5C972}" destId="{AE314106-5CDB-4166-AF8F-5DA385256D28}" srcOrd="0" destOrd="0" presId="urn:microsoft.com/office/officeart/2005/8/layout/vList2"/>
    <dgm:cxn modelId="{BDBEDE23-EF47-435E-A3E2-C1E243EF61F3}" srcId="{C9706C0F-EF5D-4114-9281-21D5F1A5C972}" destId="{C77C6EE4-CBC6-4ED3-83C8-21558E924223}" srcOrd="0" destOrd="0" parTransId="{BF9D0002-61FB-414C-AF07-6816FAB9D9AA}" sibTransId="{22528186-0062-40B1-808D-FA82D0C0F468}"/>
    <dgm:cxn modelId="{F4FEF78B-9492-4817-90AF-EBAE3AC98875}" type="presOf" srcId="{18CB1B69-FAE3-4D04-BFA8-13C3FDADEC91}" destId="{A7124DD7-DAA3-4C9A-8D59-6071BB10E01B}" srcOrd="0" destOrd="0" presId="urn:microsoft.com/office/officeart/2005/8/layout/vList2"/>
    <dgm:cxn modelId="{B5657054-86D1-444C-8B8F-5E5CA36548CD}" srcId="{18CB1B69-FAE3-4D04-BFA8-13C3FDADEC91}" destId="{36C26DFE-5E98-47E1-A1B7-5873C1D1ACBA}" srcOrd="0" destOrd="0" parTransId="{4482979C-07BD-48CA-AF1B-1674291DA0E2}" sibTransId="{F580C81D-89AA-4D47-91F6-6EBC57F00E57}"/>
    <dgm:cxn modelId="{2683FD94-1B33-415E-8C0C-54FF4A0B41CA}" type="presOf" srcId="{36C26DFE-5E98-47E1-A1B7-5873C1D1ACBA}" destId="{8B9B962F-D674-473B-A44C-B3A799F4A6C1}" srcOrd="0" destOrd="0" presId="urn:microsoft.com/office/officeart/2005/8/layout/vList2"/>
    <dgm:cxn modelId="{B1ADB5DF-D568-491C-B2A1-080456227A58}" type="presOf" srcId="{E3106C7C-8EBD-4046-8ADA-2E3A29D811F6}" destId="{8C779675-AD69-4F43-9E42-69A81BA43416}" srcOrd="0" destOrd="0" presId="urn:microsoft.com/office/officeart/2005/8/layout/vList2"/>
    <dgm:cxn modelId="{C2D0B58B-64C6-4943-92AE-87EC4DC8E0A0}" srcId="{36C26DFE-5E98-47E1-A1B7-5873C1D1ACBA}" destId="{E3106C7C-8EBD-4046-8ADA-2E3A29D811F6}" srcOrd="0" destOrd="0" parTransId="{6C924B94-24D4-40E7-BFF3-B1DBBD8295D2}" sibTransId="{B0AFB0C4-D9DD-4BDE-A252-EB5DF2D6A2A0}"/>
    <dgm:cxn modelId="{ECDC16B7-8497-49A9-A3B1-6A7A1BE5D8A6}" srcId="{18CB1B69-FAE3-4D04-BFA8-13C3FDADEC91}" destId="{C9706C0F-EF5D-4114-9281-21D5F1A5C972}" srcOrd="1" destOrd="0" parTransId="{A37B97B0-8B68-4647-910B-31060CDE592A}" sibTransId="{4C474945-26D8-4D8F-B7DC-8F53EFBE23F4}"/>
    <dgm:cxn modelId="{CF1BC268-6091-43D6-B4A8-1E2ED8F6710A}" type="presParOf" srcId="{A7124DD7-DAA3-4C9A-8D59-6071BB10E01B}" destId="{8B9B962F-D674-473B-A44C-B3A799F4A6C1}" srcOrd="0" destOrd="0" presId="urn:microsoft.com/office/officeart/2005/8/layout/vList2"/>
    <dgm:cxn modelId="{EABA3D69-E5EC-4A16-B537-7BA09475E339}" type="presParOf" srcId="{A7124DD7-DAA3-4C9A-8D59-6071BB10E01B}" destId="{8C779675-AD69-4F43-9E42-69A81BA43416}" srcOrd="1" destOrd="0" presId="urn:microsoft.com/office/officeart/2005/8/layout/vList2"/>
    <dgm:cxn modelId="{DDC7113A-5C1A-4579-9033-84FB6B39E3CA}" type="presParOf" srcId="{A7124DD7-DAA3-4C9A-8D59-6071BB10E01B}" destId="{AE314106-5CDB-4166-AF8F-5DA385256D28}" srcOrd="2" destOrd="0" presId="urn:microsoft.com/office/officeart/2005/8/layout/vList2"/>
    <dgm:cxn modelId="{65827BF3-8C43-4330-9658-628D0199B140}" type="presParOf" srcId="{A7124DD7-DAA3-4C9A-8D59-6071BB10E01B}" destId="{B630C2B8-B166-41DF-B4EA-F484E737A7D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B962F-D674-473B-A44C-B3A799F4A6C1}">
      <dsp:nvSpPr>
        <dsp:cNvPr id="0" name=""/>
        <dsp:cNvSpPr/>
      </dsp:nvSpPr>
      <dsp:spPr>
        <a:xfrm>
          <a:off x="0" y="422777"/>
          <a:ext cx="6096000" cy="1264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1) Our finding had shown that there is no association between frequency and amount of coffee consumption with Body Mass Index (BMI)</a:t>
          </a:r>
          <a:endParaRPr lang="en-MY" sz="2300" kern="1200" dirty="0"/>
        </a:p>
      </dsp:txBody>
      <dsp:txXfrm>
        <a:off x="61741" y="484518"/>
        <a:ext cx="5972518" cy="1141288"/>
      </dsp:txXfrm>
    </dsp:sp>
    <dsp:sp modelId="{8C779675-AD69-4F43-9E42-69A81BA43416}">
      <dsp:nvSpPr>
        <dsp:cNvPr id="0" name=""/>
        <dsp:cNvSpPr/>
      </dsp:nvSpPr>
      <dsp:spPr>
        <a:xfrm>
          <a:off x="0" y="1651120"/>
          <a:ext cx="60960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9210" rIns="163576" bIns="29210" numCol="1" spcCol="1270" anchor="t" anchorCtr="0">
          <a:noAutofit/>
        </a:bodyPr>
        <a:lstStyle/>
        <a:p>
          <a:pPr marL="171450" lvl="1" indent="-171450" algn="l" defTabSz="800100">
            <a:lnSpc>
              <a:spcPct val="90000"/>
            </a:lnSpc>
            <a:spcBef>
              <a:spcPct val="0"/>
            </a:spcBef>
            <a:spcAft>
              <a:spcPct val="20000"/>
            </a:spcAft>
            <a:buChar char="••"/>
          </a:pPr>
          <a:endParaRPr lang="en-MY" sz="1800" kern="1200" dirty="0"/>
        </a:p>
      </dsp:txBody>
      <dsp:txXfrm>
        <a:off x="0" y="1651120"/>
        <a:ext cx="6096000" cy="380880"/>
      </dsp:txXfrm>
    </dsp:sp>
    <dsp:sp modelId="{AE314106-5CDB-4166-AF8F-5DA385256D28}">
      <dsp:nvSpPr>
        <dsp:cNvPr id="0" name=""/>
        <dsp:cNvSpPr/>
      </dsp:nvSpPr>
      <dsp:spPr>
        <a:xfrm>
          <a:off x="0" y="2032000"/>
          <a:ext cx="6096000" cy="1264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2) Our finding found no association between races of respondents and BMI </a:t>
          </a:r>
          <a:endParaRPr lang="en-MY" sz="2300" kern="1200" dirty="0"/>
        </a:p>
      </dsp:txBody>
      <dsp:txXfrm>
        <a:off x="61741" y="2093741"/>
        <a:ext cx="5972518" cy="1141288"/>
      </dsp:txXfrm>
    </dsp:sp>
    <dsp:sp modelId="{B630C2B8-B166-41DF-B4EA-F484E737A7D8}">
      <dsp:nvSpPr>
        <dsp:cNvPr id="0" name=""/>
        <dsp:cNvSpPr/>
      </dsp:nvSpPr>
      <dsp:spPr>
        <a:xfrm>
          <a:off x="0" y="3296770"/>
          <a:ext cx="60960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9210" rIns="163576" bIns="29210" numCol="1" spcCol="1270" anchor="t" anchorCtr="0">
          <a:noAutofit/>
        </a:bodyPr>
        <a:lstStyle/>
        <a:p>
          <a:pPr marL="171450" lvl="1" indent="-171450" algn="l" defTabSz="800100">
            <a:lnSpc>
              <a:spcPct val="90000"/>
            </a:lnSpc>
            <a:spcBef>
              <a:spcPct val="0"/>
            </a:spcBef>
            <a:spcAft>
              <a:spcPct val="20000"/>
            </a:spcAft>
            <a:buChar char="••"/>
          </a:pPr>
          <a:endParaRPr lang="en-MY" sz="1800" kern="1200"/>
        </a:p>
      </dsp:txBody>
      <dsp:txXfrm>
        <a:off x="0" y="3296770"/>
        <a:ext cx="6096000" cy="38088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59274"/>
            <a:ext cx="7772400" cy="687065"/>
          </a:xfrm>
        </p:spPr>
        <p:txBody>
          <a:bodyPr/>
          <a:lstStyle>
            <a:lvl1pPr>
              <a:defRPr sz="4400">
                <a:solidFill>
                  <a:schemeClr val="tx1">
                    <a:lumMod val="95000"/>
                    <a:lumOff val="5000"/>
                  </a:schemeClr>
                </a:solidFill>
              </a:defRPr>
            </a:lvl1pPr>
          </a:lstStyle>
          <a:p>
            <a:r>
              <a:rPr lang="en-US" noProof="0" dirty="0" smtClean="0"/>
              <a:t>NAME OF PRESENTATION</a:t>
            </a:r>
            <a:endParaRPr lang="en-US" noProof="0" dirty="0"/>
          </a:p>
        </p:txBody>
      </p:sp>
      <p:sp>
        <p:nvSpPr>
          <p:cNvPr id="3" name="Subtitle 2"/>
          <p:cNvSpPr>
            <a:spLocks noGrp="1"/>
          </p:cNvSpPr>
          <p:nvPr>
            <p:ph type="subTitle" idx="1" hasCustomPrompt="1"/>
          </p:nvPr>
        </p:nvSpPr>
        <p:spPr>
          <a:xfrm>
            <a:off x="1371600" y="4281636"/>
            <a:ext cx="6400800" cy="522362"/>
          </a:xfrm>
        </p:spPr>
        <p:txBody>
          <a:bodyPr>
            <a:noAutofit/>
          </a:bodyPr>
          <a:lstStyle>
            <a:lvl1pPr marL="0" indent="0" algn="ctr">
              <a:buNone/>
              <a:defRPr sz="3200" baseline="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Company Name</a:t>
            </a:r>
            <a:endParaRPr lang="en-US" noProof="0" dirty="0"/>
          </a:p>
        </p:txBody>
      </p:sp>
    </p:spTree>
    <p:extLst>
      <p:ext uri="{BB962C8B-B14F-4D97-AF65-F5344CB8AC3E}">
        <p14:creationId xmlns:p14="http://schemas.microsoft.com/office/powerpoint/2010/main" val="1948200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7986"/>
            <a:ext cx="8229600" cy="857250"/>
          </a:xfrm>
        </p:spPr>
        <p:txBody>
          <a:bodyPr/>
          <a:lstStyle>
            <a:lvl1pPr>
              <a:defRPr/>
            </a:lvl1pPr>
          </a:lstStyle>
          <a:p>
            <a:r>
              <a:rPr lang="en-US" dirty="0" smtClean="0"/>
              <a:t>Title</a:t>
            </a:r>
            <a:endParaRPr lang="fr-CA" dirty="0"/>
          </a:p>
        </p:txBody>
      </p:sp>
      <p:sp>
        <p:nvSpPr>
          <p:cNvPr id="3" name="Content Placeholder 2"/>
          <p:cNvSpPr>
            <a:spLocks noGrp="1"/>
          </p:cNvSpPr>
          <p:nvPr>
            <p:ph idx="1" hasCustomPrompt="1"/>
          </p:nvPr>
        </p:nvSpPr>
        <p:spPr>
          <a:xfrm>
            <a:off x="457200" y="1272158"/>
            <a:ext cx="8229600" cy="1731640"/>
          </a:xfrm>
        </p:spPr>
        <p:txBody>
          <a:bodyPr/>
          <a:lstStyle>
            <a:lvl1pPr marL="0" indent="0" algn="ctr">
              <a:buNone/>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consectetuer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Vivamus</a:t>
            </a:r>
            <a:r>
              <a:rPr lang="en-US" dirty="0" smtClean="0"/>
              <a:t> et magna. </a:t>
            </a:r>
            <a:r>
              <a:rPr lang="en-US" dirty="0" err="1" smtClean="0"/>
              <a:t>Fusce</a:t>
            </a:r>
            <a:r>
              <a:rPr lang="en-US" dirty="0" smtClean="0"/>
              <a:t> </a:t>
            </a:r>
            <a:r>
              <a:rPr lang="en-US" dirty="0" err="1" smtClean="0"/>
              <a:t>sed</a:t>
            </a:r>
            <a:r>
              <a:rPr lang="en-US" dirty="0" smtClean="0"/>
              <a:t> </a:t>
            </a:r>
            <a:r>
              <a:rPr lang="en-US" dirty="0" err="1" smtClean="0"/>
              <a:t>sem</a:t>
            </a:r>
            <a:r>
              <a:rPr lang="en-US" dirty="0" smtClean="0"/>
              <a:t> </a:t>
            </a:r>
            <a:r>
              <a:rPr lang="en-US" dirty="0" err="1" smtClean="0"/>
              <a:t>sed</a:t>
            </a:r>
            <a:r>
              <a:rPr lang="en-US" dirty="0" smtClean="0"/>
              <a:t> magna </a:t>
            </a:r>
            <a:r>
              <a:rPr lang="en-US" dirty="0" err="1" smtClean="0"/>
              <a:t>suscipit</a:t>
            </a:r>
            <a:r>
              <a:rPr lang="en-US" dirty="0" smtClean="0"/>
              <a:t> </a:t>
            </a:r>
            <a:r>
              <a:rPr lang="en-US" dirty="0" err="1" smtClean="0"/>
              <a:t>egestas</a:t>
            </a:r>
            <a:r>
              <a:rPr lang="en-US" dirty="0" smtClean="0"/>
              <a:t>. </a:t>
            </a:r>
          </a:p>
        </p:txBody>
      </p:sp>
    </p:spTree>
    <p:extLst>
      <p:ext uri="{BB962C8B-B14F-4D97-AF65-F5344CB8AC3E}">
        <p14:creationId xmlns:p14="http://schemas.microsoft.com/office/powerpoint/2010/main" val="238262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195736" y="277986"/>
            <a:ext cx="6491064" cy="857250"/>
          </a:xfrm>
        </p:spPr>
        <p:txBody>
          <a:bodyPr/>
          <a:lstStyle>
            <a:lvl1pPr algn="l">
              <a:defRPr>
                <a:solidFill>
                  <a:schemeClr val="tx1"/>
                </a:solidFill>
              </a:defRPr>
            </a:lvl1pPr>
          </a:lstStyle>
          <a:p>
            <a:r>
              <a:rPr lang="en-US" dirty="0" smtClean="0"/>
              <a:t>Title</a:t>
            </a:r>
            <a:endParaRPr lang="fr-CA" dirty="0"/>
          </a:p>
        </p:txBody>
      </p:sp>
      <p:sp>
        <p:nvSpPr>
          <p:cNvPr id="9" name="Content Placeholder 2"/>
          <p:cNvSpPr>
            <a:spLocks noGrp="1"/>
          </p:cNvSpPr>
          <p:nvPr>
            <p:ph idx="1" hasCustomPrompt="1"/>
          </p:nvPr>
        </p:nvSpPr>
        <p:spPr>
          <a:xfrm>
            <a:off x="2195736" y="1272158"/>
            <a:ext cx="6491064" cy="3675856"/>
          </a:xfr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800">
                <a:solidFill>
                  <a:schemeClr val="tx1"/>
                </a:solidFill>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consectetuer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Vivamus</a:t>
            </a:r>
            <a:r>
              <a:rPr lang="en-US" dirty="0" smtClean="0"/>
              <a:t> et magna. </a:t>
            </a:r>
            <a:r>
              <a:rPr lang="en-US" dirty="0" err="1" smtClean="0"/>
              <a:t>Fusce</a:t>
            </a:r>
            <a:r>
              <a:rPr lang="en-US" dirty="0" smtClean="0"/>
              <a:t> </a:t>
            </a:r>
            <a:r>
              <a:rPr lang="en-US" dirty="0" err="1" smtClean="0"/>
              <a:t>sed</a:t>
            </a:r>
            <a:r>
              <a:rPr lang="en-US" dirty="0" smtClean="0"/>
              <a:t> </a:t>
            </a:r>
            <a:r>
              <a:rPr lang="en-US" dirty="0" err="1" smtClean="0"/>
              <a:t>sem</a:t>
            </a:r>
            <a:r>
              <a:rPr lang="en-US" dirty="0" smtClean="0"/>
              <a:t> </a:t>
            </a:r>
            <a:r>
              <a:rPr lang="en-US" dirty="0" err="1" smtClean="0"/>
              <a:t>sed</a:t>
            </a:r>
            <a:r>
              <a:rPr lang="en-US" dirty="0" smtClean="0"/>
              <a:t> magna </a:t>
            </a:r>
            <a:r>
              <a:rPr lang="en-US" dirty="0" err="1" smtClean="0"/>
              <a:t>suscipit</a:t>
            </a:r>
            <a:r>
              <a:rPr lang="en-US" dirty="0" smtClean="0"/>
              <a:t> </a:t>
            </a:r>
            <a:r>
              <a:rPr lang="en-US" dirty="0" err="1" smtClean="0"/>
              <a:t>egestas</a:t>
            </a:r>
            <a:r>
              <a:rPr lang="en-US" dirty="0" smtClean="0"/>
              <a:t>. </a:t>
            </a:r>
          </a:p>
        </p:txBody>
      </p:sp>
    </p:spTree>
    <p:extLst>
      <p:ext uri="{BB962C8B-B14F-4D97-AF65-F5344CB8AC3E}">
        <p14:creationId xmlns:p14="http://schemas.microsoft.com/office/powerpoint/2010/main" val="2122103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3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77986"/>
            <a:ext cx="8229600" cy="857250"/>
          </a:xfrm>
        </p:spPr>
        <p:txBody>
          <a:bodyPr/>
          <a:lstStyle>
            <a:lvl1pPr>
              <a:defRPr>
                <a:solidFill>
                  <a:schemeClr val="bg1"/>
                </a:solidFill>
              </a:defRPr>
            </a:lvl1pPr>
          </a:lstStyle>
          <a:p>
            <a:r>
              <a:rPr lang="en-US" dirty="0" smtClean="0"/>
              <a:t>Title</a:t>
            </a:r>
            <a:endParaRPr lang="fr-CA" dirty="0"/>
          </a:p>
        </p:txBody>
      </p:sp>
      <p:sp>
        <p:nvSpPr>
          <p:cNvPr id="8" name="Content Placeholder 2"/>
          <p:cNvSpPr>
            <a:spLocks noGrp="1"/>
          </p:cNvSpPr>
          <p:nvPr>
            <p:ph idx="1" hasCustomPrompt="1"/>
          </p:nvPr>
        </p:nvSpPr>
        <p:spPr>
          <a:xfrm>
            <a:off x="457200" y="1272158"/>
            <a:ext cx="8229600" cy="3387824"/>
          </a:xfr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solidFill>
                  <a:schemeClr val="bg1"/>
                </a:solidFill>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consectetuer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Vivamus</a:t>
            </a:r>
            <a:r>
              <a:rPr lang="en-US" dirty="0" smtClean="0"/>
              <a:t> et magna. </a:t>
            </a:r>
            <a:r>
              <a:rPr lang="en-US" dirty="0" err="1" smtClean="0"/>
              <a:t>Fusce</a:t>
            </a:r>
            <a:r>
              <a:rPr lang="en-US" dirty="0" smtClean="0"/>
              <a:t> </a:t>
            </a:r>
            <a:r>
              <a:rPr lang="en-US" dirty="0" err="1" smtClean="0"/>
              <a:t>sed</a:t>
            </a:r>
            <a:r>
              <a:rPr lang="en-US" dirty="0" smtClean="0"/>
              <a:t> </a:t>
            </a:r>
            <a:r>
              <a:rPr lang="en-US" dirty="0" err="1" smtClean="0"/>
              <a:t>sem</a:t>
            </a:r>
            <a:r>
              <a:rPr lang="en-US" dirty="0" smtClean="0"/>
              <a:t> </a:t>
            </a:r>
            <a:r>
              <a:rPr lang="en-US" dirty="0" err="1" smtClean="0"/>
              <a:t>sed</a:t>
            </a:r>
            <a:r>
              <a:rPr lang="en-US" dirty="0" smtClean="0"/>
              <a:t> magna </a:t>
            </a:r>
            <a:r>
              <a:rPr lang="en-US" dirty="0" err="1" smtClean="0"/>
              <a:t>suscipit</a:t>
            </a:r>
            <a:r>
              <a:rPr lang="en-US" dirty="0" smtClean="0"/>
              <a:t> </a:t>
            </a:r>
            <a:r>
              <a:rPr lang="en-US" dirty="0" err="1" smtClean="0"/>
              <a:t>egestas</a:t>
            </a:r>
            <a:r>
              <a:rPr lang="en-US" dirty="0" smtClean="0"/>
              <a:t>. </a:t>
            </a:r>
          </a:p>
        </p:txBody>
      </p:sp>
    </p:spTree>
    <p:extLst>
      <p:ext uri="{BB962C8B-B14F-4D97-AF65-F5344CB8AC3E}">
        <p14:creationId xmlns:p14="http://schemas.microsoft.com/office/powerpoint/2010/main" val="3993252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fr-CA"/>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C164F04-C91D-4E24-A3B2-8FEF3114BB83}" type="datetimeFigureOut">
              <a:rPr lang="fr-CA" smtClean="0"/>
              <a:pPr/>
              <a:t>2015-12-04</a:t>
            </a:fld>
            <a:endParaRPr lang="fr-CA"/>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D58F61D-FA03-4917-930D-13F3384F9A0B}" type="slidenum">
              <a:rPr lang="fr-CA" smtClean="0"/>
              <a:pPr/>
              <a:t>‹#›</a:t>
            </a:fld>
            <a:endParaRPr lang="fr-CA"/>
          </a:p>
        </p:txBody>
      </p:sp>
    </p:spTree>
    <p:extLst>
      <p:ext uri="{BB962C8B-B14F-4D97-AF65-F5344CB8AC3E}">
        <p14:creationId xmlns:p14="http://schemas.microsoft.com/office/powerpoint/2010/main" val="2698729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uknowledge.uky.edu/cgi/viewcontent.cgi?article=1641&amp;context=gradschool_diss" TargetMode="External"/><Relationship Id="rId2" Type="http://schemas.openxmlformats.org/officeDocument/2006/relationships/hyperlink" Target="http://www.medicalnewstoday.com/articles/270202.ph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00100" y="428610"/>
            <a:ext cx="6357982" cy="2923877"/>
          </a:xfrm>
          <a:prstGeom prst="rect">
            <a:avLst/>
          </a:prstGeom>
        </p:spPr>
        <p:txBody>
          <a:bodyPr wrap="square">
            <a:spAutoFit/>
          </a:bodyPr>
          <a:lstStyle/>
          <a:p>
            <a:r>
              <a:rPr lang="en-MY" sz="2400" b="1" dirty="0" smtClean="0">
                <a:solidFill>
                  <a:schemeClr val="bg1"/>
                </a:solidFill>
              </a:rPr>
              <a:t>FFFF2613 Medicine and Society II</a:t>
            </a:r>
            <a:r>
              <a:rPr lang="en-MY" sz="2400" dirty="0" smtClean="0">
                <a:solidFill>
                  <a:schemeClr val="bg1"/>
                </a:solidFill>
              </a:rPr>
              <a:t/>
            </a:r>
            <a:br>
              <a:rPr lang="en-MY" sz="2400" dirty="0" smtClean="0">
                <a:solidFill>
                  <a:schemeClr val="bg1"/>
                </a:solidFill>
              </a:rPr>
            </a:br>
            <a:r>
              <a:rPr lang="en-MY" sz="2400" dirty="0" smtClean="0">
                <a:solidFill>
                  <a:schemeClr val="bg1"/>
                </a:solidFill>
              </a:rPr>
              <a:t/>
            </a:r>
            <a:br>
              <a:rPr lang="en-MY" sz="2400" dirty="0" smtClean="0">
                <a:solidFill>
                  <a:schemeClr val="bg1"/>
                </a:solidFill>
              </a:rPr>
            </a:br>
            <a:r>
              <a:rPr lang="en-MY" sz="2400" dirty="0" smtClean="0">
                <a:solidFill>
                  <a:schemeClr val="bg1"/>
                </a:solidFill>
              </a:rPr>
              <a:t>Presentation Project</a:t>
            </a:r>
            <a:br>
              <a:rPr lang="en-MY" sz="2400" dirty="0" smtClean="0">
                <a:solidFill>
                  <a:schemeClr val="bg1"/>
                </a:solidFill>
              </a:rPr>
            </a:br>
            <a:r>
              <a:rPr lang="en-MY" sz="2400" dirty="0" smtClean="0">
                <a:solidFill>
                  <a:schemeClr val="bg1"/>
                </a:solidFill>
              </a:rPr>
              <a:t/>
            </a:r>
            <a:br>
              <a:rPr lang="en-MY" sz="2400" dirty="0" smtClean="0">
                <a:solidFill>
                  <a:schemeClr val="bg1"/>
                </a:solidFill>
              </a:rPr>
            </a:br>
            <a:r>
              <a:rPr lang="en-MY" sz="3200" b="1" dirty="0" smtClean="0">
                <a:solidFill>
                  <a:schemeClr val="bg1"/>
                </a:solidFill>
              </a:rPr>
              <a:t>THE RELATIONSHIPS BETWEEN COFFEE CONSUMPTION AND BMI</a:t>
            </a:r>
            <a:r>
              <a:rPr lang="en-MY" sz="2400" dirty="0" smtClean="0">
                <a:solidFill>
                  <a:schemeClr val="bg1"/>
                </a:solidFill>
              </a:rPr>
              <a:t/>
            </a:r>
            <a:br>
              <a:rPr lang="en-MY" sz="2400" dirty="0" smtClean="0">
                <a:solidFill>
                  <a:schemeClr val="bg1"/>
                </a:solidFill>
              </a:rPr>
            </a:br>
            <a:endParaRPr lang="en-MY" sz="2400" dirty="0">
              <a:solidFill>
                <a:schemeClr val="bg1"/>
              </a:solidFill>
            </a:endParaRPr>
          </a:p>
        </p:txBody>
      </p:sp>
      <p:sp>
        <p:nvSpPr>
          <p:cNvPr id="9" name="Subtitle 2"/>
          <p:cNvSpPr>
            <a:spLocks noGrp="1"/>
          </p:cNvSpPr>
          <p:nvPr>
            <p:ph type="subTitle" idx="1"/>
          </p:nvPr>
        </p:nvSpPr>
        <p:spPr>
          <a:xfrm>
            <a:off x="857224" y="3500444"/>
            <a:ext cx="6400800" cy="1752600"/>
          </a:xfrm>
        </p:spPr>
        <p:txBody>
          <a:bodyPr/>
          <a:lstStyle/>
          <a:p>
            <a:r>
              <a:rPr lang="en-MY" dirty="0" smtClean="0">
                <a:solidFill>
                  <a:schemeClr val="tx1"/>
                </a:solidFill>
              </a:rPr>
              <a:t>By: The Awesome Lab 1</a:t>
            </a:r>
            <a:endParaRPr lang="en-MY" dirty="0">
              <a:solidFill>
                <a:schemeClr val="tx1"/>
              </a:solidFill>
            </a:endParaRPr>
          </a:p>
        </p:txBody>
      </p:sp>
    </p:spTree>
    <p:extLst>
      <p:ext uri="{BB962C8B-B14F-4D97-AF65-F5344CB8AC3E}">
        <p14:creationId xmlns:p14="http://schemas.microsoft.com/office/powerpoint/2010/main" val="4194431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0"/>
          <p:cNvSpPr>
            <a:spLocks noChangeArrowheads="1"/>
          </p:cNvSpPr>
          <p:nvPr/>
        </p:nvSpPr>
        <p:spPr bwMode="auto">
          <a:xfrm>
            <a:off x="142844" y="214296"/>
            <a:ext cx="37750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dirty="0">
                <a:solidFill>
                  <a:srgbClr val="000000"/>
                </a:solidFill>
                <a:latin typeface="Britannic Bold" pitchFamily="34" charset="0"/>
                <a:sym typeface="Britannic Bold" pitchFamily="34" charset="0"/>
              </a:rPr>
              <a:t>INTRODUCTION</a:t>
            </a:r>
          </a:p>
        </p:txBody>
      </p:sp>
      <p:grpSp>
        <p:nvGrpSpPr>
          <p:cNvPr id="7" name="Group 3"/>
          <p:cNvGrpSpPr>
            <a:grpSpLocks/>
          </p:cNvGrpSpPr>
          <p:nvPr/>
        </p:nvGrpSpPr>
        <p:grpSpPr bwMode="auto">
          <a:xfrm>
            <a:off x="2357422" y="214296"/>
            <a:ext cx="6680701" cy="1739848"/>
            <a:chOff x="3114" y="644219"/>
            <a:chExt cx="7080370" cy="2749390"/>
          </a:xfrm>
        </p:grpSpPr>
        <p:sp>
          <p:nvSpPr>
            <p:cNvPr id="8" name="Oval 4"/>
            <p:cNvSpPr>
              <a:spLocks noChangeArrowheads="1"/>
            </p:cNvSpPr>
            <p:nvPr/>
          </p:nvSpPr>
          <p:spPr bwMode="auto">
            <a:xfrm>
              <a:off x="3114" y="670390"/>
              <a:ext cx="2723219" cy="2723219"/>
            </a:xfrm>
            <a:prstGeom prst="ellipse">
              <a:avLst/>
            </a:prstGeom>
            <a:solidFill>
              <a:srgbClr val="4AACC6">
                <a:alpha val="50000"/>
              </a:srgbClr>
            </a:solidFill>
            <a:ln w="25400" cap="flat" cmpd="sng">
              <a:solidFill>
                <a:srgbClr val="FFFFFF"/>
              </a:solidFill>
              <a:miter lim="800000"/>
              <a:headEnd/>
              <a:tailEnd/>
            </a:ln>
          </p:spPr>
          <p:txBody>
            <a:bodyPr/>
            <a:lstStyle/>
            <a:p>
              <a:endParaRPr lang="en-MY"/>
            </a:p>
          </p:txBody>
        </p:sp>
        <p:sp>
          <p:nvSpPr>
            <p:cNvPr id="9" name="Rectangle 5"/>
            <p:cNvSpPr>
              <a:spLocks noChangeArrowheads="1"/>
            </p:cNvSpPr>
            <p:nvPr/>
          </p:nvSpPr>
          <p:spPr bwMode="auto">
            <a:xfrm>
              <a:off x="401920" y="1069196"/>
              <a:ext cx="1925607" cy="192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9868" tIns="24130" rIns="149868" bIns="24130" anchor="ctr"/>
            <a:lstStyle/>
            <a:p>
              <a:pPr algn="ctr">
                <a:lnSpc>
                  <a:spcPct val="90000"/>
                </a:lnSpc>
                <a:spcAft>
                  <a:spcPct val="35000"/>
                </a:spcAft>
              </a:pPr>
              <a:r>
                <a:rPr lang="en-US" altLang="en-US" dirty="0">
                  <a:latin typeface="MS PGothic" pitchFamily="34" charset="-128"/>
                  <a:ea typeface="MS PGothic" pitchFamily="34" charset="-128"/>
                  <a:sym typeface="MS PGothic" pitchFamily="34" charset="-128"/>
                </a:rPr>
                <a:t>Evidence shows that some of the content of coffee have therapeutic potential (Anon 2015). </a:t>
              </a:r>
              <a:endParaRPr lang="en-US" dirty="0">
                <a:latin typeface="Calibri" pitchFamily="34" charset="0"/>
                <a:ea typeface="Calibri" pitchFamily="34" charset="0"/>
                <a:cs typeface="Calibri" pitchFamily="34" charset="0"/>
                <a:sym typeface="Calibri" pitchFamily="34" charset="0"/>
              </a:endParaRPr>
            </a:p>
          </p:txBody>
        </p:sp>
        <p:sp>
          <p:nvSpPr>
            <p:cNvPr id="10" name="Oval 6"/>
            <p:cNvSpPr>
              <a:spLocks noChangeArrowheads="1"/>
            </p:cNvSpPr>
            <p:nvPr/>
          </p:nvSpPr>
          <p:spPr bwMode="auto">
            <a:xfrm>
              <a:off x="2214564" y="644219"/>
              <a:ext cx="2723219" cy="2723219"/>
            </a:xfrm>
            <a:prstGeom prst="ellipse">
              <a:avLst/>
            </a:prstGeom>
            <a:solidFill>
              <a:srgbClr val="5EDE44">
                <a:alpha val="50000"/>
              </a:srgbClr>
            </a:solidFill>
            <a:ln w="25400" cap="flat" cmpd="sng">
              <a:solidFill>
                <a:srgbClr val="FFFFFF"/>
              </a:solidFill>
              <a:miter lim="800000"/>
              <a:headEnd/>
              <a:tailEnd/>
            </a:ln>
          </p:spPr>
          <p:txBody>
            <a:bodyPr/>
            <a:lstStyle/>
            <a:p>
              <a:endParaRPr lang="en-MY"/>
            </a:p>
          </p:txBody>
        </p:sp>
        <p:sp>
          <p:nvSpPr>
            <p:cNvPr id="11" name="Rectangle 7"/>
            <p:cNvSpPr>
              <a:spLocks noChangeArrowheads="1"/>
            </p:cNvSpPr>
            <p:nvPr/>
          </p:nvSpPr>
          <p:spPr bwMode="auto">
            <a:xfrm>
              <a:off x="2613370" y="1043024"/>
              <a:ext cx="1925607" cy="192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9868" tIns="24130" rIns="149868" bIns="24130" anchor="ctr"/>
            <a:lstStyle/>
            <a:p>
              <a:pPr algn="ctr">
                <a:lnSpc>
                  <a:spcPct val="90000"/>
                </a:lnSpc>
                <a:spcAft>
                  <a:spcPct val="35000"/>
                </a:spcAft>
              </a:pPr>
              <a:r>
                <a:rPr lang="en-US" altLang="en-US" dirty="0">
                  <a:latin typeface="MS PGothic" pitchFamily="34" charset="-128"/>
                  <a:ea typeface="MS PGothic" pitchFamily="34" charset="-128"/>
                  <a:sym typeface="MS PGothic" pitchFamily="34" charset="-128"/>
                </a:rPr>
                <a:t>These modified compounds of coffee may have their own health effect (</a:t>
              </a:r>
              <a:r>
                <a:rPr lang="en-US" altLang="en-US" dirty="0" err="1" smtClean="0">
                  <a:latin typeface="MS PGothic" pitchFamily="34" charset="-128"/>
                  <a:ea typeface="MS PGothic" pitchFamily="34" charset="-128"/>
                  <a:sym typeface="MS PGothic" pitchFamily="34" charset="-128"/>
                </a:rPr>
                <a:t>Preedy</a:t>
              </a:r>
              <a:r>
                <a:rPr lang="en-US" altLang="en-US" dirty="0" smtClean="0">
                  <a:latin typeface="MS PGothic" pitchFamily="34" charset="-128"/>
                  <a:ea typeface="MS PGothic" pitchFamily="34" charset="-128"/>
                  <a:sym typeface="MS PGothic" pitchFamily="34" charset="-128"/>
                </a:rPr>
                <a:t>, </a:t>
              </a:r>
              <a:r>
                <a:rPr lang="en-US" altLang="en-US" dirty="0">
                  <a:latin typeface="MS PGothic" pitchFamily="34" charset="-128"/>
                  <a:ea typeface="MS PGothic" pitchFamily="34" charset="-128"/>
                  <a:sym typeface="MS PGothic" pitchFamily="34" charset="-128"/>
                </a:rPr>
                <a:t>2015).</a:t>
              </a:r>
              <a:r>
                <a:rPr lang="en-US" altLang="en-US" sz="1900" dirty="0">
                  <a:latin typeface="MS PGothic" pitchFamily="34" charset="-128"/>
                  <a:ea typeface="MS PGothic" pitchFamily="34" charset="-128"/>
                  <a:sym typeface="MS PGothic" pitchFamily="34" charset="-128"/>
                </a:rPr>
                <a:t>	</a:t>
              </a:r>
              <a:endParaRPr lang="en-US" sz="1900" dirty="0">
                <a:latin typeface="Calibri" pitchFamily="34" charset="0"/>
                <a:ea typeface="Calibri" pitchFamily="34" charset="0"/>
                <a:cs typeface="Calibri" pitchFamily="34" charset="0"/>
                <a:sym typeface="Calibri" pitchFamily="34" charset="0"/>
              </a:endParaRPr>
            </a:p>
          </p:txBody>
        </p:sp>
        <p:sp>
          <p:nvSpPr>
            <p:cNvPr id="12" name="Oval 8"/>
            <p:cNvSpPr>
              <a:spLocks noChangeArrowheads="1"/>
            </p:cNvSpPr>
            <p:nvPr/>
          </p:nvSpPr>
          <p:spPr bwMode="auto">
            <a:xfrm>
              <a:off x="4360265" y="670390"/>
              <a:ext cx="2723219" cy="2723219"/>
            </a:xfrm>
            <a:prstGeom prst="ellipse">
              <a:avLst/>
            </a:prstGeom>
            <a:solidFill>
              <a:srgbClr val="F59341">
                <a:alpha val="50000"/>
              </a:srgbClr>
            </a:solidFill>
            <a:ln w="25400" cap="flat" cmpd="sng">
              <a:solidFill>
                <a:srgbClr val="FFFFFF"/>
              </a:solidFill>
              <a:miter lim="800000"/>
              <a:headEnd/>
              <a:tailEnd/>
            </a:ln>
          </p:spPr>
          <p:txBody>
            <a:bodyPr/>
            <a:lstStyle/>
            <a:p>
              <a:endParaRPr lang="en-MY"/>
            </a:p>
          </p:txBody>
        </p:sp>
        <p:sp>
          <p:nvSpPr>
            <p:cNvPr id="13" name="Rectangle 9"/>
            <p:cNvSpPr>
              <a:spLocks noChangeArrowheads="1"/>
            </p:cNvSpPr>
            <p:nvPr/>
          </p:nvSpPr>
          <p:spPr bwMode="auto">
            <a:xfrm>
              <a:off x="4759071" y="1069196"/>
              <a:ext cx="1925607" cy="192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9868" tIns="24130" rIns="149868" bIns="24130" anchor="ctr"/>
            <a:lstStyle/>
            <a:p>
              <a:pPr algn="ctr">
                <a:lnSpc>
                  <a:spcPct val="90000"/>
                </a:lnSpc>
                <a:spcAft>
                  <a:spcPct val="35000"/>
                </a:spcAft>
              </a:pPr>
              <a:r>
                <a:rPr lang="en-US" altLang="en-US" sz="1900" dirty="0">
                  <a:latin typeface="MS PGothic" pitchFamily="34" charset="-128"/>
                  <a:ea typeface="MS PGothic" pitchFamily="34" charset="-128"/>
                  <a:sym typeface="MS PGothic" pitchFamily="34" charset="-128"/>
                </a:rPr>
                <a:t>Excessive consumption of coffee has the tendency to cause harm.</a:t>
              </a:r>
              <a:endParaRPr lang="en-US" sz="1900" dirty="0">
                <a:latin typeface="Calibri" pitchFamily="34" charset="0"/>
                <a:ea typeface="Calibri" pitchFamily="34" charset="0"/>
                <a:cs typeface="Calibri" pitchFamily="34" charset="0"/>
                <a:sym typeface="Calibri" pitchFamily="34" charset="0"/>
              </a:endParaRPr>
            </a:p>
          </p:txBody>
        </p:sp>
      </p:grpSp>
      <p:grpSp>
        <p:nvGrpSpPr>
          <p:cNvPr id="14" name="Group 10"/>
          <p:cNvGrpSpPr>
            <a:grpSpLocks/>
          </p:cNvGrpSpPr>
          <p:nvPr/>
        </p:nvGrpSpPr>
        <p:grpSpPr bwMode="auto">
          <a:xfrm>
            <a:off x="228600" y="571486"/>
            <a:ext cx="8915400" cy="5029200"/>
            <a:chOff x="0" y="0"/>
            <a:chExt cx="8915400" cy="5029200"/>
          </a:xfrm>
        </p:grpSpPr>
        <p:sp>
          <p:nvSpPr>
            <p:cNvPr id="15" name="AutoShape 11"/>
            <p:cNvSpPr>
              <a:spLocks noChangeArrowheads="1"/>
            </p:cNvSpPr>
            <p:nvPr/>
          </p:nvSpPr>
          <p:spPr bwMode="auto">
            <a:xfrm>
              <a:off x="2611" y="1990471"/>
              <a:ext cx="2620640" cy="1048256"/>
            </a:xfrm>
            <a:prstGeom prst="homePlate">
              <a:avLst>
                <a:gd name="adj" fmla="val 62500"/>
              </a:avLst>
            </a:prstGeom>
            <a:solidFill>
              <a:srgbClr val="4AACC6"/>
            </a:solidFill>
            <a:ln w="25400" cap="flat" cmpd="sng">
              <a:solidFill>
                <a:srgbClr val="FFFFFF"/>
              </a:solidFill>
              <a:miter lim="800000"/>
              <a:headEnd/>
              <a:tailEnd/>
            </a:ln>
          </p:spPr>
          <p:txBody>
            <a:bodyPr/>
            <a:lstStyle/>
            <a:p>
              <a:endParaRPr lang="en-MY"/>
            </a:p>
          </p:txBody>
        </p:sp>
        <p:sp>
          <p:nvSpPr>
            <p:cNvPr id="16" name="Rectangle 12"/>
            <p:cNvSpPr>
              <a:spLocks noChangeArrowheads="1"/>
            </p:cNvSpPr>
            <p:nvPr/>
          </p:nvSpPr>
          <p:spPr bwMode="auto">
            <a:xfrm>
              <a:off x="2611" y="1990471"/>
              <a:ext cx="2358576" cy="104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010" tIns="40005" rIns="20003" bIns="40005" anchor="ctr"/>
            <a:lstStyle/>
            <a:p>
              <a:pPr algn="ctr">
                <a:lnSpc>
                  <a:spcPct val="90000"/>
                </a:lnSpc>
                <a:spcAft>
                  <a:spcPct val="35000"/>
                </a:spcAft>
              </a:pPr>
              <a:r>
                <a:rPr lang="en-US" sz="1500">
                  <a:latin typeface="Calibri" pitchFamily="34" charset="0"/>
                  <a:ea typeface="Calibri" pitchFamily="34" charset="0"/>
                  <a:cs typeface="Calibri" pitchFamily="34" charset="0"/>
                  <a:sym typeface="Calibri" pitchFamily="34" charset="0"/>
                </a:rPr>
                <a:t>In Ethiopian legend, Kaidi was the first one to discover these coffee beans. </a:t>
              </a:r>
            </a:p>
          </p:txBody>
        </p:sp>
        <p:sp>
          <p:nvSpPr>
            <p:cNvPr id="17" name="AutoShape 13"/>
            <p:cNvSpPr>
              <a:spLocks noChangeArrowheads="1"/>
            </p:cNvSpPr>
            <p:nvPr/>
          </p:nvSpPr>
          <p:spPr bwMode="auto">
            <a:xfrm>
              <a:off x="2099123" y="1990471"/>
              <a:ext cx="2620640" cy="1048256"/>
            </a:xfrm>
            <a:prstGeom prst="chevron">
              <a:avLst>
                <a:gd name="adj" fmla="val 50000"/>
              </a:avLst>
            </a:prstGeom>
            <a:solidFill>
              <a:srgbClr val="42D66D"/>
            </a:solidFill>
            <a:ln w="25400" cap="flat" cmpd="sng">
              <a:solidFill>
                <a:srgbClr val="FFFFFF"/>
              </a:solidFill>
              <a:miter lim="800000"/>
              <a:headEnd/>
              <a:tailEnd/>
            </a:ln>
          </p:spPr>
          <p:txBody>
            <a:bodyPr/>
            <a:lstStyle/>
            <a:p>
              <a:endParaRPr lang="en-MY"/>
            </a:p>
          </p:txBody>
        </p:sp>
        <p:sp>
          <p:nvSpPr>
            <p:cNvPr id="18" name="Rectangle 14"/>
            <p:cNvSpPr>
              <a:spLocks noChangeArrowheads="1"/>
            </p:cNvSpPr>
            <p:nvPr/>
          </p:nvSpPr>
          <p:spPr bwMode="auto">
            <a:xfrm>
              <a:off x="2623251" y="1990471"/>
              <a:ext cx="1572384" cy="104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008" tIns="40005" rIns="20003" bIns="40005" anchor="ctr"/>
            <a:lstStyle/>
            <a:p>
              <a:pPr algn="ctr">
                <a:lnSpc>
                  <a:spcPct val="90000"/>
                </a:lnSpc>
                <a:spcAft>
                  <a:spcPct val="35000"/>
                </a:spcAft>
              </a:pPr>
              <a:r>
                <a:rPr lang="en-US" sz="1500">
                  <a:latin typeface="Calibri" pitchFamily="34" charset="0"/>
                  <a:ea typeface="Calibri" pitchFamily="34" charset="0"/>
                  <a:cs typeface="Calibri" pitchFamily="34" charset="0"/>
                  <a:sym typeface="Calibri" pitchFamily="34" charset="0"/>
                </a:rPr>
                <a:t>15</a:t>
              </a:r>
              <a:r>
                <a:rPr lang="en-US" sz="1500" baseline="30000">
                  <a:latin typeface="Calibri" pitchFamily="34" charset="0"/>
                  <a:ea typeface="Calibri" pitchFamily="34" charset="0"/>
                  <a:cs typeface="Calibri" pitchFamily="34" charset="0"/>
                  <a:sym typeface="Calibri" pitchFamily="34" charset="0"/>
                </a:rPr>
                <a:t>th</a:t>
              </a:r>
              <a:r>
                <a:rPr lang="en-US" sz="1500">
                  <a:latin typeface="Calibri" pitchFamily="34" charset="0"/>
                  <a:ea typeface="Calibri" pitchFamily="34" charset="0"/>
                  <a:cs typeface="Calibri" pitchFamily="34" charset="0"/>
                  <a:sym typeface="Calibri" pitchFamily="34" charset="0"/>
                </a:rPr>
                <a:t> century, coffee was being grown in the Arabian Peninsular.</a:t>
              </a:r>
            </a:p>
          </p:txBody>
        </p:sp>
        <p:sp>
          <p:nvSpPr>
            <p:cNvPr id="19" name="AutoShape 15"/>
            <p:cNvSpPr>
              <a:spLocks noChangeArrowheads="1"/>
            </p:cNvSpPr>
            <p:nvPr/>
          </p:nvSpPr>
          <p:spPr bwMode="auto">
            <a:xfrm>
              <a:off x="4195635" y="1990471"/>
              <a:ext cx="2620640" cy="1048256"/>
            </a:xfrm>
            <a:prstGeom prst="chevron">
              <a:avLst>
                <a:gd name="adj" fmla="val 50000"/>
              </a:avLst>
            </a:prstGeom>
            <a:solidFill>
              <a:srgbClr val="A9E641"/>
            </a:solidFill>
            <a:ln w="25400" cap="flat" cmpd="sng">
              <a:solidFill>
                <a:srgbClr val="FFFFFF"/>
              </a:solidFill>
              <a:miter lim="800000"/>
              <a:headEnd/>
              <a:tailEnd/>
            </a:ln>
          </p:spPr>
          <p:txBody>
            <a:bodyPr/>
            <a:lstStyle/>
            <a:p>
              <a:endParaRPr lang="en-MY"/>
            </a:p>
          </p:txBody>
        </p:sp>
        <p:sp>
          <p:nvSpPr>
            <p:cNvPr id="20" name="Rectangle 16"/>
            <p:cNvSpPr>
              <a:spLocks noChangeArrowheads="1"/>
            </p:cNvSpPr>
            <p:nvPr/>
          </p:nvSpPr>
          <p:spPr bwMode="auto">
            <a:xfrm>
              <a:off x="4719763" y="1990471"/>
              <a:ext cx="1572384" cy="104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008" tIns="40005" rIns="20003" bIns="40005" anchor="ctr"/>
            <a:lstStyle/>
            <a:p>
              <a:pPr algn="ctr">
                <a:lnSpc>
                  <a:spcPct val="90000"/>
                </a:lnSpc>
                <a:spcAft>
                  <a:spcPct val="35000"/>
                </a:spcAft>
              </a:pPr>
              <a:r>
                <a:rPr lang="en-US" sz="1500" dirty="0">
                  <a:latin typeface="Calibri" pitchFamily="34" charset="0"/>
                  <a:ea typeface="Calibri" pitchFamily="34" charset="0"/>
                  <a:cs typeface="Calibri" pitchFamily="34" charset="0"/>
                  <a:sym typeface="Calibri" pitchFamily="34" charset="0"/>
                </a:rPr>
                <a:t>17</a:t>
              </a:r>
              <a:r>
                <a:rPr lang="en-US" sz="1500" baseline="30000" dirty="0">
                  <a:latin typeface="Calibri" pitchFamily="34" charset="0"/>
                  <a:ea typeface="Calibri" pitchFamily="34" charset="0"/>
                  <a:cs typeface="Calibri" pitchFamily="34" charset="0"/>
                  <a:sym typeface="Calibri" pitchFamily="34" charset="0"/>
                </a:rPr>
                <a:t>th</a:t>
              </a:r>
              <a:r>
                <a:rPr lang="en-US" sz="1500" dirty="0">
                  <a:latin typeface="Calibri" pitchFamily="34" charset="0"/>
                  <a:ea typeface="Calibri" pitchFamily="34" charset="0"/>
                  <a:cs typeface="Calibri" pitchFamily="34" charset="0"/>
                  <a:sym typeface="Calibri" pitchFamily="34" charset="0"/>
                </a:rPr>
                <a:t> century, coffee had made its way to Europe.</a:t>
              </a:r>
            </a:p>
          </p:txBody>
        </p:sp>
        <p:sp>
          <p:nvSpPr>
            <p:cNvPr id="21" name="AutoShape 17"/>
            <p:cNvSpPr>
              <a:spLocks noChangeArrowheads="1"/>
            </p:cNvSpPr>
            <p:nvPr/>
          </p:nvSpPr>
          <p:spPr bwMode="auto">
            <a:xfrm>
              <a:off x="6292148" y="1990471"/>
              <a:ext cx="2620640" cy="1048256"/>
            </a:xfrm>
            <a:prstGeom prst="chevron">
              <a:avLst>
                <a:gd name="adj" fmla="val 50000"/>
              </a:avLst>
            </a:prstGeom>
            <a:solidFill>
              <a:srgbClr val="F59341"/>
            </a:solidFill>
            <a:ln w="25400" cap="flat" cmpd="sng">
              <a:solidFill>
                <a:srgbClr val="FFFFFF"/>
              </a:solidFill>
              <a:miter lim="800000"/>
              <a:headEnd/>
              <a:tailEnd/>
            </a:ln>
          </p:spPr>
          <p:txBody>
            <a:bodyPr/>
            <a:lstStyle/>
            <a:p>
              <a:endParaRPr lang="en-MY"/>
            </a:p>
          </p:txBody>
        </p:sp>
        <p:sp>
          <p:nvSpPr>
            <p:cNvPr id="22" name="Rectangle 18"/>
            <p:cNvSpPr>
              <a:spLocks noChangeArrowheads="1"/>
            </p:cNvSpPr>
            <p:nvPr/>
          </p:nvSpPr>
          <p:spPr bwMode="auto">
            <a:xfrm>
              <a:off x="6816276" y="1990471"/>
              <a:ext cx="1572384" cy="104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008" tIns="40005" rIns="20003" bIns="40005" anchor="ctr"/>
            <a:lstStyle/>
            <a:p>
              <a:pPr algn="ctr">
                <a:lnSpc>
                  <a:spcPct val="90000"/>
                </a:lnSpc>
                <a:spcAft>
                  <a:spcPct val="35000"/>
                </a:spcAft>
              </a:pPr>
              <a:r>
                <a:rPr lang="en-US" sz="1500">
                  <a:latin typeface="Calibri" pitchFamily="34" charset="0"/>
                  <a:ea typeface="Calibri" pitchFamily="34" charset="0"/>
                  <a:cs typeface="Calibri" pitchFamily="34" charset="0"/>
                  <a:sym typeface="Calibri" pitchFamily="34" charset="0"/>
                </a:rPr>
                <a:t>Mid-1600’s, coffee was brought New York. </a:t>
              </a:r>
            </a:p>
          </p:txBody>
        </p:sp>
      </p:grpSp>
      <p:grpSp>
        <p:nvGrpSpPr>
          <p:cNvPr id="23" name="Group 19"/>
          <p:cNvGrpSpPr>
            <a:grpSpLocks/>
          </p:cNvGrpSpPr>
          <p:nvPr/>
        </p:nvGrpSpPr>
        <p:grpSpPr bwMode="auto">
          <a:xfrm>
            <a:off x="500034" y="3571882"/>
            <a:ext cx="8153400" cy="1905000"/>
            <a:chOff x="0" y="0"/>
            <a:chExt cx="8153400" cy="1905000"/>
          </a:xfrm>
        </p:grpSpPr>
        <p:sp>
          <p:nvSpPr>
            <p:cNvPr id="24" name="AutoShape 20"/>
            <p:cNvSpPr>
              <a:spLocks noChangeArrowheads="1"/>
            </p:cNvSpPr>
            <p:nvPr/>
          </p:nvSpPr>
          <p:spPr bwMode="auto">
            <a:xfrm>
              <a:off x="3583" y="325866"/>
              <a:ext cx="3133166" cy="1253266"/>
            </a:xfrm>
            <a:prstGeom prst="homePlate">
              <a:avLst>
                <a:gd name="adj" fmla="val 62500"/>
              </a:avLst>
            </a:prstGeom>
            <a:solidFill>
              <a:srgbClr val="8064A2"/>
            </a:solidFill>
            <a:ln w="25400" cap="flat" cmpd="sng">
              <a:solidFill>
                <a:srgbClr val="FFFFFF"/>
              </a:solidFill>
              <a:miter lim="800000"/>
              <a:headEnd/>
              <a:tailEnd/>
            </a:ln>
          </p:spPr>
          <p:txBody>
            <a:bodyPr/>
            <a:lstStyle/>
            <a:p>
              <a:endParaRPr lang="en-MY"/>
            </a:p>
          </p:txBody>
        </p:sp>
        <p:sp>
          <p:nvSpPr>
            <p:cNvPr id="25" name="Rectangle 21"/>
            <p:cNvSpPr>
              <a:spLocks noChangeArrowheads="1"/>
            </p:cNvSpPr>
            <p:nvPr/>
          </p:nvSpPr>
          <p:spPr bwMode="auto">
            <a:xfrm>
              <a:off x="3583" y="325866"/>
              <a:ext cx="2819850" cy="12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676" tIns="37338" rIns="18669" bIns="37338" anchor="ctr"/>
            <a:lstStyle/>
            <a:p>
              <a:pPr algn="ctr">
                <a:lnSpc>
                  <a:spcPct val="90000"/>
                </a:lnSpc>
                <a:spcAft>
                  <a:spcPct val="35000"/>
                </a:spcAft>
              </a:pPr>
              <a:r>
                <a:rPr lang="en-US" sz="1400" dirty="0">
                  <a:solidFill>
                    <a:srgbClr val="FFFFFF"/>
                  </a:solidFill>
                  <a:latin typeface="Calibri" pitchFamily="34" charset="0"/>
                  <a:ea typeface="Calibri" pitchFamily="34" charset="0"/>
                  <a:cs typeface="Calibri" pitchFamily="34" charset="0"/>
                  <a:sym typeface="Calibri" pitchFamily="34" charset="0"/>
                </a:rPr>
                <a:t>19</a:t>
              </a:r>
              <a:r>
                <a:rPr lang="en-US" sz="1400" baseline="30000" dirty="0">
                  <a:solidFill>
                    <a:srgbClr val="FFFFFF"/>
                  </a:solidFill>
                  <a:latin typeface="Calibri" pitchFamily="34" charset="0"/>
                  <a:ea typeface="Calibri" pitchFamily="34" charset="0"/>
                  <a:cs typeface="Calibri" pitchFamily="34" charset="0"/>
                  <a:sym typeface="Calibri" pitchFamily="34" charset="0"/>
                </a:rPr>
                <a:t>th</a:t>
              </a:r>
              <a:r>
                <a:rPr lang="en-US" sz="1400" dirty="0">
                  <a:solidFill>
                    <a:srgbClr val="FFFFFF"/>
                  </a:solidFill>
                  <a:latin typeface="Calibri" pitchFamily="34" charset="0"/>
                  <a:ea typeface="Calibri" pitchFamily="34" charset="0"/>
                  <a:cs typeface="Calibri" pitchFamily="34" charset="0"/>
                  <a:sym typeface="Calibri" pitchFamily="34" charset="0"/>
                </a:rPr>
                <a:t> century, </a:t>
              </a:r>
              <a:r>
                <a:rPr lang="en-US" sz="1400" dirty="0" err="1">
                  <a:solidFill>
                    <a:srgbClr val="FFFFFF"/>
                  </a:solidFill>
                  <a:latin typeface="Calibri" pitchFamily="34" charset="0"/>
                  <a:ea typeface="Calibri" pitchFamily="34" charset="0"/>
                  <a:cs typeface="Calibri" pitchFamily="34" charset="0"/>
                  <a:sym typeface="Calibri" pitchFamily="34" charset="0"/>
                </a:rPr>
                <a:t>Adolphe</a:t>
              </a:r>
              <a:r>
                <a:rPr lang="en-US" sz="1400" dirty="0">
                  <a:solidFill>
                    <a:srgbClr val="FFFFFF"/>
                  </a:solidFill>
                  <a:latin typeface="Calibri" pitchFamily="34" charset="0"/>
                  <a:ea typeface="Calibri" pitchFamily="34" charset="0"/>
                  <a:cs typeface="Calibri" pitchFamily="34" charset="0"/>
                  <a:sym typeface="Calibri" pitchFamily="34" charset="0"/>
                </a:rPr>
                <a:t> </a:t>
              </a:r>
              <a:r>
                <a:rPr lang="en-US" sz="1400" dirty="0" err="1">
                  <a:solidFill>
                    <a:srgbClr val="FFFFFF"/>
                  </a:solidFill>
                  <a:latin typeface="Calibri" pitchFamily="34" charset="0"/>
                  <a:ea typeface="Calibri" pitchFamily="34" charset="0"/>
                  <a:cs typeface="Calibri" pitchFamily="34" charset="0"/>
                  <a:sym typeface="Calibri" pitchFamily="34" charset="0"/>
                </a:rPr>
                <a:t>Quetelet</a:t>
              </a:r>
              <a:r>
                <a:rPr lang="en-US" sz="1400" dirty="0">
                  <a:solidFill>
                    <a:srgbClr val="FFFFFF"/>
                  </a:solidFill>
                  <a:latin typeface="Calibri" pitchFamily="34" charset="0"/>
                  <a:ea typeface="Calibri" pitchFamily="34" charset="0"/>
                  <a:cs typeface="Calibri" pitchFamily="34" charset="0"/>
                  <a:sym typeface="Calibri" pitchFamily="34" charset="0"/>
                </a:rPr>
                <a:t> came up with the </a:t>
              </a:r>
              <a:r>
                <a:rPr lang="en-US" sz="1400" dirty="0" err="1">
                  <a:solidFill>
                    <a:srgbClr val="FFFFFF"/>
                  </a:solidFill>
                  <a:latin typeface="Calibri" pitchFamily="34" charset="0"/>
                  <a:ea typeface="Calibri" pitchFamily="34" charset="0"/>
                  <a:cs typeface="Calibri" pitchFamily="34" charset="0"/>
                  <a:sym typeface="Calibri" pitchFamily="34" charset="0"/>
                </a:rPr>
                <a:t>Quatelet</a:t>
              </a:r>
              <a:r>
                <a:rPr lang="en-US" sz="1400" dirty="0">
                  <a:solidFill>
                    <a:srgbClr val="FFFFFF"/>
                  </a:solidFill>
                  <a:latin typeface="Calibri" pitchFamily="34" charset="0"/>
                  <a:ea typeface="Calibri" pitchFamily="34" charset="0"/>
                  <a:cs typeface="Calibri" pitchFamily="34" charset="0"/>
                  <a:sym typeface="Calibri" pitchFamily="34" charset="0"/>
                </a:rPr>
                <a:t> Index of Obesity.</a:t>
              </a:r>
            </a:p>
          </p:txBody>
        </p:sp>
        <p:sp>
          <p:nvSpPr>
            <p:cNvPr id="26" name="AutoShape 22"/>
            <p:cNvSpPr>
              <a:spLocks noChangeArrowheads="1"/>
            </p:cNvSpPr>
            <p:nvPr/>
          </p:nvSpPr>
          <p:spPr bwMode="auto">
            <a:xfrm>
              <a:off x="2510116" y="325866"/>
              <a:ext cx="3133166" cy="1253266"/>
            </a:xfrm>
            <a:prstGeom prst="chevron">
              <a:avLst>
                <a:gd name="adj" fmla="val 49988"/>
              </a:avLst>
            </a:prstGeom>
            <a:solidFill>
              <a:srgbClr val="5666B3"/>
            </a:solidFill>
            <a:ln w="25400" cap="flat" cmpd="sng">
              <a:solidFill>
                <a:srgbClr val="FFFFFF"/>
              </a:solidFill>
              <a:miter lim="800000"/>
              <a:headEnd/>
              <a:tailEnd/>
            </a:ln>
          </p:spPr>
          <p:txBody>
            <a:bodyPr/>
            <a:lstStyle/>
            <a:p>
              <a:endParaRPr lang="en-MY"/>
            </a:p>
          </p:txBody>
        </p:sp>
        <p:sp>
          <p:nvSpPr>
            <p:cNvPr id="27" name="Rectangle 23"/>
            <p:cNvSpPr>
              <a:spLocks noChangeArrowheads="1"/>
            </p:cNvSpPr>
            <p:nvPr/>
          </p:nvSpPr>
          <p:spPr bwMode="auto">
            <a:xfrm>
              <a:off x="3136749" y="325866"/>
              <a:ext cx="1879900" cy="12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07" tIns="37338" rIns="18669" bIns="37338" anchor="ctr"/>
            <a:lstStyle/>
            <a:p>
              <a:pPr algn="ctr">
                <a:lnSpc>
                  <a:spcPct val="90000"/>
                </a:lnSpc>
                <a:spcAft>
                  <a:spcPct val="35000"/>
                </a:spcAft>
              </a:pPr>
              <a:r>
                <a:rPr lang="en-US" sz="1400">
                  <a:solidFill>
                    <a:srgbClr val="FFFFFF"/>
                  </a:solidFill>
                  <a:latin typeface="Calibri" pitchFamily="34" charset="0"/>
                  <a:ea typeface="Calibri" pitchFamily="34" charset="0"/>
                  <a:cs typeface="Calibri" pitchFamily="34" charset="0"/>
                  <a:sym typeface="Calibri" pitchFamily="34" charset="0"/>
                </a:rPr>
                <a:t>In the 1980s, BMI became an international standard for obesity measurement.</a:t>
              </a:r>
            </a:p>
          </p:txBody>
        </p:sp>
        <p:sp>
          <p:nvSpPr>
            <p:cNvPr id="28" name="AutoShape 24"/>
            <p:cNvSpPr>
              <a:spLocks noChangeArrowheads="1"/>
            </p:cNvSpPr>
            <p:nvPr/>
          </p:nvSpPr>
          <p:spPr bwMode="auto">
            <a:xfrm>
              <a:off x="5016650" y="325866"/>
              <a:ext cx="3133166" cy="1253266"/>
            </a:xfrm>
            <a:prstGeom prst="chevron">
              <a:avLst>
                <a:gd name="adj" fmla="val 49988"/>
              </a:avLst>
            </a:prstGeom>
            <a:solidFill>
              <a:srgbClr val="4AA8C4"/>
            </a:solidFill>
            <a:ln w="25400" cap="flat" cmpd="sng">
              <a:solidFill>
                <a:srgbClr val="FFFFFF"/>
              </a:solidFill>
              <a:miter lim="800000"/>
              <a:headEnd/>
              <a:tailEnd/>
            </a:ln>
          </p:spPr>
          <p:txBody>
            <a:bodyPr/>
            <a:lstStyle/>
            <a:p>
              <a:endParaRPr lang="en-MY"/>
            </a:p>
          </p:txBody>
        </p:sp>
        <p:sp>
          <p:nvSpPr>
            <p:cNvPr id="29" name="Rectangle 25"/>
            <p:cNvSpPr>
              <a:spLocks noChangeArrowheads="1"/>
            </p:cNvSpPr>
            <p:nvPr/>
          </p:nvSpPr>
          <p:spPr bwMode="auto">
            <a:xfrm>
              <a:off x="5643283" y="325866"/>
              <a:ext cx="1879900" cy="125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07" tIns="37338" rIns="18669" bIns="37338" anchor="ctr"/>
            <a:lstStyle/>
            <a:p>
              <a:pPr algn="ctr">
                <a:lnSpc>
                  <a:spcPct val="90000"/>
                </a:lnSpc>
                <a:spcAft>
                  <a:spcPct val="35000"/>
                </a:spcAft>
              </a:pPr>
              <a:r>
                <a:rPr lang="en-US" sz="1400" dirty="0">
                  <a:solidFill>
                    <a:srgbClr val="FFFFFF"/>
                  </a:solidFill>
                  <a:latin typeface="Calibri" pitchFamily="34" charset="0"/>
                  <a:ea typeface="Calibri" pitchFamily="34" charset="0"/>
                  <a:cs typeface="Calibri" pitchFamily="34" charset="0"/>
                  <a:sym typeface="Calibri" pitchFamily="34" charset="0"/>
                </a:rPr>
                <a:t>In 1998, the National Institutes of Health lowered the overweight threshold </a:t>
              </a:r>
              <a:r>
                <a:rPr lang="en-US" sz="1400" dirty="0" smtClean="0">
                  <a:solidFill>
                    <a:srgbClr val="FFFFFF"/>
                  </a:solidFill>
                  <a:latin typeface="Calibri" pitchFamily="34" charset="0"/>
                  <a:ea typeface="Calibri" pitchFamily="34" charset="0"/>
                  <a:cs typeface="Calibri" pitchFamily="34" charset="0"/>
                  <a:sym typeface="Calibri" pitchFamily="34" charset="0"/>
                </a:rPr>
                <a:t>from </a:t>
              </a:r>
              <a:r>
                <a:rPr lang="en-US" sz="1400" dirty="0">
                  <a:solidFill>
                    <a:srgbClr val="FFFFFF"/>
                  </a:solidFill>
                  <a:latin typeface="Calibri" pitchFamily="34" charset="0"/>
                  <a:ea typeface="Calibri" pitchFamily="34" charset="0"/>
                  <a:cs typeface="Calibri" pitchFamily="34" charset="0"/>
                  <a:sym typeface="Calibri" pitchFamily="34" charset="0"/>
                </a:rPr>
                <a:t>BMI 27.8 to 25 to match international guidelines.</a:t>
              </a:r>
            </a:p>
          </p:txBody>
        </p:sp>
      </p:grpSp>
      <p:sp>
        <p:nvSpPr>
          <p:cNvPr id="30" name="TextBox 13"/>
          <p:cNvSpPr>
            <a:spLocks noChangeArrowheads="1"/>
          </p:cNvSpPr>
          <p:nvPr/>
        </p:nvSpPr>
        <p:spPr bwMode="auto">
          <a:xfrm>
            <a:off x="1928794" y="2214560"/>
            <a:ext cx="42576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dirty="0">
                <a:solidFill>
                  <a:srgbClr val="000000"/>
                </a:solidFill>
                <a:latin typeface="Calibri" pitchFamily="34" charset="0"/>
                <a:ea typeface="Calibri" pitchFamily="34" charset="0"/>
                <a:cs typeface="Calibri" pitchFamily="34" charset="0"/>
                <a:sym typeface="Calibri" pitchFamily="34" charset="0"/>
              </a:rPr>
              <a:t>HISTORY OF COFFEE</a:t>
            </a:r>
          </a:p>
        </p:txBody>
      </p:sp>
      <p:sp>
        <p:nvSpPr>
          <p:cNvPr id="31" name="TextBox 14"/>
          <p:cNvSpPr>
            <a:spLocks noChangeArrowheads="1"/>
          </p:cNvSpPr>
          <p:nvPr/>
        </p:nvSpPr>
        <p:spPr bwMode="auto">
          <a:xfrm>
            <a:off x="2143108" y="3500444"/>
            <a:ext cx="3581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dirty="0">
                <a:solidFill>
                  <a:srgbClr val="000000"/>
                </a:solidFill>
                <a:latin typeface="Calibri" pitchFamily="34" charset="0"/>
                <a:ea typeface="Calibri" pitchFamily="34" charset="0"/>
                <a:cs typeface="Calibri" pitchFamily="34" charset="0"/>
                <a:sym typeface="Calibri" pitchFamily="34" charset="0"/>
              </a:rPr>
              <a:t>HISTORY OF BMI</a:t>
            </a:r>
          </a:p>
        </p:txBody>
      </p:sp>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ChangeArrowheads="1"/>
          </p:cNvSpPr>
          <p:nvPr/>
        </p:nvSpPr>
        <p:spPr>
          <a:xfrm>
            <a:off x="457200" y="152400"/>
            <a:ext cx="7772400" cy="1143000"/>
          </a:xfrm>
          <a:prstGeom prst="rect">
            <a:avLst/>
          </a:prstGeom>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Times New Roman" pitchFamily="18" charset="0"/>
                <a:ea typeface="+mj-ea"/>
                <a:cs typeface="+mj-cs"/>
                <a:sym typeface="Times New Roman" pitchFamily="18" charset="0"/>
              </a:rPr>
              <a:t>PROBLEM STATEMENT</a:t>
            </a:r>
            <a:endParaRPr kumimoji="0" lang="en-US" altLang="en-US" sz="3200" b="1" i="0" u="none" strike="noStrike" kern="1200" cap="none" spc="0" normalizeH="0" baseline="0" noProof="0" dirty="0">
              <a:ln>
                <a:noFill/>
              </a:ln>
              <a:solidFill>
                <a:schemeClr val="tx1"/>
              </a:solidFill>
              <a:effectLst/>
              <a:uLnTx/>
              <a:uFillTx/>
              <a:latin typeface="Times New Roman" pitchFamily="18" charset="0"/>
              <a:ea typeface="+mj-ea"/>
              <a:cs typeface="+mj-cs"/>
              <a:sym typeface="Times New Roman" pitchFamily="18" charset="0"/>
            </a:endParaRPr>
          </a:p>
        </p:txBody>
      </p:sp>
      <p:sp>
        <p:nvSpPr>
          <p:cNvPr id="3" name="Subtitle 2"/>
          <p:cNvSpPr txBox="1">
            <a:spLocks noChangeArrowheads="1"/>
          </p:cNvSpPr>
          <p:nvPr/>
        </p:nvSpPr>
        <p:spPr>
          <a:xfrm>
            <a:off x="2285984" y="1016004"/>
            <a:ext cx="6421426" cy="4127496"/>
          </a:xfrm>
          <a:prstGeom prst="rect">
            <a:avLst/>
          </a:prstGeom>
          <a:noFill/>
          <a:ln/>
        </p:spPr>
        <p:txBody>
          <a:bodyPr vert="horz" lIns="91440" tIns="45720" rIns="91440" bIns="45720" rtlCol="0">
            <a:noAutofit/>
          </a:bodyPr>
          <a:lstStyle/>
          <a:p>
            <a:pPr marL="0" marR="0" lvl="0" indent="0" algn="just" defTabSz="914400" rtl="0" eaLnBrk="1" fontAlgn="auto" latinLnBrk="0" hangingPunct="1">
              <a:lnSpc>
                <a:spcPct val="100000"/>
              </a:lnSpc>
              <a:spcBef>
                <a:spcPct val="20000"/>
              </a:spcBef>
              <a:spcAft>
                <a:spcPts val="0"/>
              </a:spcAft>
              <a:buClrTx/>
              <a:buSzTx/>
              <a:buFontTx/>
              <a:buChar char="•"/>
              <a:tabLst/>
              <a:defRPr/>
            </a:pPr>
            <a:r>
              <a:rPr kumimoji="0" lang="en-US" altLang="zh-CN" sz="2400" b="0" i="0" u="none" strike="noStrike" kern="1200" cap="none" spc="0" normalizeH="0" baseline="0" noProof="0" dirty="0" smtClean="0">
                <a:ln>
                  <a:noFill/>
                </a:ln>
                <a:solidFill>
                  <a:schemeClr val="tx1"/>
                </a:solidFill>
                <a:effectLst/>
                <a:uLnTx/>
                <a:uFillTx/>
                <a:latin typeface="Times New Roman" pitchFamily="18" charset="0"/>
                <a:ea typeface="+mn-ea"/>
                <a:cs typeface="+mn-cs"/>
                <a:sym typeface="Times New Roman" pitchFamily="18" charset="0"/>
              </a:rPr>
              <a:t>The rates of obesity in Malaysia have increased tremendously for the past few years. </a:t>
            </a:r>
          </a:p>
          <a:p>
            <a:pPr marL="0" marR="0" lvl="0" indent="0" algn="just" defTabSz="914400" rtl="0" eaLnBrk="1" fontAlgn="auto" latinLnBrk="0" hangingPunct="1">
              <a:lnSpc>
                <a:spcPct val="100000"/>
              </a:lnSpc>
              <a:spcBef>
                <a:spcPct val="20000"/>
              </a:spcBef>
              <a:spcAft>
                <a:spcPts val="0"/>
              </a:spcAft>
              <a:buClrTx/>
              <a:buSzTx/>
              <a:buFontTx/>
              <a:buChar char="•"/>
              <a:tabLst/>
              <a:defRPr/>
            </a:pPr>
            <a:r>
              <a:rPr kumimoji="0" lang="en-US" altLang="zh-CN" sz="2400" b="0" i="0" u="none" strike="noStrike" kern="1200" cap="none" spc="0" normalizeH="0" baseline="0" noProof="0" dirty="0" smtClean="0">
                <a:ln>
                  <a:noFill/>
                </a:ln>
                <a:solidFill>
                  <a:schemeClr val="tx1"/>
                </a:solidFill>
                <a:effectLst/>
                <a:uLnTx/>
                <a:uFillTx/>
                <a:latin typeface="Times New Roman" pitchFamily="18" charset="0"/>
                <a:ea typeface="+mn-ea"/>
                <a:cs typeface="+mn-cs"/>
                <a:sym typeface="Times New Roman" pitchFamily="18" charset="0"/>
              </a:rPr>
              <a:t>WHO study on 2010 show that 60% of Malaysian aged 18 and above, had a BMI over 25.</a:t>
            </a:r>
          </a:p>
          <a:p>
            <a:pPr marL="0" marR="0" lvl="0" indent="0" algn="just" defTabSz="914400" rtl="0" eaLnBrk="1" fontAlgn="auto" latinLnBrk="0" hangingPunct="1">
              <a:lnSpc>
                <a:spcPct val="100000"/>
              </a:lnSpc>
              <a:spcBef>
                <a:spcPct val="20000"/>
              </a:spcBef>
              <a:spcAft>
                <a:spcPts val="0"/>
              </a:spcAft>
              <a:buClrTx/>
              <a:buSzTx/>
              <a:buFontTx/>
              <a:buChar char="•"/>
              <a:tabLst/>
              <a:defRPr/>
            </a:pPr>
            <a:r>
              <a:rPr lang="en-US" altLang="zh-CN" sz="2400" dirty="0" smtClean="0">
                <a:latin typeface="Times New Roman" pitchFamily="18" charset="0"/>
                <a:sym typeface="Times New Roman" pitchFamily="18" charset="0"/>
              </a:rPr>
              <a:t>Relating it with coffee consumption, due to a variety of compounds in coffee, there are certain contents that may cause increase in body weight, yet there are another substances of coffee that contribute in reducing body mass.</a:t>
            </a:r>
            <a:endParaRPr kumimoji="0" lang="en-US" altLang="zh-CN" sz="2400" b="0" i="0" u="none" strike="noStrike" kern="1200" cap="none" spc="0" normalizeH="0" baseline="0" noProof="0" dirty="0" smtClean="0">
              <a:ln>
                <a:noFill/>
              </a:ln>
              <a:solidFill>
                <a:schemeClr val="tx1"/>
              </a:solidFill>
              <a:effectLst/>
              <a:uLnTx/>
              <a:uFillTx/>
              <a:latin typeface="Times New Roman" pitchFamily="18" charset="0"/>
              <a:ea typeface="+mn-ea"/>
              <a:cs typeface="+mn-cs"/>
              <a:sym typeface="Times New Roman" pitchFamily="18" charset="0"/>
            </a:endParaRPr>
          </a:p>
        </p:txBody>
      </p:sp>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a:spLocks noGrp="1"/>
          </p:cNvSpPr>
          <p:nvPr>
            <p:ph type="title"/>
          </p:nvPr>
        </p:nvSpPr>
        <p:spPr>
          <a:xfrm>
            <a:off x="357158" y="0"/>
            <a:ext cx="8229600" cy="1143000"/>
          </a:xfrm>
        </p:spPr>
        <p:txBody>
          <a:bodyPr>
            <a:normAutofit/>
          </a:bodyPr>
          <a:lstStyle/>
          <a:p>
            <a:pPr algn="ctr"/>
            <a:r>
              <a:rPr lang="en-MY" sz="3200" dirty="0" smtClean="0"/>
              <a:t>RESEARCH OBJECTIVE</a:t>
            </a:r>
            <a:endParaRPr lang="en-MY" sz="3200" dirty="0"/>
          </a:p>
        </p:txBody>
      </p:sp>
      <p:sp>
        <p:nvSpPr>
          <p:cNvPr id="3" name="Content Placeholder 4"/>
          <p:cNvSpPr>
            <a:spLocks noGrp="1"/>
          </p:cNvSpPr>
          <p:nvPr>
            <p:ph sz="half" idx="1"/>
          </p:nvPr>
        </p:nvSpPr>
        <p:spPr>
          <a:xfrm>
            <a:off x="2143108" y="1000114"/>
            <a:ext cx="2714644" cy="3597269"/>
          </a:xfrm>
        </p:spPr>
        <p:txBody>
          <a:bodyPr>
            <a:normAutofit/>
          </a:bodyPr>
          <a:lstStyle/>
          <a:p>
            <a:pPr marL="0" indent="0" algn="ctr">
              <a:buNone/>
            </a:pPr>
            <a:r>
              <a:rPr lang="en-US" altLang="zh-CN" sz="1500" b="1" u="sng" dirty="0" smtClean="0"/>
              <a:t>GENERAL OBJECTIVE:</a:t>
            </a:r>
          </a:p>
          <a:p>
            <a:pPr marL="0" indent="0">
              <a:buNone/>
            </a:pPr>
            <a:endParaRPr lang="en-US" altLang="zh-CN" sz="1500" dirty="0" smtClean="0"/>
          </a:p>
          <a:p>
            <a:pPr marL="0" indent="0">
              <a:buNone/>
            </a:pPr>
            <a:r>
              <a:rPr lang="en-US" altLang="zh-CN" sz="1500" dirty="0" smtClean="0"/>
              <a:t>To study the relationship between coffee consumption with BMI among medical student.</a:t>
            </a:r>
          </a:p>
          <a:p>
            <a:pPr marL="0" indent="0">
              <a:buNone/>
            </a:pPr>
            <a:endParaRPr lang="en-MY" sz="1500" dirty="0"/>
          </a:p>
        </p:txBody>
      </p:sp>
      <p:sp>
        <p:nvSpPr>
          <p:cNvPr id="4" name="Content Placeholder 5"/>
          <p:cNvSpPr txBox="1">
            <a:spLocks/>
          </p:cNvSpPr>
          <p:nvPr/>
        </p:nvSpPr>
        <p:spPr>
          <a:xfrm>
            <a:off x="4572000" y="928676"/>
            <a:ext cx="4419600" cy="4525963"/>
          </a:xfrm>
          <a:prstGeom prst="rect">
            <a:avLst/>
          </a:prstGeom>
        </p:spPr>
        <p:txBody>
          <a:bodyPr>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sng" strike="noStrike" kern="1200" cap="none" spc="0" normalizeH="0" baseline="0" noProof="0" dirty="0" smtClean="0">
                <a:ln>
                  <a:noFill/>
                </a:ln>
                <a:solidFill>
                  <a:schemeClr val="tx1"/>
                </a:solidFill>
                <a:effectLst/>
                <a:uLnTx/>
                <a:uFillTx/>
                <a:latin typeface="+mn-lt"/>
                <a:ea typeface="+mn-ea"/>
                <a:cs typeface="+mn-cs"/>
              </a:rPr>
              <a:t>SPECIFIC OBJECTIVE: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To determine the relationship between the race and gender of those who consume coffee with BMI among medical students.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To determine the relationship between amount of coffee consumption with BMI among medical students.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To determine the relationship between frequency of coffee consumption with BMI among medical students.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To determine the relationship between occasions of coffee consumption with BMI among medical students.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To assess the attitude and perceptions of coffee consumption  among medical students.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To determine the BMI of preclinical and clinical students who consume coffee.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MY"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1143000"/>
          </a:xfrm>
        </p:spPr>
        <p:txBody>
          <a:bodyPr/>
          <a:lstStyle/>
          <a:p>
            <a:pPr algn="ctr"/>
            <a:r>
              <a:rPr lang="en-US" dirty="0"/>
              <a:t>HYPOTHESIS</a:t>
            </a:r>
            <a:endParaRPr lang="en-US" altLang="en-US" dirty="0"/>
          </a:p>
        </p:txBody>
      </p:sp>
      <p:sp>
        <p:nvSpPr>
          <p:cNvPr id="3" name="Rectangle 3"/>
          <p:cNvSpPr txBox="1">
            <a:spLocks noChangeArrowheads="1"/>
          </p:cNvSpPr>
          <p:nvPr/>
        </p:nvSpPr>
        <p:spPr>
          <a:xfrm>
            <a:off x="2357422" y="1142990"/>
            <a:ext cx="6329378" cy="3625851"/>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solidFill>
                  <a:schemeClr val="tx1"/>
                </a:solidFill>
                <a:effectLst/>
                <a:uLnTx/>
                <a:uFillTx/>
              </a:rPr>
              <a:t>1. Male students who consume coffee have more non - ideal BMI than female</a:t>
            </a: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solidFill>
                  <a:schemeClr val="tx1"/>
                </a:solidFill>
                <a:effectLst/>
                <a:uLnTx/>
                <a:uFillTx/>
              </a:rPr>
              <a:t>2. </a:t>
            </a:r>
            <a:r>
              <a:rPr kumimoji="0" lang="en-US" altLang="en-US" b="0" i="0" u="none" strike="noStrike" kern="1200" cap="none" spc="0" normalizeH="0" baseline="0" noProof="0" dirty="0" smtClean="0">
                <a:ln>
                  <a:noFill/>
                </a:ln>
                <a:solidFill>
                  <a:schemeClr val="tx1"/>
                </a:solidFill>
                <a:effectLst/>
                <a:uLnTx/>
                <a:uFillTx/>
              </a:rPr>
              <a:t>Malay medical students who consume coffee have more non – ideal  BMI</a:t>
            </a: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solidFill>
                  <a:schemeClr val="tx1"/>
                </a:solidFill>
                <a:effectLst/>
                <a:uLnTx/>
                <a:uFillTx/>
              </a:rPr>
              <a:t>3. </a:t>
            </a:r>
            <a:r>
              <a:rPr kumimoji="0" lang="en-US" altLang="en-US" b="0" i="0" u="none" strike="noStrike" kern="1200" cap="none" spc="0" normalizeH="0" baseline="0" noProof="0" dirty="0" smtClean="0">
                <a:ln>
                  <a:noFill/>
                </a:ln>
                <a:solidFill>
                  <a:schemeClr val="tx1"/>
                </a:solidFill>
                <a:effectLst/>
                <a:uLnTx/>
                <a:uFillTx/>
              </a:rPr>
              <a:t>Medical students who have high amount  coffee consumption have more non – ideal  BMI   </a:t>
            </a: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solidFill>
                  <a:schemeClr val="tx1"/>
                </a:solidFill>
                <a:effectLst/>
                <a:uLnTx/>
                <a:uFillTx/>
              </a:rPr>
              <a:t>4. </a:t>
            </a:r>
            <a:r>
              <a:rPr kumimoji="0" lang="en-US" altLang="en-US" b="0" i="0" u="none" strike="noStrike" kern="1200" cap="none" spc="0" normalizeH="0" baseline="0" noProof="0" dirty="0" smtClean="0">
                <a:ln>
                  <a:noFill/>
                </a:ln>
                <a:solidFill>
                  <a:schemeClr val="tx1"/>
                </a:solidFill>
                <a:effectLst/>
                <a:uLnTx/>
                <a:uFillTx/>
              </a:rPr>
              <a:t>Medical students who have continuous coffee intake have more non – ideal  BMI</a:t>
            </a: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b="0" i="0" u="none" strike="noStrike" kern="1200" cap="none" spc="0" normalizeH="0" baseline="0" noProof="0" dirty="0" smtClean="0">
                <a:ln>
                  <a:noFill/>
                </a:ln>
                <a:solidFill>
                  <a:schemeClr val="tx1"/>
                </a:solidFill>
                <a:effectLst/>
                <a:uLnTx/>
                <a:uFillTx/>
              </a:rPr>
              <a:t>5. </a:t>
            </a:r>
            <a:r>
              <a:rPr kumimoji="0" lang="en-US" altLang="en-US" b="0" i="0" u="none" strike="noStrike" kern="1200" cap="none" spc="0" normalizeH="0" baseline="0" noProof="0" dirty="0" smtClean="0">
                <a:ln>
                  <a:noFill/>
                </a:ln>
                <a:solidFill>
                  <a:schemeClr val="tx1"/>
                </a:solidFill>
                <a:effectLst/>
                <a:uLnTx/>
                <a:uFillTx/>
              </a:rPr>
              <a:t>Clinical students who consume coffee have more non – ideal BMI than preclinical students </a:t>
            </a: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altLang="en-US" b="0" i="0" u="none" strike="noStrike" kern="1200" cap="none" spc="0" normalizeH="0" baseline="0" noProof="0" dirty="0" smtClean="0">
                <a:ln>
                  <a:noFill/>
                </a:ln>
                <a:solidFill>
                  <a:schemeClr val="tx1"/>
                </a:solidFill>
                <a:effectLst/>
                <a:uLnTx/>
                <a:uFillTx/>
              </a:rPr>
              <a:t>6. </a:t>
            </a:r>
            <a:r>
              <a:rPr lang="en-US" altLang="en-US" dirty="0" smtClean="0"/>
              <a:t>Specific occasions – coffee consumption during examination week and under stress conditions contribute to non-ideal BMI</a:t>
            </a:r>
            <a:endParaRPr kumimoji="0" lang="en-US" altLang="en-US" b="0" i="0" u="none" strike="noStrike" kern="1200" cap="none" spc="0" normalizeH="0" baseline="0" noProof="0" dirty="0">
              <a:ln>
                <a:noFill/>
              </a:ln>
              <a:solidFill>
                <a:schemeClr val="tx1"/>
              </a:solidFill>
              <a:effectLst/>
              <a:uLnTx/>
              <a:uFillTx/>
            </a:endParaRPr>
          </a:p>
        </p:txBody>
      </p:sp>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571472" y="0"/>
            <a:ext cx="8229600" cy="1143000"/>
          </a:xfrm>
        </p:spPr>
        <p:txBody>
          <a:bodyPr>
            <a:normAutofit/>
          </a:bodyPr>
          <a:lstStyle/>
          <a:p>
            <a:r>
              <a:rPr lang="en-US" sz="3200" dirty="0"/>
              <a:t>CONCEPTUAL FRAMEWORK</a:t>
            </a:r>
            <a:endParaRPr lang="en-US" altLang="en-US" sz="3200" dirty="0"/>
          </a:p>
        </p:txBody>
      </p:sp>
      <p:sp>
        <p:nvSpPr>
          <p:cNvPr id="8" name="Text Box 5"/>
          <p:cNvSpPr txBox="1">
            <a:spLocks noChangeArrowheads="1"/>
          </p:cNvSpPr>
          <p:nvPr/>
        </p:nvSpPr>
        <p:spPr bwMode="auto">
          <a:xfrm>
            <a:off x="2571736" y="928676"/>
            <a:ext cx="4191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dirty="0"/>
              <a:t>THE RELATIONSHIP BETWEEN </a:t>
            </a:r>
          </a:p>
          <a:p>
            <a:pPr algn="ctr"/>
            <a:r>
              <a:rPr lang="en-US" altLang="zh-CN" b="1" dirty="0"/>
              <a:t>COFFEE CONSUMPTION AND BMI</a:t>
            </a:r>
          </a:p>
        </p:txBody>
      </p:sp>
      <p:sp>
        <p:nvSpPr>
          <p:cNvPr id="9" name="AutoShape 4"/>
          <p:cNvSpPr>
            <a:spLocks noChangeArrowheads="1"/>
          </p:cNvSpPr>
          <p:nvPr/>
        </p:nvSpPr>
        <p:spPr bwMode="auto">
          <a:xfrm>
            <a:off x="4143372" y="1714494"/>
            <a:ext cx="1252538" cy="942975"/>
          </a:xfrm>
          <a:prstGeom prst="rightArrow">
            <a:avLst>
              <a:gd name="adj1" fmla="val 50000"/>
              <a:gd name="adj2" fmla="val 46711"/>
            </a:avLst>
          </a:prstGeom>
          <a:solidFill>
            <a:schemeClr val="bg1">
              <a:lumMod val="100000"/>
              <a:lumOff val="0"/>
            </a:schemeClr>
          </a:solidFill>
          <a:ln w="38100">
            <a:solidFill>
              <a:schemeClr val="accent4">
                <a:lumMod val="75000"/>
                <a:lumOff val="0"/>
              </a:schemeClr>
            </a:solidFill>
            <a:miter lim="800000"/>
            <a:headEnd/>
            <a:tailEnd/>
          </a:ln>
        </p:spPr>
        <p:txBody>
          <a:bodyPr rot="0" vert="horz" wrap="square" lIns="91440" tIns="45720" rIns="91440" bIns="45720" anchor="t" anchorCtr="0" upright="1">
            <a:noAutofit/>
          </a:bodyPr>
          <a:lstStyle/>
          <a:p>
            <a:endParaRPr lang="en-MY"/>
          </a:p>
        </p:txBody>
      </p:sp>
      <p:graphicFrame>
        <p:nvGraphicFramePr>
          <p:cNvPr id="2" name="Diagram 1"/>
          <p:cNvGraphicFramePr/>
          <p:nvPr>
            <p:extLst>
              <p:ext uri="{D42A27DB-BD31-4B8C-83A1-F6EECF244321}">
                <p14:modId xmlns:p14="http://schemas.microsoft.com/office/powerpoint/2010/main" val="2931658449"/>
              </p:ext>
            </p:extLst>
          </p:nvPr>
        </p:nvGraphicFramePr>
        <p:xfrm>
          <a:off x="2195736" y="1570026"/>
          <a:ext cx="4968552" cy="2889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normAutofit/>
          </a:bodyPr>
          <a:lstStyle/>
          <a:p>
            <a:pPr algn="ctr"/>
            <a:r>
              <a:rPr lang="en-MY" sz="3200" dirty="0" smtClean="0"/>
              <a:t>LITERATURE REVIEW</a:t>
            </a:r>
            <a:endParaRPr lang="en-MY" sz="3200" dirty="0"/>
          </a:p>
        </p:txBody>
      </p:sp>
      <p:sp>
        <p:nvSpPr>
          <p:cNvPr id="3" name="Text Placeholder 2"/>
          <p:cNvSpPr txBox="1">
            <a:spLocks/>
          </p:cNvSpPr>
          <p:nvPr/>
        </p:nvSpPr>
        <p:spPr>
          <a:xfrm>
            <a:off x="2214546" y="974727"/>
            <a:ext cx="3286148" cy="4168773"/>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MY" sz="1500" b="1" i="0" u="none" strike="noStrike" kern="1200" cap="none" spc="0" normalizeH="0" baseline="0" noProof="0" dirty="0" smtClean="0">
                <a:ln>
                  <a:noFill/>
                </a:ln>
                <a:solidFill>
                  <a:schemeClr val="tx1"/>
                </a:solidFill>
                <a:effectLst/>
                <a:uLnTx/>
                <a:uFillTx/>
                <a:latin typeface="+mn-lt"/>
                <a:ea typeface="+mn-ea"/>
                <a:cs typeface="+mn-cs"/>
              </a:rPr>
              <a:t>Has harmful effects:</a:t>
            </a:r>
            <a:endParaRPr kumimoji="0" lang="en-MY" sz="15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MY" sz="1500" b="0" i="0" u="none" strike="noStrike" kern="1200" cap="none" spc="0" normalizeH="0" baseline="0" noProof="0" dirty="0" smtClean="0">
                <a:ln>
                  <a:noFill/>
                </a:ln>
                <a:solidFill>
                  <a:schemeClr val="tx1"/>
                </a:solidFill>
                <a:effectLst/>
                <a:uLnTx/>
                <a:uFillTx/>
                <a:latin typeface="+mn-lt"/>
                <a:ea typeface="+mn-ea"/>
                <a:cs typeface="+mn-cs"/>
              </a:rPr>
              <a:t>Additives to coffee (milk and sugar) could have pathogenic effects and increase risk of type 2 DM as it can cause hyperglycaemia (Sir Daniel, 2003)</a:t>
            </a: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MY" sz="15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MY" sz="1500" b="0" i="0" u="none" strike="noStrike" kern="1200" cap="none" spc="0" normalizeH="0" baseline="0" noProof="0" dirty="0" smtClean="0">
                <a:ln>
                  <a:noFill/>
                </a:ln>
                <a:solidFill>
                  <a:schemeClr val="tx1"/>
                </a:solidFill>
                <a:effectLst/>
                <a:uLnTx/>
                <a:uFillTx/>
                <a:latin typeface="+mn-lt"/>
                <a:ea typeface="+mn-ea"/>
                <a:cs typeface="+mn-cs"/>
              </a:rPr>
              <a:t>Alkaloid caffeine creates insulin resistance and disrupts glucose homeostasis (Victor,2015). Disruption of glucose metabolism may induce production of fatty acid which then lead to higher BMI.</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MY" sz="15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MY" sz="15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Content Placeholder 3"/>
          <p:cNvSpPr>
            <a:spLocks noGrp="1"/>
          </p:cNvSpPr>
          <p:nvPr>
            <p:ph sz="half" idx="4294967295"/>
          </p:nvPr>
        </p:nvSpPr>
        <p:spPr>
          <a:xfrm>
            <a:off x="5105400" y="785800"/>
            <a:ext cx="4038600" cy="4525963"/>
          </a:xfrm>
          <a:prstGeom prst="rect">
            <a:avLst/>
          </a:prstGeom>
        </p:spPr>
        <p:txBody>
          <a:bodyPr>
            <a:normAutofit/>
          </a:bodyPr>
          <a:lstStyle/>
          <a:p>
            <a:pPr marL="0" indent="0">
              <a:buNone/>
            </a:pPr>
            <a:r>
              <a:rPr lang="en-MY" sz="1500" b="1" dirty="0"/>
              <a:t>Has beneficial </a:t>
            </a:r>
            <a:r>
              <a:rPr lang="en-MY" sz="1500" b="1" dirty="0" smtClean="0"/>
              <a:t>effects: </a:t>
            </a:r>
            <a:endParaRPr lang="en-MY" sz="1500" b="1" dirty="0"/>
          </a:p>
          <a:p>
            <a:r>
              <a:rPr lang="en-MY" sz="1500" dirty="0" smtClean="0"/>
              <a:t>The </a:t>
            </a:r>
            <a:r>
              <a:rPr lang="en-MY" sz="1500" dirty="0"/>
              <a:t>risk of DM is lower in people who consume </a:t>
            </a:r>
            <a:r>
              <a:rPr lang="en-MY" sz="1500" dirty="0" smtClean="0"/>
              <a:t>coffee (Jane V.H. &amp; </a:t>
            </a:r>
            <a:r>
              <a:rPr lang="en-MY" sz="1500" dirty="0" err="1" smtClean="0"/>
              <a:t>Balz</a:t>
            </a:r>
            <a:r>
              <a:rPr lang="en-MY" sz="1500" dirty="0" smtClean="0"/>
              <a:t> F., 2007)</a:t>
            </a:r>
            <a:endParaRPr lang="en-MY" sz="1500" dirty="0">
              <a:solidFill>
                <a:srgbClr val="FF0000"/>
              </a:solidFill>
            </a:endParaRPr>
          </a:p>
          <a:p>
            <a:r>
              <a:rPr lang="en-MY" sz="1500" dirty="0" smtClean="0"/>
              <a:t>When </a:t>
            </a:r>
            <a:r>
              <a:rPr lang="en-MY" sz="1500" dirty="0"/>
              <a:t>prospective cohort studies was </a:t>
            </a:r>
            <a:r>
              <a:rPr lang="en-MY" sz="1500" dirty="0" smtClean="0"/>
              <a:t>conducted </a:t>
            </a:r>
            <a:r>
              <a:rPr lang="en-MY" sz="1500" dirty="0"/>
              <a:t>on men and women Dutch, the result shows that there is a relation between number of cups consumed per day and the risk of developing Type 2 Diabetes Mellitus with 50% </a:t>
            </a:r>
            <a:r>
              <a:rPr lang="en-MY" sz="1500" dirty="0" smtClean="0"/>
              <a:t>reduction of risk </a:t>
            </a:r>
            <a:r>
              <a:rPr lang="en-MY" sz="1500" dirty="0"/>
              <a:t>in those who consumed </a:t>
            </a:r>
            <a:r>
              <a:rPr lang="en-MY" sz="1500" u="sng" dirty="0"/>
              <a:t>at least 7 cups of coffee</a:t>
            </a:r>
            <a:r>
              <a:rPr lang="en-MY" sz="1500" dirty="0"/>
              <a:t> </a:t>
            </a:r>
            <a:r>
              <a:rPr lang="en-MY" sz="1500" u="sng" dirty="0"/>
              <a:t>daily compared to those who drank 2 cups or less (</a:t>
            </a:r>
            <a:r>
              <a:rPr lang="en-MY" sz="1500" u="sng" dirty="0" smtClean="0"/>
              <a:t>relating it </a:t>
            </a:r>
            <a:r>
              <a:rPr lang="en-MY" sz="1500" u="sng" dirty="0"/>
              <a:t>to intake amount)</a:t>
            </a:r>
            <a:r>
              <a:rPr lang="en-MY" sz="1500" dirty="0"/>
              <a:t>. (In Swedish and United States)</a:t>
            </a:r>
          </a:p>
          <a:p>
            <a:endParaRPr lang="en-MY" sz="1500" dirty="0"/>
          </a:p>
        </p:txBody>
      </p:sp>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1720" y="555526"/>
            <a:ext cx="6552728" cy="2585323"/>
          </a:xfrm>
          <a:prstGeom prst="rect">
            <a:avLst/>
          </a:prstGeom>
          <a:noFill/>
        </p:spPr>
        <p:txBody>
          <a:bodyPr wrap="square" rtlCol="0">
            <a:spAutoFit/>
          </a:bodyPr>
          <a:lstStyle/>
          <a:p>
            <a:endParaRPr lang="en-US" dirty="0" smtClean="0"/>
          </a:p>
          <a:p>
            <a:endParaRPr lang="en-US" dirty="0"/>
          </a:p>
          <a:p>
            <a:r>
              <a:rPr lang="en-US" dirty="0" smtClean="0"/>
              <a:t>Sir </a:t>
            </a:r>
            <a:r>
              <a:rPr lang="en-US" dirty="0"/>
              <a:t>Daniel Tan. 2003. The Lancet 361: 703-704 </a:t>
            </a:r>
            <a:r>
              <a:rPr lang="en-US" dirty="0" smtClean="0"/>
              <a:t>[</a:t>
            </a:r>
            <a:r>
              <a:rPr lang="en-US" dirty="0"/>
              <a:t>14   October </a:t>
            </a:r>
            <a:r>
              <a:rPr lang="en-US" dirty="0" smtClean="0"/>
              <a:t>2015]</a:t>
            </a:r>
          </a:p>
          <a:p>
            <a:endParaRPr lang="en-US" dirty="0" smtClean="0"/>
          </a:p>
          <a:p>
            <a:r>
              <a:rPr lang="en-US" dirty="0"/>
              <a:t>Victor R. </a:t>
            </a:r>
            <a:r>
              <a:rPr lang="en-US" dirty="0" err="1"/>
              <a:t>Preedy</a:t>
            </a:r>
            <a:r>
              <a:rPr lang="en-US" dirty="0"/>
              <a:t>. 2015. Coffee in Health and Disease Prevention. </a:t>
            </a:r>
            <a:r>
              <a:rPr lang="en-US" dirty="0" smtClean="0"/>
              <a:t>[</a:t>
            </a:r>
            <a:r>
              <a:rPr lang="en-US" dirty="0"/>
              <a:t>14 October 2015</a:t>
            </a:r>
            <a:r>
              <a:rPr lang="en-US" dirty="0" smtClean="0"/>
              <a:t>]</a:t>
            </a:r>
          </a:p>
          <a:p>
            <a:endParaRPr lang="en-US" dirty="0"/>
          </a:p>
          <a:p>
            <a:endParaRPr lang="en-US" dirty="0" smtClean="0"/>
          </a:p>
          <a:p>
            <a:endParaRPr lang="en-US" dirty="0" smtClean="0"/>
          </a:p>
        </p:txBody>
      </p:sp>
    </p:spTree>
    <p:extLst>
      <p:ext uri="{BB962C8B-B14F-4D97-AF65-F5344CB8AC3E}">
        <p14:creationId xmlns:p14="http://schemas.microsoft.com/office/powerpoint/2010/main" val="27364251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42858"/>
            <a:ext cx="8229600" cy="1143000"/>
          </a:xfrm>
        </p:spPr>
        <p:txBody>
          <a:bodyPr>
            <a:normAutofit/>
          </a:bodyPr>
          <a:lstStyle/>
          <a:p>
            <a:pPr algn="ctr"/>
            <a:r>
              <a:rPr lang="en-MY" sz="3200" b="1" dirty="0" smtClean="0"/>
              <a:t>RESEARCH METHODOLOGY</a:t>
            </a:r>
            <a:endParaRPr lang="en-MY" sz="3200" b="1" dirty="0"/>
          </a:p>
        </p:txBody>
      </p:sp>
      <p:sp>
        <p:nvSpPr>
          <p:cNvPr id="3" name="Content Placeholder 2"/>
          <p:cNvSpPr>
            <a:spLocks noGrp="1"/>
          </p:cNvSpPr>
          <p:nvPr>
            <p:ph idx="1"/>
          </p:nvPr>
        </p:nvSpPr>
        <p:spPr>
          <a:xfrm>
            <a:off x="2428860" y="1089021"/>
            <a:ext cx="5686436" cy="4054479"/>
          </a:xfrm>
        </p:spPr>
        <p:txBody>
          <a:bodyPr/>
          <a:lstStyle/>
          <a:p>
            <a:r>
              <a:rPr lang="en-MY" sz="2400" dirty="0"/>
              <a:t>T</a:t>
            </a:r>
            <a:r>
              <a:rPr lang="en-MY" sz="2400" dirty="0" smtClean="0"/>
              <a:t>his </a:t>
            </a:r>
            <a:r>
              <a:rPr lang="en-MY" sz="2400" dirty="0"/>
              <a:t>research </a:t>
            </a:r>
            <a:r>
              <a:rPr lang="en-MY" sz="2400" dirty="0" smtClean="0"/>
              <a:t>uses </a:t>
            </a:r>
            <a:r>
              <a:rPr lang="en-MY" sz="2400" dirty="0"/>
              <a:t>a cross-sectional study design in which information </a:t>
            </a:r>
            <a:r>
              <a:rPr lang="en-MY" sz="2400" dirty="0" smtClean="0"/>
              <a:t>was </a:t>
            </a:r>
            <a:r>
              <a:rPr lang="en-MY" sz="2400" dirty="0"/>
              <a:t>collected </a:t>
            </a:r>
            <a:r>
              <a:rPr lang="en-MY" sz="2400" dirty="0" smtClean="0"/>
              <a:t>at one particular moment of time only. </a:t>
            </a:r>
          </a:p>
          <a:p>
            <a:r>
              <a:rPr lang="en-MY" sz="2400" dirty="0" smtClean="0"/>
              <a:t>100 </a:t>
            </a:r>
            <a:r>
              <a:rPr lang="en-MY" sz="2400" dirty="0"/>
              <a:t>UKM medical students </a:t>
            </a:r>
            <a:r>
              <a:rPr lang="en-MY" sz="2400" dirty="0" smtClean="0"/>
              <a:t>were </a:t>
            </a:r>
            <a:r>
              <a:rPr lang="en-MY" sz="2400" dirty="0"/>
              <a:t>given </a:t>
            </a:r>
            <a:r>
              <a:rPr lang="en-MY" sz="2400" dirty="0" smtClean="0"/>
              <a:t>questionnaire, and the questions were in regards of the  </a:t>
            </a:r>
            <a:r>
              <a:rPr lang="en-MY" sz="2400" dirty="0"/>
              <a:t>relationships between coffee consumption with BMI. </a:t>
            </a:r>
            <a:endParaRPr lang="en-MY" sz="2400" dirty="0" smtClean="0"/>
          </a:p>
        </p:txBody>
      </p:sp>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1731970114"/>
              </p:ext>
            </p:extLst>
          </p:nvPr>
        </p:nvGraphicFramePr>
        <p:xfrm>
          <a:off x="357158" y="214296"/>
          <a:ext cx="8501122" cy="4740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5"/>
          <p:cNvGraphicFramePr>
            <a:graphicFrameLocks noGrp="1"/>
          </p:cNvGraphicFramePr>
          <p:nvPr>
            <p:ph idx="1"/>
            <p:extLst>
              <p:ext uri="{D42A27DB-BD31-4B8C-83A1-F6EECF244321}">
                <p14:modId xmlns:p14="http://schemas.microsoft.com/office/powerpoint/2010/main" val="1287281850"/>
              </p:ext>
            </p:extLst>
          </p:nvPr>
        </p:nvGraphicFramePr>
        <p:xfrm>
          <a:off x="2500298" y="142858"/>
          <a:ext cx="6400816" cy="4846320"/>
        </p:xfrm>
        <a:graphic>
          <a:graphicData uri="http://schemas.openxmlformats.org/drawingml/2006/table">
            <a:tbl>
              <a:tblPr firstRow="1" bandRow="1">
                <a:tableStyleId>{284E427A-3D55-4303-BF80-6455036E1DE7}</a:tableStyleId>
              </a:tblPr>
              <a:tblGrid>
                <a:gridCol w="2128242"/>
                <a:gridCol w="2136287"/>
                <a:gridCol w="2136287"/>
              </a:tblGrid>
              <a:tr h="471065">
                <a:tc>
                  <a:txBody>
                    <a:bodyPr/>
                    <a:lstStyle/>
                    <a:p>
                      <a:pPr algn="ctr"/>
                      <a:r>
                        <a:rPr lang="en-MY" sz="1600" dirty="0" smtClean="0"/>
                        <a:t>Variable</a:t>
                      </a:r>
                      <a:endParaRPr lang="en-MY" sz="1600" dirty="0"/>
                    </a:p>
                  </a:txBody>
                  <a:tcPr/>
                </a:tc>
                <a:tc>
                  <a:txBody>
                    <a:bodyPr/>
                    <a:lstStyle/>
                    <a:p>
                      <a:pPr algn="ctr"/>
                      <a:r>
                        <a:rPr lang="en-MY" sz="1600" dirty="0" smtClean="0"/>
                        <a:t>Number of respondents (N)</a:t>
                      </a:r>
                      <a:endParaRPr lang="en-MY" sz="1600" dirty="0"/>
                    </a:p>
                  </a:txBody>
                  <a:tcPr/>
                </a:tc>
                <a:tc>
                  <a:txBody>
                    <a:bodyPr/>
                    <a:lstStyle/>
                    <a:p>
                      <a:pPr algn="ctr"/>
                      <a:r>
                        <a:rPr lang="en-MY" sz="1600" dirty="0" smtClean="0"/>
                        <a:t>Percentage (%)</a:t>
                      </a:r>
                      <a:endParaRPr lang="en-MY" sz="1600" dirty="0"/>
                    </a:p>
                  </a:txBody>
                  <a:tcPr/>
                </a:tc>
              </a:tr>
              <a:tr h="1480489">
                <a:tc>
                  <a:txBody>
                    <a:bodyPr/>
                    <a:lstStyle/>
                    <a:p>
                      <a:pPr algn="l"/>
                      <a:r>
                        <a:rPr lang="en-MY" sz="1600" u="sng" dirty="0" smtClean="0"/>
                        <a:t>Age</a:t>
                      </a:r>
                    </a:p>
                    <a:p>
                      <a:pPr algn="l"/>
                      <a:r>
                        <a:rPr lang="en-MY" sz="1600" u="none" dirty="0" smtClean="0"/>
                        <a:t>19</a:t>
                      </a:r>
                    </a:p>
                    <a:p>
                      <a:pPr algn="l"/>
                      <a:r>
                        <a:rPr lang="en-MY" sz="1600" u="none" dirty="0" smtClean="0"/>
                        <a:t>20</a:t>
                      </a:r>
                    </a:p>
                    <a:p>
                      <a:pPr algn="l"/>
                      <a:r>
                        <a:rPr lang="en-MY" sz="1600" u="none" dirty="0" smtClean="0"/>
                        <a:t>21</a:t>
                      </a:r>
                    </a:p>
                    <a:p>
                      <a:pPr algn="l"/>
                      <a:r>
                        <a:rPr lang="en-MY" sz="1600" u="none" dirty="0" smtClean="0"/>
                        <a:t>22</a:t>
                      </a:r>
                    </a:p>
                    <a:p>
                      <a:pPr algn="l"/>
                      <a:r>
                        <a:rPr lang="en-MY" sz="1600" u="none" dirty="0" smtClean="0"/>
                        <a:t>23</a:t>
                      </a:r>
                    </a:p>
                    <a:p>
                      <a:pPr algn="l"/>
                      <a:r>
                        <a:rPr lang="en-MY" sz="1600" u="none" dirty="0" smtClean="0"/>
                        <a:t>24</a:t>
                      </a:r>
                      <a:endParaRPr lang="en-MY" sz="1600" u="none" dirty="0"/>
                    </a:p>
                  </a:txBody>
                  <a:tcPr/>
                </a:tc>
                <a:tc>
                  <a:txBody>
                    <a:bodyPr/>
                    <a:lstStyle/>
                    <a:p>
                      <a:pPr algn="ctr"/>
                      <a:endParaRPr lang="en-MY" sz="1600" dirty="0" smtClean="0"/>
                    </a:p>
                    <a:p>
                      <a:pPr algn="ctr"/>
                      <a:r>
                        <a:rPr lang="en-MY" sz="1600" dirty="0" smtClean="0"/>
                        <a:t>19</a:t>
                      </a:r>
                    </a:p>
                    <a:p>
                      <a:pPr algn="ctr"/>
                      <a:r>
                        <a:rPr lang="en-MY" sz="1600" dirty="0" smtClean="0"/>
                        <a:t>21</a:t>
                      </a:r>
                    </a:p>
                    <a:p>
                      <a:pPr algn="ctr"/>
                      <a:r>
                        <a:rPr lang="en-MY" sz="1600" dirty="0" smtClean="0"/>
                        <a:t>27</a:t>
                      </a:r>
                    </a:p>
                    <a:p>
                      <a:pPr algn="ctr"/>
                      <a:r>
                        <a:rPr lang="en-MY" sz="1600" dirty="0" smtClean="0"/>
                        <a:t>24</a:t>
                      </a:r>
                    </a:p>
                    <a:p>
                      <a:pPr algn="ctr"/>
                      <a:r>
                        <a:rPr lang="en-MY" sz="1600" dirty="0" smtClean="0"/>
                        <a:t>8</a:t>
                      </a:r>
                    </a:p>
                    <a:p>
                      <a:pPr algn="ctr"/>
                      <a:r>
                        <a:rPr lang="en-MY" sz="1600" dirty="0" smtClean="0"/>
                        <a:t>1</a:t>
                      </a:r>
                      <a:endParaRPr lang="en-MY" sz="1600" dirty="0"/>
                    </a:p>
                  </a:txBody>
                  <a:tcPr/>
                </a:tc>
                <a:tc>
                  <a:txBody>
                    <a:bodyPr/>
                    <a:lstStyle/>
                    <a:p>
                      <a:pPr algn="ctr"/>
                      <a:endParaRPr lang="en-MY" sz="1600" dirty="0" smtClean="0"/>
                    </a:p>
                    <a:p>
                      <a:pPr algn="ctr"/>
                      <a:r>
                        <a:rPr lang="en-MY" sz="1600" dirty="0" smtClean="0"/>
                        <a:t>19.0</a:t>
                      </a:r>
                    </a:p>
                    <a:p>
                      <a:pPr algn="ctr"/>
                      <a:r>
                        <a:rPr lang="en-MY" sz="1600" dirty="0" smtClean="0"/>
                        <a:t>21.0</a:t>
                      </a:r>
                    </a:p>
                    <a:p>
                      <a:pPr algn="ctr"/>
                      <a:r>
                        <a:rPr lang="en-MY" sz="1600" dirty="0" smtClean="0"/>
                        <a:t>27.0</a:t>
                      </a:r>
                    </a:p>
                    <a:p>
                      <a:pPr algn="ctr"/>
                      <a:r>
                        <a:rPr lang="en-MY" sz="1600" dirty="0" smtClean="0"/>
                        <a:t>24.0</a:t>
                      </a:r>
                    </a:p>
                    <a:p>
                      <a:pPr algn="ctr"/>
                      <a:r>
                        <a:rPr lang="en-MY" sz="1600" dirty="0" smtClean="0"/>
                        <a:t>8.0</a:t>
                      </a:r>
                    </a:p>
                    <a:p>
                      <a:pPr algn="ctr"/>
                      <a:r>
                        <a:rPr lang="en-MY" sz="1600" dirty="0" smtClean="0"/>
                        <a:t>1.0</a:t>
                      </a:r>
                      <a:endParaRPr lang="en-MY" sz="1600" dirty="0"/>
                    </a:p>
                  </a:txBody>
                  <a:tcPr/>
                </a:tc>
              </a:tr>
              <a:tr h="672949">
                <a:tc>
                  <a:txBody>
                    <a:bodyPr/>
                    <a:lstStyle/>
                    <a:p>
                      <a:pPr algn="l"/>
                      <a:r>
                        <a:rPr lang="en-MY" sz="1600" u="sng" dirty="0" smtClean="0"/>
                        <a:t>Gender</a:t>
                      </a:r>
                    </a:p>
                    <a:p>
                      <a:pPr algn="l"/>
                      <a:r>
                        <a:rPr lang="en-MY" sz="1600" u="none" dirty="0" smtClean="0"/>
                        <a:t>Male</a:t>
                      </a:r>
                    </a:p>
                    <a:p>
                      <a:pPr algn="l"/>
                      <a:r>
                        <a:rPr lang="en-MY" sz="1600" u="none" dirty="0" smtClean="0"/>
                        <a:t>Female</a:t>
                      </a:r>
                      <a:endParaRPr lang="en-MY" sz="1600" u="none" dirty="0"/>
                    </a:p>
                  </a:txBody>
                  <a:tcPr/>
                </a:tc>
                <a:tc>
                  <a:txBody>
                    <a:bodyPr/>
                    <a:lstStyle/>
                    <a:p>
                      <a:pPr algn="ctr"/>
                      <a:endParaRPr lang="en-MY" sz="1600" dirty="0" smtClean="0"/>
                    </a:p>
                    <a:p>
                      <a:pPr algn="ctr"/>
                      <a:r>
                        <a:rPr lang="en-MY" sz="1600" dirty="0" smtClean="0"/>
                        <a:t>31</a:t>
                      </a:r>
                    </a:p>
                    <a:p>
                      <a:pPr algn="ctr"/>
                      <a:r>
                        <a:rPr lang="en-MY" sz="1600" dirty="0" smtClean="0"/>
                        <a:t>69</a:t>
                      </a:r>
                      <a:endParaRPr lang="en-MY" sz="1600" dirty="0"/>
                    </a:p>
                  </a:txBody>
                  <a:tcPr/>
                </a:tc>
                <a:tc>
                  <a:txBody>
                    <a:bodyPr/>
                    <a:lstStyle/>
                    <a:p>
                      <a:pPr algn="ctr"/>
                      <a:endParaRPr lang="en-MY" sz="1600" dirty="0" smtClean="0"/>
                    </a:p>
                    <a:p>
                      <a:pPr algn="ctr"/>
                      <a:r>
                        <a:rPr lang="en-MY" sz="1600" dirty="0" smtClean="0"/>
                        <a:t>31.0</a:t>
                      </a:r>
                    </a:p>
                    <a:p>
                      <a:pPr algn="ctr"/>
                      <a:r>
                        <a:rPr lang="en-MY" sz="1600" dirty="0" smtClean="0"/>
                        <a:t>69.0</a:t>
                      </a:r>
                      <a:endParaRPr lang="en-MY" sz="1600" dirty="0"/>
                    </a:p>
                  </a:txBody>
                  <a:tcPr/>
                </a:tc>
              </a:tr>
              <a:tr h="672949">
                <a:tc>
                  <a:txBody>
                    <a:bodyPr/>
                    <a:lstStyle/>
                    <a:p>
                      <a:pPr algn="l"/>
                      <a:r>
                        <a:rPr lang="en-MY" sz="1600" u="sng" dirty="0" smtClean="0"/>
                        <a:t>Race</a:t>
                      </a:r>
                    </a:p>
                    <a:p>
                      <a:pPr algn="l"/>
                      <a:r>
                        <a:rPr lang="en-MY" sz="1600" u="none" dirty="0" smtClean="0"/>
                        <a:t>Malay</a:t>
                      </a:r>
                    </a:p>
                    <a:p>
                      <a:pPr algn="l"/>
                      <a:r>
                        <a:rPr lang="en-MY" sz="1600" u="none" dirty="0" smtClean="0"/>
                        <a:t>Non-Malay</a:t>
                      </a:r>
                      <a:endParaRPr lang="en-MY" sz="1600" u="none" dirty="0"/>
                    </a:p>
                  </a:txBody>
                  <a:tcPr/>
                </a:tc>
                <a:tc>
                  <a:txBody>
                    <a:bodyPr/>
                    <a:lstStyle/>
                    <a:p>
                      <a:pPr algn="ctr"/>
                      <a:endParaRPr lang="en-MY" sz="1600" dirty="0" smtClean="0"/>
                    </a:p>
                    <a:p>
                      <a:pPr algn="ctr"/>
                      <a:r>
                        <a:rPr lang="en-MY" sz="1600" dirty="0" smtClean="0"/>
                        <a:t>69</a:t>
                      </a:r>
                    </a:p>
                    <a:p>
                      <a:pPr algn="ctr"/>
                      <a:r>
                        <a:rPr lang="en-MY" sz="1600" dirty="0" smtClean="0"/>
                        <a:t>31</a:t>
                      </a:r>
                    </a:p>
                  </a:txBody>
                  <a:tcPr/>
                </a:tc>
                <a:tc>
                  <a:txBody>
                    <a:bodyPr/>
                    <a:lstStyle/>
                    <a:p>
                      <a:pPr algn="ctr"/>
                      <a:endParaRPr lang="en-MY" sz="1600" dirty="0" smtClean="0"/>
                    </a:p>
                    <a:p>
                      <a:pPr algn="ctr"/>
                      <a:r>
                        <a:rPr lang="en-MY" sz="1600" dirty="0" smtClean="0"/>
                        <a:t>69.0</a:t>
                      </a:r>
                    </a:p>
                    <a:p>
                      <a:pPr algn="ctr"/>
                      <a:r>
                        <a:rPr lang="en-MY" sz="1600" dirty="0" smtClean="0"/>
                        <a:t>31.0</a:t>
                      </a:r>
                      <a:endParaRPr lang="en-MY" sz="1600" dirty="0"/>
                    </a:p>
                  </a:txBody>
                  <a:tcPr/>
                </a:tc>
              </a:tr>
              <a:tr h="672949">
                <a:tc>
                  <a:txBody>
                    <a:bodyPr/>
                    <a:lstStyle/>
                    <a:p>
                      <a:pPr algn="l"/>
                      <a:r>
                        <a:rPr lang="en-MY" sz="1600" u="sng" dirty="0" smtClean="0"/>
                        <a:t>Year of Study</a:t>
                      </a:r>
                    </a:p>
                    <a:p>
                      <a:pPr algn="l"/>
                      <a:r>
                        <a:rPr lang="en-MY" sz="1600" u="none" dirty="0" smtClean="0"/>
                        <a:t>Preclinical</a:t>
                      </a:r>
                    </a:p>
                    <a:p>
                      <a:pPr algn="l"/>
                      <a:r>
                        <a:rPr lang="en-MY" sz="1600" u="none" dirty="0" smtClean="0"/>
                        <a:t>Clinical</a:t>
                      </a:r>
                      <a:endParaRPr lang="en-MY" sz="1600" u="none" dirty="0"/>
                    </a:p>
                  </a:txBody>
                  <a:tcPr/>
                </a:tc>
                <a:tc>
                  <a:txBody>
                    <a:bodyPr/>
                    <a:lstStyle/>
                    <a:p>
                      <a:pPr algn="ctr"/>
                      <a:endParaRPr lang="en-MY" sz="1600" dirty="0" smtClean="0"/>
                    </a:p>
                    <a:p>
                      <a:pPr algn="ctr"/>
                      <a:r>
                        <a:rPr lang="en-MY" sz="1600" dirty="0" smtClean="0"/>
                        <a:t>50</a:t>
                      </a:r>
                    </a:p>
                    <a:p>
                      <a:pPr algn="ctr"/>
                      <a:r>
                        <a:rPr lang="en-MY" sz="1600" dirty="0" smtClean="0"/>
                        <a:t>50</a:t>
                      </a:r>
                    </a:p>
                  </a:txBody>
                  <a:tcPr/>
                </a:tc>
                <a:tc>
                  <a:txBody>
                    <a:bodyPr/>
                    <a:lstStyle/>
                    <a:p>
                      <a:pPr algn="ctr"/>
                      <a:endParaRPr lang="en-MY" sz="1600" dirty="0" smtClean="0"/>
                    </a:p>
                    <a:p>
                      <a:pPr algn="ctr"/>
                      <a:r>
                        <a:rPr lang="en-MY" sz="1600" dirty="0" smtClean="0"/>
                        <a:t>50.0</a:t>
                      </a:r>
                    </a:p>
                    <a:p>
                      <a:pPr algn="ctr"/>
                      <a:r>
                        <a:rPr lang="en-MY" sz="1600" dirty="0" smtClean="0"/>
                        <a:t>50.0</a:t>
                      </a:r>
                      <a:endParaRPr lang="en-MY" sz="1600" dirty="0"/>
                    </a:p>
                  </a:txBody>
                  <a:tcPr/>
                </a:tc>
              </a:tr>
            </a:tbl>
          </a:graphicData>
        </a:graphic>
      </p:graphicFrame>
      <p:sp>
        <p:nvSpPr>
          <p:cNvPr id="3" name="Title 3"/>
          <p:cNvSpPr>
            <a:spLocks noGrp="1"/>
          </p:cNvSpPr>
          <p:nvPr>
            <p:ph type="title"/>
          </p:nvPr>
        </p:nvSpPr>
        <p:spPr>
          <a:xfrm>
            <a:off x="-214346" y="1000114"/>
            <a:ext cx="2857520" cy="1285884"/>
          </a:xfrm>
        </p:spPr>
        <p:txBody>
          <a:bodyPr>
            <a:normAutofit fontScale="90000"/>
          </a:bodyPr>
          <a:lstStyle/>
          <a:p>
            <a:r>
              <a:rPr lang="en-MY" b="1" dirty="0" smtClean="0"/>
              <a:t>DATA ANALYSIS</a:t>
            </a:r>
            <a:r>
              <a:rPr lang="en-MY" dirty="0" smtClean="0"/>
              <a:t/>
            </a:r>
            <a:br>
              <a:rPr lang="en-MY" dirty="0" smtClean="0"/>
            </a:br>
            <a:r>
              <a:rPr lang="en-MY" dirty="0" smtClean="0"/>
              <a:t>Descriptive Analysis</a:t>
            </a:r>
            <a:endParaRPr lang="en-MY" dirty="0"/>
          </a:p>
        </p:txBody>
      </p:sp>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642698792"/>
              </p:ext>
            </p:extLst>
          </p:nvPr>
        </p:nvGraphicFramePr>
        <p:xfrm>
          <a:off x="428596" y="571486"/>
          <a:ext cx="8229600" cy="4297680"/>
        </p:xfrm>
        <a:graphic>
          <a:graphicData uri="http://schemas.openxmlformats.org/drawingml/2006/table">
            <a:tbl>
              <a:tblPr firstRow="1" bandRow="1">
                <a:tableStyleId>{284E427A-3D55-4303-BF80-6455036E1DE7}</a:tableStyleId>
              </a:tblPr>
              <a:tblGrid>
                <a:gridCol w="3394720"/>
                <a:gridCol w="2417440"/>
                <a:gridCol w="2417440"/>
              </a:tblGrid>
              <a:tr h="370840">
                <a:tc>
                  <a:txBody>
                    <a:bodyPr/>
                    <a:lstStyle/>
                    <a:p>
                      <a:pPr algn="ctr"/>
                      <a:r>
                        <a:rPr lang="en-MY" dirty="0" smtClean="0"/>
                        <a:t>Variable</a:t>
                      </a:r>
                      <a:endParaRPr lang="en-MY" dirty="0"/>
                    </a:p>
                  </a:txBody>
                  <a:tcPr/>
                </a:tc>
                <a:tc>
                  <a:txBody>
                    <a:bodyPr/>
                    <a:lstStyle/>
                    <a:p>
                      <a:pPr algn="ctr"/>
                      <a:r>
                        <a:rPr lang="en-MY" dirty="0" smtClean="0"/>
                        <a:t>Number of respondents (N)</a:t>
                      </a:r>
                      <a:endParaRPr lang="en-MY" dirty="0"/>
                    </a:p>
                  </a:txBody>
                  <a:tcPr/>
                </a:tc>
                <a:tc>
                  <a:txBody>
                    <a:bodyPr/>
                    <a:lstStyle/>
                    <a:p>
                      <a:pPr algn="ctr"/>
                      <a:r>
                        <a:rPr lang="en-MY" dirty="0" smtClean="0"/>
                        <a:t>Percentage (%)</a:t>
                      </a:r>
                      <a:endParaRPr lang="en-MY" dirty="0"/>
                    </a:p>
                  </a:txBody>
                  <a:tcPr/>
                </a:tc>
              </a:tr>
              <a:tr h="370840">
                <a:tc>
                  <a:txBody>
                    <a:bodyPr/>
                    <a:lstStyle/>
                    <a:p>
                      <a:pPr algn="l"/>
                      <a:r>
                        <a:rPr lang="en-MY" u="sng" dirty="0" smtClean="0"/>
                        <a:t>Pattern of Coffee Consumption</a:t>
                      </a:r>
                    </a:p>
                    <a:p>
                      <a:pPr algn="l"/>
                      <a:r>
                        <a:rPr lang="en-MY" u="none" dirty="0" smtClean="0"/>
                        <a:t>Continuous</a:t>
                      </a:r>
                    </a:p>
                    <a:p>
                      <a:pPr algn="l"/>
                      <a:r>
                        <a:rPr lang="en-MY" u="none" dirty="0" smtClean="0"/>
                        <a:t>On-Off</a:t>
                      </a:r>
                      <a:endParaRPr lang="en-MY" u="none" dirty="0"/>
                    </a:p>
                  </a:txBody>
                  <a:tcPr/>
                </a:tc>
                <a:tc>
                  <a:txBody>
                    <a:bodyPr/>
                    <a:lstStyle/>
                    <a:p>
                      <a:pPr algn="ctr"/>
                      <a:endParaRPr lang="en-MY" dirty="0" smtClean="0"/>
                    </a:p>
                    <a:p>
                      <a:pPr algn="ctr"/>
                      <a:r>
                        <a:rPr lang="en-MY" dirty="0" smtClean="0"/>
                        <a:t>26</a:t>
                      </a:r>
                    </a:p>
                    <a:p>
                      <a:pPr algn="ctr"/>
                      <a:r>
                        <a:rPr lang="en-MY" dirty="0" smtClean="0"/>
                        <a:t>74</a:t>
                      </a:r>
                    </a:p>
                  </a:txBody>
                  <a:tcPr/>
                </a:tc>
                <a:tc>
                  <a:txBody>
                    <a:bodyPr/>
                    <a:lstStyle/>
                    <a:p>
                      <a:pPr algn="ctr"/>
                      <a:endParaRPr lang="en-MY" dirty="0" smtClean="0"/>
                    </a:p>
                    <a:p>
                      <a:pPr algn="ctr"/>
                      <a:r>
                        <a:rPr lang="en-MY" dirty="0" smtClean="0"/>
                        <a:t>26.0</a:t>
                      </a:r>
                    </a:p>
                    <a:p>
                      <a:pPr algn="ctr"/>
                      <a:r>
                        <a:rPr lang="en-MY" dirty="0" smtClean="0"/>
                        <a:t>74.0</a:t>
                      </a:r>
                      <a:endParaRPr lang="en-MY" dirty="0"/>
                    </a:p>
                  </a:txBody>
                  <a:tcPr/>
                </a:tc>
              </a:tr>
              <a:tr h="370840">
                <a:tc>
                  <a:txBody>
                    <a:bodyPr/>
                    <a:lstStyle/>
                    <a:p>
                      <a:pPr algn="l"/>
                      <a:r>
                        <a:rPr lang="en-MY" u="sng" dirty="0" smtClean="0"/>
                        <a:t>Frequency</a:t>
                      </a:r>
                      <a:r>
                        <a:rPr lang="en-MY" u="sng" baseline="0" dirty="0" smtClean="0"/>
                        <a:t> of Coffee Consumption</a:t>
                      </a:r>
                    </a:p>
                    <a:p>
                      <a:pPr algn="l"/>
                      <a:r>
                        <a:rPr lang="en-MY" u="none" dirty="0" smtClean="0"/>
                        <a:t>Frequent</a:t>
                      </a:r>
                    </a:p>
                    <a:p>
                      <a:pPr algn="l"/>
                      <a:r>
                        <a:rPr lang="en-MY" u="none" dirty="0" smtClean="0"/>
                        <a:t>Less</a:t>
                      </a:r>
                      <a:r>
                        <a:rPr lang="en-MY" u="none" baseline="0" dirty="0" smtClean="0"/>
                        <a:t> frequent</a:t>
                      </a:r>
                      <a:endParaRPr lang="en-MY" u="none" dirty="0"/>
                    </a:p>
                  </a:txBody>
                  <a:tcPr/>
                </a:tc>
                <a:tc>
                  <a:txBody>
                    <a:bodyPr/>
                    <a:lstStyle/>
                    <a:p>
                      <a:pPr algn="ctr"/>
                      <a:endParaRPr lang="en-MY" dirty="0" smtClean="0"/>
                    </a:p>
                    <a:p>
                      <a:pPr algn="ctr"/>
                      <a:r>
                        <a:rPr lang="en-MY" dirty="0" smtClean="0"/>
                        <a:t>60</a:t>
                      </a:r>
                    </a:p>
                    <a:p>
                      <a:pPr algn="ctr"/>
                      <a:r>
                        <a:rPr lang="en-MY" dirty="0" smtClean="0"/>
                        <a:t>40</a:t>
                      </a:r>
                    </a:p>
                  </a:txBody>
                  <a:tcPr/>
                </a:tc>
                <a:tc>
                  <a:txBody>
                    <a:bodyPr/>
                    <a:lstStyle/>
                    <a:p>
                      <a:pPr algn="ctr"/>
                      <a:endParaRPr lang="en-MY" dirty="0" smtClean="0"/>
                    </a:p>
                    <a:p>
                      <a:pPr algn="ctr"/>
                      <a:r>
                        <a:rPr lang="en-MY" dirty="0" smtClean="0"/>
                        <a:t>60.0</a:t>
                      </a:r>
                    </a:p>
                    <a:p>
                      <a:pPr algn="ctr"/>
                      <a:r>
                        <a:rPr lang="en-MY" dirty="0" smtClean="0"/>
                        <a:t>40.0</a:t>
                      </a:r>
                      <a:endParaRPr lang="en-MY" dirty="0"/>
                    </a:p>
                  </a:txBody>
                  <a:tcPr/>
                </a:tc>
              </a:tr>
              <a:tr h="370840">
                <a:tc>
                  <a:txBody>
                    <a:bodyPr/>
                    <a:lstStyle/>
                    <a:p>
                      <a:pPr algn="l"/>
                      <a:r>
                        <a:rPr lang="en-MY" u="sng" dirty="0" smtClean="0"/>
                        <a:t>Amount of Coffee Consumption</a:t>
                      </a:r>
                    </a:p>
                    <a:p>
                      <a:pPr algn="l"/>
                      <a:r>
                        <a:rPr lang="en-MY" u="none" dirty="0" smtClean="0"/>
                        <a:t>Normal</a:t>
                      </a:r>
                    </a:p>
                    <a:p>
                      <a:pPr algn="l"/>
                      <a:r>
                        <a:rPr lang="en-MY" u="none" dirty="0" smtClean="0"/>
                        <a:t>High</a:t>
                      </a:r>
                      <a:endParaRPr lang="en-MY" u="none" dirty="0"/>
                    </a:p>
                  </a:txBody>
                  <a:tcPr/>
                </a:tc>
                <a:tc>
                  <a:txBody>
                    <a:bodyPr/>
                    <a:lstStyle/>
                    <a:p>
                      <a:pPr algn="ctr"/>
                      <a:endParaRPr lang="en-MY" dirty="0" smtClean="0"/>
                    </a:p>
                    <a:p>
                      <a:pPr algn="ctr"/>
                      <a:r>
                        <a:rPr lang="en-MY" dirty="0" smtClean="0"/>
                        <a:t>39</a:t>
                      </a:r>
                    </a:p>
                    <a:p>
                      <a:pPr algn="ctr"/>
                      <a:r>
                        <a:rPr lang="en-MY" dirty="0" smtClean="0"/>
                        <a:t>61</a:t>
                      </a:r>
                    </a:p>
                  </a:txBody>
                  <a:tcPr/>
                </a:tc>
                <a:tc>
                  <a:txBody>
                    <a:bodyPr/>
                    <a:lstStyle/>
                    <a:p>
                      <a:pPr algn="ctr"/>
                      <a:endParaRPr lang="en-MY" dirty="0" smtClean="0"/>
                    </a:p>
                    <a:p>
                      <a:pPr algn="ctr"/>
                      <a:r>
                        <a:rPr lang="en-MY" dirty="0" smtClean="0"/>
                        <a:t>39.0</a:t>
                      </a:r>
                    </a:p>
                    <a:p>
                      <a:pPr algn="ctr"/>
                      <a:r>
                        <a:rPr lang="en-MY" dirty="0" smtClean="0"/>
                        <a:t>61.0</a:t>
                      </a:r>
                      <a:endParaRPr lang="en-MY" dirty="0"/>
                    </a:p>
                  </a:txBody>
                  <a:tcPr/>
                </a:tc>
              </a:tr>
              <a:tr h="370840">
                <a:tc>
                  <a:txBody>
                    <a:bodyPr/>
                    <a:lstStyle/>
                    <a:p>
                      <a:pPr algn="l"/>
                      <a:r>
                        <a:rPr lang="en-MY" u="sng" dirty="0" smtClean="0"/>
                        <a:t>Body Mass Index (BMI)</a:t>
                      </a:r>
                    </a:p>
                    <a:p>
                      <a:pPr algn="l"/>
                      <a:r>
                        <a:rPr lang="en-MY" u="none" dirty="0" smtClean="0"/>
                        <a:t>Ideal</a:t>
                      </a:r>
                    </a:p>
                    <a:p>
                      <a:pPr algn="l"/>
                      <a:r>
                        <a:rPr lang="en-MY" u="none" dirty="0" smtClean="0"/>
                        <a:t>Non-ideal</a:t>
                      </a:r>
                      <a:endParaRPr lang="en-MY" u="none" dirty="0"/>
                    </a:p>
                  </a:txBody>
                  <a:tcPr/>
                </a:tc>
                <a:tc>
                  <a:txBody>
                    <a:bodyPr/>
                    <a:lstStyle/>
                    <a:p>
                      <a:pPr algn="ctr"/>
                      <a:endParaRPr lang="en-MY" dirty="0" smtClean="0"/>
                    </a:p>
                    <a:p>
                      <a:pPr algn="ctr"/>
                      <a:r>
                        <a:rPr lang="en-MY" dirty="0" smtClean="0"/>
                        <a:t>12</a:t>
                      </a:r>
                    </a:p>
                    <a:p>
                      <a:pPr algn="ctr"/>
                      <a:r>
                        <a:rPr lang="en-MY" dirty="0" smtClean="0"/>
                        <a:t>88</a:t>
                      </a:r>
                    </a:p>
                  </a:txBody>
                  <a:tcPr/>
                </a:tc>
                <a:tc>
                  <a:txBody>
                    <a:bodyPr/>
                    <a:lstStyle/>
                    <a:p>
                      <a:pPr algn="ctr"/>
                      <a:endParaRPr lang="en-MY" dirty="0" smtClean="0"/>
                    </a:p>
                    <a:p>
                      <a:pPr algn="ctr"/>
                      <a:r>
                        <a:rPr lang="en-MY" dirty="0" smtClean="0"/>
                        <a:t>12.0</a:t>
                      </a:r>
                    </a:p>
                    <a:p>
                      <a:pPr algn="ctr"/>
                      <a:r>
                        <a:rPr lang="en-MY" dirty="0" smtClean="0"/>
                        <a:t>88.0</a:t>
                      </a:r>
                      <a:endParaRPr lang="en-MY" dirty="0"/>
                    </a:p>
                  </a:txBody>
                  <a:tcPr/>
                </a:tc>
              </a:tr>
            </a:tbl>
          </a:graphicData>
        </a:graphic>
      </p:graphicFrame>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1536035102"/>
              </p:ext>
            </p:extLst>
          </p:nvPr>
        </p:nvGraphicFramePr>
        <p:xfrm>
          <a:off x="1214414" y="500048"/>
          <a:ext cx="7102002" cy="4600545"/>
        </p:xfrm>
        <a:graphic>
          <a:graphicData uri="http://schemas.openxmlformats.org/drawingml/2006/table">
            <a:tbl>
              <a:tblPr firstRow="1" bandRow="1">
                <a:tableStyleId>{284E427A-3D55-4303-BF80-6455036E1DE7}</a:tableStyleId>
              </a:tblPr>
              <a:tblGrid>
                <a:gridCol w="2709514"/>
                <a:gridCol w="897414"/>
                <a:gridCol w="974794"/>
                <a:gridCol w="936104"/>
                <a:gridCol w="720080"/>
                <a:gridCol w="864096"/>
              </a:tblGrid>
              <a:tr h="310723">
                <a:tc rowSpan="2">
                  <a:txBody>
                    <a:bodyPr/>
                    <a:lstStyle/>
                    <a:p>
                      <a:pPr algn="ctr"/>
                      <a:r>
                        <a:rPr lang="en-MY" sz="1500" dirty="0" smtClean="0"/>
                        <a:t>Statement</a:t>
                      </a:r>
                      <a:endParaRPr lang="en-MY" sz="1500" dirty="0"/>
                    </a:p>
                  </a:txBody>
                  <a:tcPr/>
                </a:tc>
                <a:tc gridSpan="5">
                  <a:txBody>
                    <a:bodyPr/>
                    <a:lstStyle/>
                    <a:p>
                      <a:pPr algn="ctr"/>
                      <a:r>
                        <a:rPr lang="en-MY" sz="1500" dirty="0" smtClean="0"/>
                        <a:t>Perspective (%)</a:t>
                      </a:r>
                      <a:endParaRPr lang="en-MY" sz="1500" dirty="0"/>
                    </a:p>
                  </a:txBody>
                  <a:tcPr/>
                </a:tc>
                <a:tc hMerge="1">
                  <a:txBody>
                    <a:bodyPr/>
                    <a:lstStyle/>
                    <a:p>
                      <a:endParaRPr lang="en-MY" dirty="0"/>
                    </a:p>
                  </a:txBody>
                  <a:tcPr/>
                </a:tc>
                <a:tc hMerge="1">
                  <a:txBody>
                    <a:bodyPr/>
                    <a:lstStyle/>
                    <a:p>
                      <a:endParaRPr lang="en-MY" dirty="0"/>
                    </a:p>
                  </a:txBody>
                  <a:tcPr/>
                </a:tc>
                <a:tc hMerge="1">
                  <a:txBody>
                    <a:bodyPr/>
                    <a:lstStyle/>
                    <a:p>
                      <a:endParaRPr lang="en-MY" dirty="0"/>
                    </a:p>
                  </a:txBody>
                  <a:tcPr/>
                </a:tc>
                <a:tc hMerge="1">
                  <a:txBody>
                    <a:bodyPr/>
                    <a:lstStyle/>
                    <a:p>
                      <a:endParaRPr lang="en-MY" dirty="0"/>
                    </a:p>
                  </a:txBody>
                  <a:tcPr/>
                </a:tc>
              </a:tr>
              <a:tr h="988665">
                <a:tc vMerge="1">
                  <a:txBody>
                    <a:bodyPr/>
                    <a:lstStyle/>
                    <a:p>
                      <a:endParaRPr lang="en-MY" dirty="0"/>
                    </a:p>
                  </a:txBody>
                  <a:tcPr/>
                </a:tc>
                <a:tc>
                  <a:txBody>
                    <a:bodyPr/>
                    <a:lstStyle/>
                    <a:p>
                      <a:pPr algn="ctr"/>
                      <a:r>
                        <a:rPr lang="en-MY" sz="1500" dirty="0" smtClean="0"/>
                        <a:t>Strongly Disagree</a:t>
                      </a:r>
                      <a:endParaRPr lang="en-MY" sz="1500" dirty="0"/>
                    </a:p>
                  </a:txBody>
                  <a:tcPr/>
                </a:tc>
                <a:tc>
                  <a:txBody>
                    <a:bodyPr/>
                    <a:lstStyle/>
                    <a:p>
                      <a:pPr algn="ctr"/>
                      <a:r>
                        <a:rPr lang="en-MY" sz="1500" dirty="0" smtClean="0"/>
                        <a:t>Disagree</a:t>
                      </a:r>
                      <a:endParaRPr lang="en-MY" sz="1500" dirty="0"/>
                    </a:p>
                  </a:txBody>
                  <a:tcPr/>
                </a:tc>
                <a:tc>
                  <a:txBody>
                    <a:bodyPr/>
                    <a:lstStyle/>
                    <a:p>
                      <a:pPr algn="ctr"/>
                      <a:r>
                        <a:rPr lang="en-MY" sz="1500" dirty="0" smtClean="0"/>
                        <a:t>Neutral</a:t>
                      </a:r>
                      <a:endParaRPr lang="en-MY" sz="1500" dirty="0"/>
                    </a:p>
                  </a:txBody>
                  <a:tcPr/>
                </a:tc>
                <a:tc>
                  <a:txBody>
                    <a:bodyPr/>
                    <a:lstStyle/>
                    <a:p>
                      <a:pPr algn="ctr"/>
                      <a:r>
                        <a:rPr lang="en-MY" sz="1500" dirty="0" smtClean="0"/>
                        <a:t>Agree</a:t>
                      </a:r>
                      <a:endParaRPr lang="en-MY" sz="1500" dirty="0"/>
                    </a:p>
                  </a:txBody>
                  <a:tcPr/>
                </a:tc>
                <a:tc>
                  <a:txBody>
                    <a:bodyPr/>
                    <a:lstStyle/>
                    <a:p>
                      <a:pPr algn="ctr"/>
                      <a:r>
                        <a:rPr lang="en-MY" sz="1500" dirty="0" smtClean="0"/>
                        <a:t>Strongly Agree</a:t>
                      </a:r>
                      <a:endParaRPr lang="en-MY" sz="1500" dirty="0"/>
                    </a:p>
                  </a:txBody>
                  <a:tcPr/>
                </a:tc>
              </a:tr>
              <a:tr h="536704">
                <a:tc>
                  <a:txBody>
                    <a:bodyPr/>
                    <a:lstStyle/>
                    <a:p>
                      <a:pPr algn="l"/>
                      <a:r>
                        <a:rPr lang="en-MY" sz="1500" dirty="0" smtClean="0"/>
                        <a:t>Drinking coffee increases my risk of getting</a:t>
                      </a:r>
                      <a:r>
                        <a:rPr lang="en-MY" sz="1500" baseline="0" dirty="0" smtClean="0"/>
                        <a:t> cancer</a:t>
                      </a:r>
                      <a:endParaRPr lang="en-MY" sz="1500" dirty="0"/>
                    </a:p>
                  </a:txBody>
                  <a:tcPr/>
                </a:tc>
                <a:tc>
                  <a:txBody>
                    <a:bodyPr/>
                    <a:lstStyle/>
                    <a:p>
                      <a:pPr algn="ctr"/>
                      <a:r>
                        <a:rPr lang="en-MY" sz="1500" dirty="0" smtClean="0"/>
                        <a:t>19</a:t>
                      </a:r>
                      <a:endParaRPr lang="en-MY" sz="1500" dirty="0"/>
                    </a:p>
                  </a:txBody>
                  <a:tcPr/>
                </a:tc>
                <a:tc>
                  <a:txBody>
                    <a:bodyPr/>
                    <a:lstStyle/>
                    <a:p>
                      <a:pPr algn="ctr"/>
                      <a:r>
                        <a:rPr lang="en-MY" sz="1500" dirty="0" smtClean="0"/>
                        <a:t>45</a:t>
                      </a:r>
                      <a:endParaRPr lang="en-MY" sz="1500" dirty="0"/>
                    </a:p>
                  </a:txBody>
                  <a:tcPr/>
                </a:tc>
                <a:tc>
                  <a:txBody>
                    <a:bodyPr/>
                    <a:lstStyle/>
                    <a:p>
                      <a:pPr algn="ctr"/>
                      <a:r>
                        <a:rPr lang="en-MY" sz="1500" dirty="0" smtClean="0"/>
                        <a:t>32</a:t>
                      </a:r>
                      <a:endParaRPr lang="en-MY" sz="1500" dirty="0"/>
                    </a:p>
                  </a:txBody>
                  <a:tcPr/>
                </a:tc>
                <a:tc>
                  <a:txBody>
                    <a:bodyPr/>
                    <a:lstStyle/>
                    <a:p>
                      <a:pPr algn="ctr"/>
                      <a:r>
                        <a:rPr lang="en-MY" sz="1500" dirty="0" smtClean="0"/>
                        <a:t>3</a:t>
                      </a:r>
                      <a:endParaRPr lang="en-MY" sz="1500" dirty="0"/>
                    </a:p>
                  </a:txBody>
                  <a:tcPr/>
                </a:tc>
                <a:tc>
                  <a:txBody>
                    <a:bodyPr/>
                    <a:lstStyle/>
                    <a:p>
                      <a:pPr algn="ctr"/>
                      <a:r>
                        <a:rPr lang="en-MY" sz="1500" dirty="0" smtClean="0"/>
                        <a:t>1</a:t>
                      </a:r>
                      <a:endParaRPr lang="en-MY" sz="1500" dirty="0"/>
                    </a:p>
                  </a:txBody>
                  <a:tcPr/>
                </a:tc>
              </a:tr>
              <a:tr h="536704">
                <a:tc>
                  <a:txBody>
                    <a:bodyPr/>
                    <a:lstStyle/>
                    <a:p>
                      <a:pPr algn="l"/>
                      <a:r>
                        <a:rPr lang="en-MY" sz="1500" dirty="0" smtClean="0"/>
                        <a:t>Drinking coffee increases my risk of</a:t>
                      </a:r>
                      <a:r>
                        <a:rPr lang="en-MY" sz="1500" baseline="0" dirty="0" smtClean="0"/>
                        <a:t> heart disease</a:t>
                      </a:r>
                      <a:endParaRPr lang="en-MY" sz="1500" dirty="0"/>
                    </a:p>
                  </a:txBody>
                  <a:tcPr/>
                </a:tc>
                <a:tc>
                  <a:txBody>
                    <a:bodyPr/>
                    <a:lstStyle/>
                    <a:p>
                      <a:pPr algn="ctr"/>
                      <a:r>
                        <a:rPr lang="en-MY" sz="1500" dirty="0" smtClean="0"/>
                        <a:t>6</a:t>
                      </a:r>
                      <a:endParaRPr lang="en-MY" sz="1500" dirty="0"/>
                    </a:p>
                  </a:txBody>
                  <a:tcPr/>
                </a:tc>
                <a:tc>
                  <a:txBody>
                    <a:bodyPr/>
                    <a:lstStyle/>
                    <a:p>
                      <a:pPr algn="ctr"/>
                      <a:r>
                        <a:rPr lang="en-MY" sz="1500" dirty="0" smtClean="0"/>
                        <a:t>40</a:t>
                      </a:r>
                      <a:endParaRPr lang="en-MY" sz="1500" dirty="0"/>
                    </a:p>
                  </a:txBody>
                  <a:tcPr/>
                </a:tc>
                <a:tc>
                  <a:txBody>
                    <a:bodyPr/>
                    <a:lstStyle/>
                    <a:p>
                      <a:pPr algn="ctr"/>
                      <a:r>
                        <a:rPr lang="en-MY" sz="1500" dirty="0" smtClean="0"/>
                        <a:t>35</a:t>
                      </a:r>
                      <a:endParaRPr lang="en-MY" sz="1500" dirty="0"/>
                    </a:p>
                  </a:txBody>
                  <a:tcPr/>
                </a:tc>
                <a:tc>
                  <a:txBody>
                    <a:bodyPr/>
                    <a:lstStyle/>
                    <a:p>
                      <a:pPr algn="ctr"/>
                      <a:r>
                        <a:rPr lang="en-MY" sz="1500" dirty="0" smtClean="0"/>
                        <a:t>15</a:t>
                      </a:r>
                      <a:endParaRPr lang="en-MY" sz="1500" dirty="0"/>
                    </a:p>
                  </a:txBody>
                  <a:tcPr/>
                </a:tc>
                <a:tc>
                  <a:txBody>
                    <a:bodyPr/>
                    <a:lstStyle/>
                    <a:p>
                      <a:pPr algn="ctr"/>
                      <a:r>
                        <a:rPr lang="en-MY" sz="1500" dirty="0" smtClean="0"/>
                        <a:t>4</a:t>
                      </a:r>
                      <a:endParaRPr lang="en-MY" sz="1500" dirty="0"/>
                    </a:p>
                  </a:txBody>
                  <a:tcPr/>
                </a:tc>
              </a:tr>
              <a:tr h="536704">
                <a:tc>
                  <a:txBody>
                    <a:bodyPr/>
                    <a:lstStyle/>
                    <a:p>
                      <a:pPr algn="l"/>
                      <a:r>
                        <a:rPr lang="en-MY" sz="1500" dirty="0" smtClean="0"/>
                        <a:t>I cannot</a:t>
                      </a:r>
                      <a:r>
                        <a:rPr lang="en-MY" sz="1500" baseline="0" dirty="0" smtClean="0"/>
                        <a:t> fall asleep when I drink coffee during the day</a:t>
                      </a:r>
                      <a:endParaRPr lang="en-MY" sz="1500" dirty="0"/>
                    </a:p>
                  </a:txBody>
                  <a:tcPr/>
                </a:tc>
                <a:tc>
                  <a:txBody>
                    <a:bodyPr/>
                    <a:lstStyle/>
                    <a:p>
                      <a:pPr algn="ctr"/>
                      <a:r>
                        <a:rPr lang="en-MY" sz="1500" dirty="0" smtClean="0"/>
                        <a:t>14</a:t>
                      </a:r>
                      <a:endParaRPr lang="en-MY" sz="1500" dirty="0"/>
                    </a:p>
                  </a:txBody>
                  <a:tcPr/>
                </a:tc>
                <a:tc>
                  <a:txBody>
                    <a:bodyPr/>
                    <a:lstStyle/>
                    <a:p>
                      <a:pPr algn="ctr"/>
                      <a:r>
                        <a:rPr lang="en-MY" sz="1500" dirty="0" smtClean="0"/>
                        <a:t>18</a:t>
                      </a:r>
                      <a:endParaRPr lang="en-MY" sz="1500" dirty="0"/>
                    </a:p>
                  </a:txBody>
                  <a:tcPr/>
                </a:tc>
                <a:tc>
                  <a:txBody>
                    <a:bodyPr/>
                    <a:lstStyle/>
                    <a:p>
                      <a:pPr algn="ctr"/>
                      <a:r>
                        <a:rPr lang="en-MY" sz="1500" dirty="0" smtClean="0"/>
                        <a:t>21</a:t>
                      </a:r>
                      <a:endParaRPr lang="en-MY" sz="1500" dirty="0"/>
                    </a:p>
                  </a:txBody>
                  <a:tcPr/>
                </a:tc>
                <a:tc>
                  <a:txBody>
                    <a:bodyPr/>
                    <a:lstStyle/>
                    <a:p>
                      <a:pPr algn="ctr"/>
                      <a:r>
                        <a:rPr lang="en-MY" sz="1500" dirty="0" smtClean="0"/>
                        <a:t>35</a:t>
                      </a:r>
                      <a:endParaRPr lang="en-MY" sz="1500" dirty="0"/>
                    </a:p>
                  </a:txBody>
                  <a:tcPr/>
                </a:tc>
                <a:tc>
                  <a:txBody>
                    <a:bodyPr/>
                    <a:lstStyle/>
                    <a:p>
                      <a:pPr algn="ctr"/>
                      <a:r>
                        <a:rPr lang="en-MY" sz="1500" dirty="0" smtClean="0"/>
                        <a:t>12</a:t>
                      </a:r>
                      <a:endParaRPr lang="en-MY" sz="1500" dirty="0"/>
                    </a:p>
                  </a:txBody>
                  <a:tcPr/>
                </a:tc>
              </a:tr>
              <a:tr h="536704">
                <a:tc>
                  <a:txBody>
                    <a:bodyPr/>
                    <a:lstStyle/>
                    <a:p>
                      <a:pPr algn="l"/>
                      <a:r>
                        <a:rPr lang="en-MY" sz="1500" dirty="0" smtClean="0"/>
                        <a:t>I prefer</a:t>
                      </a:r>
                      <a:r>
                        <a:rPr lang="en-MY" sz="1500" baseline="0" dirty="0" smtClean="0"/>
                        <a:t> drinking tea to drinking decaffeinated coffee</a:t>
                      </a:r>
                      <a:endParaRPr lang="en-MY" sz="1500" dirty="0"/>
                    </a:p>
                  </a:txBody>
                  <a:tcPr/>
                </a:tc>
                <a:tc>
                  <a:txBody>
                    <a:bodyPr/>
                    <a:lstStyle/>
                    <a:p>
                      <a:pPr algn="ctr"/>
                      <a:r>
                        <a:rPr lang="en-MY" sz="1500" dirty="0" smtClean="0"/>
                        <a:t>10</a:t>
                      </a:r>
                      <a:endParaRPr lang="en-MY" sz="1500" dirty="0"/>
                    </a:p>
                  </a:txBody>
                  <a:tcPr/>
                </a:tc>
                <a:tc>
                  <a:txBody>
                    <a:bodyPr/>
                    <a:lstStyle/>
                    <a:p>
                      <a:pPr algn="ctr"/>
                      <a:r>
                        <a:rPr lang="en-MY" sz="1500" dirty="0" smtClean="0"/>
                        <a:t>15</a:t>
                      </a:r>
                      <a:endParaRPr lang="en-MY" sz="1500" dirty="0"/>
                    </a:p>
                  </a:txBody>
                  <a:tcPr/>
                </a:tc>
                <a:tc>
                  <a:txBody>
                    <a:bodyPr/>
                    <a:lstStyle/>
                    <a:p>
                      <a:pPr algn="ctr"/>
                      <a:r>
                        <a:rPr lang="en-MY" sz="1500" dirty="0" smtClean="0"/>
                        <a:t>45</a:t>
                      </a:r>
                      <a:endParaRPr lang="en-MY" sz="1500" dirty="0"/>
                    </a:p>
                  </a:txBody>
                  <a:tcPr/>
                </a:tc>
                <a:tc>
                  <a:txBody>
                    <a:bodyPr/>
                    <a:lstStyle/>
                    <a:p>
                      <a:pPr algn="ctr"/>
                      <a:r>
                        <a:rPr lang="en-MY" sz="1500" dirty="0" smtClean="0"/>
                        <a:t>21</a:t>
                      </a:r>
                      <a:endParaRPr lang="en-MY" sz="1500" dirty="0"/>
                    </a:p>
                  </a:txBody>
                  <a:tcPr/>
                </a:tc>
                <a:tc>
                  <a:txBody>
                    <a:bodyPr/>
                    <a:lstStyle/>
                    <a:p>
                      <a:pPr algn="ctr"/>
                      <a:r>
                        <a:rPr lang="en-MY" sz="1500" dirty="0" smtClean="0"/>
                        <a:t>9</a:t>
                      </a:r>
                      <a:endParaRPr lang="en-MY" sz="1500" dirty="0"/>
                    </a:p>
                  </a:txBody>
                  <a:tcPr/>
                </a:tc>
              </a:tr>
              <a:tr h="536704">
                <a:tc>
                  <a:txBody>
                    <a:bodyPr/>
                    <a:lstStyle/>
                    <a:p>
                      <a:pPr algn="l"/>
                      <a:r>
                        <a:rPr lang="en-MY" sz="1500" dirty="0" smtClean="0"/>
                        <a:t>Drinking coffee gives</a:t>
                      </a:r>
                      <a:r>
                        <a:rPr lang="en-MY" sz="1500" baseline="0" dirty="0" smtClean="0"/>
                        <a:t> me energy boost</a:t>
                      </a:r>
                      <a:endParaRPr lang="en-MY" sz="1500" dirty="0"/>
                    </a:p>
                  </a:txBody>
                  <a:tcPr/>
                </a:tc>
                <a:tc>
                  <a:txBody>
                    <a:bodyPr/>
                    <a:lstStyle/>
                    <a:p>
                      <a:pPr algn="ctr"/>
                      <a:r>
                        <a:rPr lang="en-MY" sz="1500" dirty="0" smtClean="0"/>
                        <a:t>1</a:t>
                      </a:r>
                      <a:endParaRPr lang="en-MY" sz="1500" dirty="0"/>
                    </a:p>
                  </a:txBody>
                  <a:tcPr/>
                </a:tc>
                <a:tc>
                  <a:txBody>
                    <a:bodyPr/>
                    <a:lstStyle/>
                    <a:p>
                      <a:pPr algn="ctr"/>
                      <a:r>
                        <a:rPr lang="en-MY" sz="1500" dirty="0" smtClean="0"/>
                        <a:t>7</a:t>
                      </a:r>
                      <a:endParaRPr lang="en-MY" sz="1500" dirty="0"/>
                    </a:p>
                  </a:txBody>
                  <a:tcPr/>
                </a:tc>
                <a:tc>
                  <a:txBody>
                    <a:bodyPr/>
                    <a:lstStyle/>
                    <a:p>
                      <a:pPr algn="ctr"/>
                      <a:r>
                        <a:rPr lang="en-MY" sz="1500" dirty="0" smtClean="0"/>
                        <a:t>26</a:t>
                      </a:r>
                      <a:endParaRPr lang="en-MY" sz="1500" dirty="0"/>
                    </a:p>
                  </a:txBody>
                  <a:tcPr/>
                </a:tc>
                <a:tc>
                  <a:txBody>
                    <a:bodyPr/>
                    <a:lstStyle/>
                    <a:p>
                      <a:pPr algn="ctr"/>
                      <a:r>
                        <a:rPr lang="en-MY" sz="1500" dirty="0" smtClean="0"/>
                        <a:t>51</a:t>
                      </a:r>
                      <a:endParaRPr lang="en-MY" sz="1500" dirty="0"/>
                    </a:p>
                  </a:txBody>
                  <a:tcPr/>
                </a:tc>
                <a:tc>
                  <a:txBody>
                    <a:bodyPr/>
                    <a:lstStyle/>
                    <a:p>
                      <a:pPr algn="ctr"/>
                      <a:r>
                        <a:rPr lang="en-MY" sz="1500" dirty="0" smtClean="0"/>
                        <a:t>15</a:t>
                      </a:r>
                      <a:endParaRPr lang="en-MY" sz="1500" dirty="0"/>
                    </a:p>
                  </a:txBody>
                  <a:tcPr/>
                </a:tc>
              </a:tr>
              <a:tr h="536704">
                <a:tc>
                  <a:txBody>
                    <a:bodyPr/>
                    <a:lstStyle/>
                    <a:p>
                      <a:pPr algn="l"/>
                      <a:r>
                        <a:rPr lang="en-MY" sz="1500" dirty="0" smtClean="0"/>
                        <a:t>I drink</a:t>
                      </a:r>
                      <a:r>
                        <a:rPr lang="en-MY" sz="1500" baseline="0" dirty="0" smtClean="0"/>
                        <a:t> coffee because my friends do</a:t>
                      </a:r>
                      <a:endParaRPr lang="en-MY" sz="1500" dirty="0"/>
                    </a:p>
                  </a:txBody>
                  <a:tcPr/>
                </a:tc>
                <a:tc>
                  <a:txBody>
                    <a:bodyPr/>
                    <a:lstStyle/>
                    <a:p>
                      <a:pPr algn="ctr"/>
                      <a:r>
                        <a:rPr lang="en-MY" sz="1500" dirty="0" smtClean="0"/>
                        <a:t>50</a:t>
                      </a:r>
                      <a:endParaRPr lang="en-MY" sz="1500" dirty="0"/>
                    </a:p>
                  </a:txBody>
                  <a:tcPr/>
                </a:tc>
                <a:tc>
                  <a:txBody>
                    <a:bodyPr/>
                    <a:lstStyle/>
                    <a:p>
                      <a:pPr algn="ctr"/>
                      <a:r>
                        <a:rPr lang="en-MY" sz="1500" dirty="0" smtClean="0"/>
                        <a:t>33</a:t>
                      </a:r>
                      <a:endParaRPr lang="en-MY" sz="1500" dirty="0"/>
                    </a:p>
                  </a:txBody>
                  <a:tcPr/>
                </a:tc>
                <a:tc>
                  <a:txBody>
                    <a:bodyPr/>
                    <a:lstStyle/>
                    <a:p>
                      <a:pPr algn="ctr"/>
                      <a:r>
                        <a:rPr lang="en-MY" sz="1500" dirty="0" smtClean="0"/>
                        <a:t>9</a:t>
                      </a:r>
                      <a:endParaRPr lang="en-MY" sz="1500" dirty="0"/>
                    </a:p>
                  </a:txBody>
                  <a:tcPr/>
                </a:tc>
                <a:tc>
                  <a:txBody>
                    <a:bodyPr/>
                    <a:lstStyle/>
                    <a:p>
                      <a:pPr algn="ctr"/>
                      <a:r>
                        <a:rPr lang="en-MY" sz="1500" dirty="0" smtClean="0"/>
                        <a:t>8</a:t>
                      </a:r>
                      <a:endParaRPr lang="en-MY" sz="1500" dirty="0"/>
                    </a:p>
                  </a:txBody>
                  <a:tcPr/>
                </a:tc>
                <a:tc>
                  <a:txBody>
                    <a:bodyPr/>
                    <a:lstStyle/>
                    <a:p>
                      <a:pPr algn="ctr"/>
                      <a:r>
                        <a:rPr lang="en-MY" sz="1500" dirty="0" smtClean="0"/>
                        <a:t>0</a:t>
                      </a:r>
                      <a:endParaRPr lang="en-MY" sz="1500" dirty="0"/>
                    </a:p>
                  </a:txBody>
                  <a:tcPr/>
                </a:tc>
              </a:tr>
            </a:tbl>
          </a:graphicData>
        </a:graphic>
      </p:graphicFrame>
      <p:sp>
        <p:nvSpPr>
          <p:cNvPr id="3" name="Title 1"/>
          <p:cNvSpPr>
            <a:spLocks noGrp="1"/>
          </p:cNvSpPr>
          <p:nvPr>
            <p:ph type="title"/>
          </p:nvPr>
        </p:nvSpPr>
        <p:spPr>
          <a:xfrm>
            <a:off x="428596" y="-142894"/>
            <a:ext cx="7859216" cy="706090"/>
          </a:xfrm>
        </p:spPr>
        <p:txBody>
          <a:bodyPr>
            <a:normAutofit/>
          </a:bodyPr>
          <a:lstStyle/>
          <a:p>
            <a:r>
              <a:rPr lang="en-MY" sz="3200" dirty="0" smtClean="0"/>
              <a:t>Perspectives on Coffee Consumption</a:t>
            </a:r>
            <a:endParaRPr lang="en-MY" sz="3200" dirty="0"/>
          </a:p>
        </p:txBody>
      </p:sp>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6368467"/>
              </p:ext>
            </p:extLst>
          </p:nvPr>
        </p:nvGraphicFramePr>
        <p:xfrm>
          <a:off x="1214414" y="0"/>
          <a:ext cx="7318026" cy="4975308"/>
        </p:xfrm>
        <a:graphic>
          <a:graphicData uri="http://schemas.openxmlformats.org/drawingml/2006/table">
            <a:tbl>
              <a:tblPr firstRow="1" bandRow="1">
                <a:tableStyleId>{284E427A-3D55-4303-BF80-6455036E1DE7}</a:tableStyleId>
              </a:tblPr>
              <a:tblGrid>
                <a:gridCol w="2925538"/>
                <a:gridCol w="879573"/>
                <a:gridCol w="992635"/>
                <a:gridCol w="864096"/>
                <a:gridCol w="720080"/>
                <a:gridCol w="936104"/>
              </a:tblGrid>
              <a:tr h="227338">
                <a:tc rowSpan="2">
                  <a:txBody>
                    <a:bodyPr/>
                    <a:lstStyle/>
                    <a:p>
                      <a:pPr algn="ctr"/>
                      <a:r>
                        <a:rPr lang="en-MY" sz="1500" dirty="0" smtClean="0"/>
                        <a:t>Statement</a:t>
                      </a:r>
                      <a:endParaRPr lang="en-MY" sz="1500" dirty="0"/>
                    </a:p>
                  </a:txBody>
                  <a:tcPr/>
                </a:tc>
                <a:tc gridSpan="5">
                  <a:txBody>
                    <a:bodyPr/>
                    <a:lstStyle/>
                    <a:p>
                      <a:pPr algn="ctr"/>
                      <a:r>
                        <a:rPr lang="en-MY" sz="1500" dirty="0" smtClean="0"/>
                        <a:t>Perspective (%)</a:t>
                      </a:r>
                      <a:endParaRPr lang="en-MY" sz="1500" dirty="0"/>
                    </a:p>
                  </a:txBody>
                  <a:tcPr/>
                </a:tc>
                <a:tc hMerge="1">
                  <a:txBody>
                    <a:bodyPr/>
                    <a:lstStyle/>
                    <a:p>
                      <a:endParaRPr lang="en-MY" dirty="0"/>
                    </a:p>
                  </a:txBody>
                  <a:tcPr/>
                </a:tc>
                <a:tc hMerge="1">
                  <a:txBody>
                    <a:bodyPr/>
                    <a:lstStyle/>
                    <a:p>
                      <a:endParaRPr lang="en-MY" dirty="0"/>
                    </a:p>
                  </a:txBody>
                  <a:tcPr/>
                </a:tc>
                <a:tc hMerge="1">
                  <a:txBody>
                    <a:bodyPr/>
                    <a:lstStyle/>
                    <a:p>
                      <a:endParaRPr lang="en-MY" dirty="0"/>
                    </a:p>
                  </a:txBody>
                  <a:tcPr/>
                </a:tc>
                <a:tc hMerge="1">
                  <a:txBody>
                    <a:bodyPr/>
                    <a:lstStyle/>
                    <a:p>
                      <a:endParaRPr lang="en-MY" dirty="0"/>
                    </a:p>
                  </a:txBody>
                  <a:tcPr/>
                </a:tc>
              </a:tr>
              <a:tr h="723348">
                <a:tc vMerge="1">
                  <a:txBody>
                    <a:bodyPr/>
                    <a:lstStyle/>
                    <a:p>
                      <a:endParaRPr lang="en-MY" dirty="0"/>
                    </a:p>
                  </a:txBody>
                  <a:tcPr/>
                </a:tc>
                <a:tc>
                  <a:txBody>
                    <a:bodyPr/>
                    <a:lstStyle/>
                    <a:p>
                      <a:pPr algn="ctr"/>
                      <a:r>
                        <a:rPr lang="en-MY" sz="1500" dirty="0" smtClean="0"/>
                        <a:t>Strongly Disagree</a:t>
                      </a:r>
                      <a:endParaRPr lang="en-MY" sz="1500" dirty="0"/>
                    </a:p>
                  </a:txBody>
                  <a:tcPr/>
                </a:tc>
                <a:tc>
                  <a:txBody>
                    <a:bodyPr/>
                    <a:lstStyle/>
                    <a:p>
                      <a:pPr algn="ctr"/>
                      <a:r>
                        <a:rPr lang="en-MY" sz="1500" dirty="0" smtClean="0"/>
                        <a:t>Disagree</a:t>
                      </a:r>
                      <a:endParaRPr lang="en-MY" sz="1500" dirty="0"/>
                    </a:p>
                  </a:txBody>
                  <a:tcPr/>
                </a:tc>
                <a:tc>
                  <a:txBody>
                    <a:bodyPr/>
                    <a:lstStyle/>
                    <a:p>
                      <a:pPr algn="ctr"/>
                      <a:r>
                        <a:rPr lang="en-MY" sz="1500" dirty="0" smtClean="0"/>
                        <a:t>Neutral</a:t>
                      </a:r>
                      <a:endParaRPr lang="en-MY" sz="1500" dirty="0"/>
                    </a:p>
                  </a:txBody>
                  <a:tcPr/>
                </a:tc>
                <a:tc>
                  <a:txBody>
                    <a:bodyPr/>
                    <a:lstStyle/>
                    <a:p>
                      <a:pPr algn="ctr"/>
                      <a:r>
                        <a:rPr lang="en-MY" sz="1500" dirty="0" smtClean="0"/>
                        <a:t>Agree</a:t>
                      </a:r>
                      <a:endParaRPr lang="en-MY" sz="1500" dirty="0"/>
                    </a:p>
                  </a:txBody>
                  <a:tcPr/>
                </a:tc>
                <a:tc>
                  <a:txBody>
                    <a:bodyPr/>
                    <a:lstStyle/>
                    <a:p>
                      <a:pPr algn="ctr"/>
                      <a:r>
                        <a:rPr lang="en-MY" sz="1500" dirty="0" smtClean="0"/>
                        <a:t>Strongly Agree</a:t>
                      </a:r>
                      <a:endParaRPr lang="en-MY" sz="1500" dirty="0"/>
                    </a:p>
                  </a:txBody>
                  <a:tcPr/>
                </a:tc>
              </a:tr>
              <a:tr h="227338">
                <a:tc>
                  <a:txBody>
                    <a:bodyPr/>
                    <a:lstStyle/>
                    <a:p>
                      <a:pPr algn="l"/>
                      <a:r>
                        <a:rPr lang="en-MY" sz="1500" dirty="0" smtClean="0"/>
                        <a:t>I</a:t>
                      </a:r>
                      <a:r>
                        <a:rPr lang="en-MY" sz="1500" baseline="0" dirty="0" smtClean="0"/>
                        <a:t> drink coffee for the taste</a:t>
                      </a:r>
                      <a:endParaRPr lang="en-MY" sz="1500" dirty="0"/>
                    </a:p>
                  </a:txBody>
                  <a:tcPr/>
                </a:tc>
                <a:tc>
                  <a:txBody>
                    <a:bodyPr/>
                    <a:lstStyle/>
                    <a:p>
                      <a:pPr algn="ctr"/>
                      <a:r>
                        <a:rPr lang="en-MY" sz="1500" dirty="0" smtClean="0"/>
                        <a:t>8</a:t>
                      </a:r>
                      <a:endParaRPr lang="en-MY" sz="1500" dirty="0"/>
                    </a:p>
                  </a:txBody>
                  <a:tcPr/>
                </a:tc>
                <a:tc>
                  <a:txBody>
                    <a:bodyPr/>
                    <a:lstStyle/>
                    <a:p>
                      <a:pPr algn="ctr"/>
                      <a:r>
                        <a:rPr lang="en-MY" sz="1500" dirty="0" smtClean="0"/>
                        <a:t>18</a:t>
                      </a:r>
                      <a:endParaRPr lang="en-MY" sz="1500" dirty="0"/>
                    </a:p>
                  </a:txBody>
                  <a:tcPr/>
                </a:tc>
                <a:tc>
                  <a:txBody>
                    <a:bodyPr/>
                    <a:lstStyle/>
                    <a:p>
                      <a:pPr algn="ctr"/>
                      <a:r>
                        <a:rPr lang="en-MY" sz="1500" dirty="0" smtClean="0"/>
                        <a:t>11</a:t>
                      </a:r>
                      <a:endParaRPr lang="en-MY" sz="1500" dirty="0"/>
                    </a:p>
                  </a:txBody>
                  <a:tcPr/>
                </a:tc>
                <a:tc>
                  <a:txBody>
                    <a:bodyPr/>
                    <a:lstStyle/>
                    <a:p>
                      <a:pPr algn="ctr"/>
                      <a:r>
                        <a:rPr lang="en-MY" sz="1500" dirty="0" smtClean="0"/>
                        <a:t>43</a:t>
                      </a:r>
                      <a:endParaRPr lang="en-MY" sz="1500" dirty="0"/>
                    </a:p>
                  </a:txBody>
                  <a:tcPr/>
                </a:tc>
                <a:tc>
                  <a:txBody>
                    <a:bodyPr/>
                    <a:lstStyle/>
                    <a:p>
                      <a:pPr algn="ctr"/>
                      <a:r>
                        <a:rPr lang="en-MY" sz="1500" dirty="0" smtClean="0"/>
                        <a:t>20</a:t>
                      </a:r>
                      <a:endParaRPr lang="en-MY" sz="1500" dirty="0"/>
                    </a:p>
                  </a:txBody>
                  <a:tcPr/>
                </a:tc>
              </a:tr>
              <a:tr h="392675">
                <a:tc>
                  <a:txBody>
                    <a:bodyPr/>
                    <a:lstStyle/>
                    <a:p>
                      <a:pPr algn="l"/>
                      <a:r>
                        <a:rPr lang="en-MY" sz="1500" dirty="0" smtClean="0"/>
                        <a:t>I drink</a:t>
                      </a:r>
                      <a:r>
                        <a:rPr lang="en-MY" sz="1500" baseline="0" dirty="0" smtClean="0"/>
                        <a:t> coffee because it is fashionable</a:t>
                      </a:r>
                      <a:endParaRPr lang="en-MY" sz="1500" dirty="0"/>
                    </a:p>
                  </a:txBody>
                  <a:tcPr/>
                </a:tc>
                <a:tc>
                  <a:txBody>
                    <a:bodyPr/>
                    <a:lstStyle/>
                    <a:p>
                      <a:pPr algn="ctr"/>
                      <a:r>
                        <a:rPr lang="en-MY" sz="1500" dirty="0" smtClean="0"/>
                        <a:t>43</a:t>
                      </a:r>
                      <a:endParaRPr lang="en-MY" sz="1500" dirty="0"/>
                    </a:p>
                  </a:txBody>
                  <a:tcPr/>
                </a:tc>
                <a:tc>
                  <a:txBody>
                    <a:bodyPr/>
                    <a:lstStyle/>
                    <a:p>
                      <a:pPr algn="ctr"/>
                      <a:r>
                        <a:rPr lang="en-MY" sz="1500" dirty="0" smtClean="0"/>
                        <a:t>29</a:t>
                      </a:r>
                      <a:endParaRPr lang="en-MY" sz="1500" dirty="0"/>
                    </a:p>
                  </a:txBody>
                  <a:tcPr/>
                </a:tc>
                <a:tc>
                  <a:txBody>
                    <a:bodyPr/>
                    <a:lstStyle/>
                    <a:p>
                      <a:pPr algn="ctr"/>
                      <a:r>
                        <a:rPr lang="en-MY" sz="1500" dirty="0" smtClean="0"/>
                        <a:t>14</a:t>
                      </a:r>
                      <a:endParaRPr lang="en-MY" sz="1500" dirty="0"/>
                    </a:p>
                  </a:txBody>
                  <a:tcPr/>
                </a:tc>
                <a:tc>
                  <a:txBody>
                    <a:bodyPr/>
                    <a:lstStyle/>
                    <a:p>
                      <a:pPr algn="ctr"/>
                      <a:r>
                        <a:rPr lang="en-MY" sz="1500" dirty="0" smtClean="0"/>
                        <a:t>13</a:t>
                      </a:r>
                      <a:endParaRPr lang="en-MY" sz="1500" dirty="0"/>
                    </a:p>
                  </a:txBody>
                  <a:tcPr/>
                </a:tc>
                <a:tc>
                  <a:txBody>
                    <a:bodyPr/>
                    <a:lstStyle/>
                    <a:p>
                      <a:pPr algn="ctr"/>
                      <a:r>
                        <a:rPr lang="en-MY" sz="1500" dirty="0" smtClean="0"/>
                        <a:t>1</a:t>
                      </a:r>
                      <a:endParaRPr lang="en-MY" sz="1500" dirty="0"/>
                    </a:p>
                  </a:txBody>
                  <a:tcPr/>
                </a:tc>
              </a:tr>
              <a:tr h="227338">
                <a:tc>
                  <a:txBody>
                    <a:bodyPr/>
                    <a:lstStyle/>
                    <a:p>
                      <a:r>
                        <a:rPr lang="en-MY" sz="1500" dirty="0" smtClean="0"/>
                        <a:t>Drinking</a:t>
                      </a:r>
                      <a:r>
                        <a:rPr lang="en-MY" sz="1500" baseline="0" dirty="0" smtClean="0"/>
                        <a:t> coffee relaxes me</a:t>
                      </a:r>
                      <a:endParaRPr lang="en-MY" sz="1500" dirty="0"/>
                    </a:p>
                  </a:txBody>
                  <a:tcPr/>
                </a:tc>
                <a:tc>
                  <a:txBody>
                    <a:bodyPr/>
                    <a:lstStyle/>
                    <a:p>
                      <a:pPr algn="ctr"/>
                      <a:r>
                        <a:rPr lang="en-MY" sz="1500" dirty="0" smtClean="0"/>
                        <a:t>15</a:t>
                      </a:r>
                      <a:endParaRPr lang="en-MY" sz="1500" dirty="0"/>
                    </a:p>
                  </a:txBody>
                  <a:tcPr/>
                </a:tc>
                <a:tc>
                  <a:txBody>
                    <a:bodyPr/>
                    <a:lstStyle/>
                    <a:p>
                      <a:pPr algn="ctr"/>
                      <a:r>
                        <a:rPr lang="en-MY" sz="1500" dirty="0" smtClean="0"/>
                        <a:t>19</a:t>
                      </a:r>
                      <a:endParaRPr lang="en-MY" sz="1500" dirty="0"/>
                    </a:p>
                  </a:txBody>
                  <a:tcPr/>
                </a:tc>
                <a:tc>
                  <a:txBody>
                    <a:bodyPr/>
                    <a:lstStyle/>
                    <a:p>
                      <a:pPr algn="ctr"/>
                      <a:r>
                        <a:rPr lang="en-MY" sz="1500" dirty="0" smtClean="0"/>
                        <a:t>27</a:t>
                      </a:r>
                      <a:endParaRPr lang="en-MY" sz="1500" dirty="0"/>
                    </a:p>
                  </a:txBody>
                  <a:tcPr/>
                </a:tc>
                <a:tc>
                  <a:txBody>
                    <a:bodyPr/>
                    <a:lstStyle/>
                    <a:p>
                      <a:pPr algn="ctr"/>
                      <a:r>
                        <a:rPr lang="en-MY" sz="1500" dirty="0" smtClean="0"/>
                        <a:t>28</a:t>
                      </a:r>
                      <a:endParaRPr lang="en-MY" sz="1500" dirty="0"/>
                    </a:p>
                  </a:txBody>
                  <a:tcPr/>
                </a:tc>
                <a:tc>
                  <a:txBody>
                    <a:bodyPr/>
                    <a:lstStyle/>
                    <a:p>
                      <a:pPr algn="ctr"/>
                      <a:r>
                        <a:rPr lang="en-MY" sz="1500" dirty="0" smtClean="0"/>
                        <a:t>11</a:t>
                      </a:r>
                      <a:endParaRPr lang="en-MY" sz="1500" dirty="0"/>
                    </a:p>
                  </a:txBody>
                  <a:tcPr/>
                </a:tc>
              </a:tr>
              <a:tr h="392675">
                <a:tc>
                  <a:txBody>
                    <a:bodyPr/>
                    <a:lstStyle/>
                    <a:p>
                      <a:r>
                        <a:rPr lang="en-MY" sz="1500" dirty="0" smtClean="0"/>
                        <a:t>I prefer drinking tea</a:t>
                      </a:r>
                      <a:r>
                        <a:rPr lang="en-MY" sz="1500" baseline="0" dirty="0" smtClean="0"/>
                        <a:t> to drinking any type of coffee</a:t>
                      </a:r>
                      <a:endParaRPr lang="en-MY" sz="1500" dirty="0"/>
                    </a:p>
                  </a:txBody>
                  <a:tcPr/>
                </a:tc>
                <a:tc>
                  <a:txBody>
                    <a:bodyPr/>
                    <a:lstStyle/>
                    <a:p>
                      <a:pPr algn="ctr"/>
                      <a:r>
                        <a:rPr lang="en-MY" sz="1500" dirty="0" smtClean="0"/>
                        <a:t>10</a:t>
                      </a:r>
                      <a:endParaRPr lang="en-MY" sz="1500" dirty="0"/>
                    </a:p>
                  </a:txBody>
                  <a:tcPr/>
                </a:tc>
                <a:tc>
                  <a:txBody>
                    <a:bodyPr/>
                    <a:lstStyle/>
                    <a:p>
                      <a:pPr algn="ctr"/>
                      <a:r>
                        <a:rPr lang="en-MY" sz="1500" dirty="0" smtClean="0"/>
                        <a:t>24</a:t>
                      </a:r>
                      <a:endParaRPr lang="en-MY" sz="1500" dirty="0"/>
                    </a:p>
                  </a:txBody>
                  <a:tcPr/>
                </a:tc>
                <a:tc>
                  <a:txBody>
                    <a:bodyPr/>
                    <a:lstStyle/>
                    <a:p>
                      <a:pPr algn="ctr"/>
                      <a:r>
                        <a:rPr lang="en-MY" sz="1500" dirty="0" smtClean="0"/>
                        <a:t>41</a:t>
                      </a:r>
                      <a:endParaRPr lang="en-MY" sz="1500" dirty="0"/>
                    </a:p>
                  </a:txBody>
                  <a:tcPr/>
                </a:tc>
                <a:tc>
                  <a:txBody>
                    <a:bodyPr/>
                    <a:lstStyle/>
                    <a:p>
                      <a:pPr algn="ctr"/>
                      <a:r>
                        <a:rPr lang="en-MY" sz="1500" dirty="0" smtClean="0"/>
                        <a:t>16</a:t>
                      </a:r>
                      <a:endParaRPr lang="en-MY" sz="1500" dirty="0"/>
                    </a:p>
                  </a:txBody>
                  <a:tcPr/>
                </a:tc>
                <a:tc>
                  <a:txBody>
                    <a:bodyPr/>
                    <a:lstStyle/>
                    <a:p>
                      <a:pPr algn="ctr"/>
                      <a:r>
                        <a:rPr lang="en-MY" sz="1500" dirty="0" smtClean="0"/>
                        <a:t>9</a:t>
                      </a:r>
                      <a:endParaRPr lang="en-MY" sz="1500" dirty="0"/>
                    </a:p>
                  </a:txBody>
                  <a:tcPr/>
                </a:tc>
              </a:tr>
              <a:tr h="392675">
                <a:tc>
                  <a:txBody>
                    <a:bodyPr/>
                    <a:lstStyle/>
                    <a:p>
                      <a:r>
                        <a:rPr lang="en-MY" sz="1500" dirty="0" smtClean="0"/>
                        <a:t>I cannot fall asleep when</a:t>
                      </a:r>
                      <a:r>
                        <a:rPr lang="en-MY" sz="1500" baseline="0" dirty="0" smtClean="0"/>
                        <a:t> drinking coffee in the evening</a:t>
                      </a:r>
                      <a:endParaRPr lang="en-MY" sz="1500" dirty="0"/>
                    </a:p>
                  </a:txBody>
                  <a:tcPr/>
                </a:tc>
                <a:tc>
                  <a:txBody>
                    <a:bodyPr/>
                    <a:lstStyle/>
                    <a:p>
                      <a:pPr algn="ctr"/>
                      <a:r>
                        <a:rPr lang="en-MY" sz="1500" dirty="0" smtClean="0"/>
                        <a:t>17</a:t>
                      </a:r>
                      <a:endParaRPr lang="en-MY" sz="1500" dirty="0"/>
                    </a:p>
                  </a:txBody>
                  <a:tcPr/>
                </a:tc>
                <a:tc>
                  <a:txBody>
                    <a:bodyPr/>
                    <a:lstStyle/>
                    <a:p>
                      <a:pPr algn="ctr"/>
                      <a:r>
                        <a:rPr lang="en-MY" sz="1500" dirty="0" smtClean="0"/>
                        <a:t>23</a:t>
                      </a:r>
                      <a:endParaRPr lang="en-MY" sz="1500" dirty="0"/>
                    </a:p>
                  </a:txBody>
                  <a:tcPr/>
                </a:tc>
                <a:tc>
                  <a:txBody>
                    <a:bodyPr/>
                    <a:lstStyle/>
                    <a:p>
                      <a:pPr algn="ctr"/>
                      <a:r>
                        <a:rPr lang="en-MY" sz="1500" dirty="0" smtClean="0"/>
                        <a:t>13</a:t>
                      </a:r>
                      <a:endParaRPr lang="en-MY" sz="1500" dirty="0"/>
                    </a:p>
                  </a:txBody>
                  <a:tcPr/>
                </a:tc>
                <a:tc>
                  <a:txBody>
                    <a:bodyPr/>
                    <a:lstStyle/>
                    <a:p>
                      <a:pPr algn="ctr"/>
                      <a:r>
                        <a:rPr lang="en-MY" sz="1500" dirty="0" smtClean="0"/>
                        <a:t>34</a:t>
                      </a:r>
                      <a:endParaRPr lang="en-MY" sz="1500" dirty="0"/>
                    </a:p>
                  </a:txBody>
                  <a:tcPr/>
                </a:tc>
                <a:tc>
                  <a:txBody>
                    <a:bodyPr/>
                    <a:lstStyle/>
                    <a:p>
                      <a:pPr algn="ctr"/>
                      <a:r>
                        <a:rPr lang="en-MY" sz="1500" dirty="0" smtClean="0"/>
                        <a:t>13</a:t>
                      </a:r>
                      <a:endParaRPr lang="en-MY" sz="1500" dirty="0"/>
                    </a:p>
                  </a:txBody>
                  <a:tcPr/>
                </a:tc>
              </a:tr>
              <a:tr h="392675">
                <a:tc>
                  <a:txBody>
                    <a:bodyPr/>
                    <a:lstStyle/>
                    <a:p>
                      <a:r>
                        <a:rPr lang="en-MY" sz="1500" dirty="0" smtClean="0"/>
                        <a:t>I</a:t>
                      </a:r>
                      <a:r>
                        <a:rPr lang="en-MY" sz="1500" baseline="0" dirty="0" smtClean="0"/>
                        <a:t> drink coffee to help me stay awake</a:t>
                      </a:r>
                      <a:endParaRPr lang="en-MY" sz="1500" dirty="0"/>
                    </a:p>
                  </a:txBody>
                  <a:tcPr/>
                </a:tc>
                <a:tc>
                  <a:txBody>
                    <a:bodyPr/>
                    <a:lstStyle/>
                    <a:p>
                      <a:pPr algn="ctr"/>
                      <a:r>
                        <a:rPr lang="en-MY" sz="1500" dirty="0" smtClean="0"/>
                        <a:t>7</a:t>
                      </a:r>
                      <a:endParaRPr lang="en-MY" sz="1500" dirty="0"/>
                    </a:p>
                  </a:txBody>
                  <a:tcPr/>
                </a:tc>
                <a:tc>
                  <a:txBody>
                    <a:bodyPr/>
                    <a:lstStyle/>
                    <a:p>
                      <a:pPr algn="ctr"/>
                      <a:r>
                        <a:rPr lang="en-MY" sz="1500" dirty="0" smtClean="0"/>
                        <a:t>12</a:t>
                      </a:r>
                      <a:endParaRPr lang="en-MY" sz="1500" dirty="0"/>
                    </a:p>
                  </a:txBody>
                  <a:tcPr/>
                </a:tc>
                <a:tc>
                  <a:txBody>
                    <a:bodyPr/>
                    <a:lstStyle/>
                    <a:p>
                      <a:pPr algn="ctr"/>
                      <a:r>
                        <a:rPr lang="en-MY" sz="1500" dirty="0" smtClean="0"/>
                        <a:t>11</a:t>
                      </a:r>
                      <a:endParaRPr lang="en-MY" sz="1500" dirty="0"/>
                    </a:p>
                  </a:txBody>
                  <a:tcPr/>
                </a:tc>
                <a:tc>
                  <a:txBody>
                    <a:bodyPr/>
                    <a:lstStyle/>
                    <a:p>
                      <a:pPr algn="ctr"/>
                      <a:r>
                        <a:rPr lang="en-MY" sz="1500" dirty="0" smtClean="0"/>
                        <a:t>41</a:t>
                      </a:r>
                      <a:endParaRPr lang="en-MY" sz="1500" dirty="0"/>
                    </a:p>
                  </a:txBody>
                  <a:tcPr/>
                </a:tc>
                <a:tc>
                  <a:txBody>
                    <a:bodyPr/>
                    <a:lstStyle/>
                    <a:p>
                      <a:pPr algn="ctr"/>
                      <a:r>
                        <a:rPr lang="en-MY" sz="1500" dirty="0" smtClean="0"/>
                        <a:t>29</a:t>
                      </a:r>
                      <a:endParaRPr lang="en-MY" sz="1500" dirty="0"/>
                    </a:p>
                  </a:txBody>
                  <a:tcPr/>
                </a:tc>
              </a:tr>
              <a:tr h="392675">
                <a:tc>
                  <a:txBody>
                    <a:bodyPr/>
                    <a:lstStyle/>
                    <a:p>
                      <a:r>
                        <a:rPr lang="en-MY" sz="1500" dirty="0" smtClean="0"/>
                        <a:t>I prefer local</a:t>
                      </a:r>
                      <a:r>
                        <a:rPr lang="en-MY" sz="1500" baseline="0" dirty="0" smtClean="0"/>
                        <a:t> brands of coffee to imported ones</a:t>
                      </a:r>
                      <a:endParaRPr lang="en-MY" sz="1500" dirty="0"/>
                    </a:p>
                  </a:txBody>
                  <a:tcPr/>
                </a:tc>
                <a:tc>
                  <a:txBody>
                    <a:bodyPr/>
                    <a:lstStyle/>
                    <a:p>
                      <a:pPr algn="ctr"/>
                      <a:r>
                        <a:rPr lang="en-MY" sz="1500" dirty="0" smtClean="0"/>
                        <a:t>5</a:t>
                      </a:r>
                      <a:endParaRPr lang="en-MY" sz="1500" dirty="0"/>
                    </a:p>
                  </a:txBody>
                  <a:tcPr/>
                </a:tc>
                <a:tc>
                  <a:txBody>
                    <a:bodyPr/>
                    <a:lstStyle/>
                    <a:p>
                      <a:pPr algn="ctr"/>
                      <a:r>
                        <a:rPr lang="en-MY" sz="1500" dirty="0" smtClean="0"/>
                        <a:t>15</a:t>
                      </a:r>
                      <a:endParaRPr lang="en-MY" sz="1500" dirty="0"/>
                    </a:p>
                  </a:txBody>
                  <a:tcPr/>
                </a:tc>
                <a:tc>
                  <a:txBody>
                    <a:bodyPr/>
                    <a:lstStyle/>
                    <a:p>
                      <a:pPr algn="ctr"/>
                      <a:r>
                        <a:rPr lang="en-MY" sz="1500" dirty="0" smtClean="0"/>
                        <a:t>60</a:t>
                      </a:r>
                      <a:endParaRPr lang="en-MY" sz="1500" dirty="0"/>
                    </a:p>
                  </a:txBody>
                  <a:tcPr/>
                </a:tc>
                <a:tc>
                  <a:txBody>
                    <a:bodyPr/>
                    <a:lstStyle/>
                    <a:p>
                      <a:pPr algn="ctr"/>
                      <a:r>
                        <a:rPr lang="en-MY" sz="1500" dirty="0" smtClean="0"/>
                        <a:t>15</a:t>
                      </a:r>
                      <a:endParaRPr lang="en-MY" sz="1500" dirty="0"/>
                    </a:p>
                  </a:txBody>
                  <a:tcPr/>
                </a:tc>
                <a:tc>
                  <a:txBody>
                    <a:bodyPr/>
                    <a:lstStyle/>
                    <a:p>
                      <a:pPr algn="ctr"/>
                      <a:r>
                        <a:rPr lang="en-MY" sz="1500" dirty="0" smtClean="0"/>
                        <a:t>5</a:t>
                      </a:r>
                      <a:endParaRPr lang="en-MY" sz="1500" dirty="0"/>
                    </a:p>
                  </a:txBody>
                  <a:tcPr/>
                </a:tc>
              </a:tr>
              <a:tr h="392675">
                <a:tc>
                  <a:txBody>
                    <a:bodyPr/>
                    <a:lstStyle/>
                    <a:p>
                      <a:r>
                        <a:rPr lang="en-MY" sz="1500" dirty="0" smtClean="0"/>
                        <a:t>Drinking coffee makes</a:t>
                      </a:r>
                      <a:r>
                        <a:rPr lang="en-MY" sz="1500" baseline="0" dirty="0" smtClean="0"/>
                        <a:t> me feel important</a:t>
                      </a:r>
                      <a:endParaRPr lang="en-MY" sz="1500" dirty="0"/>
                    </a:p>
                  </a:txBody>
                  <a:tcPr/>
                </a:tc>
                <a:tc>
                  <a:txBody>
                    <a:bodyPr/>
                    <a:lstStyle/>
                    <a:p>
                      <a:pPr algn="ctr"/>
                      <a:r>
                        <a:rPr lang="en-MY" sz="1500" dirty="0" smtClean="0"/>
                        <a:t>26</a:t>
                      </a:r>
                      <a:endParaRPr lang="en-MY" sz="1500" dirty="0"/>
                    </a:p>
                  </a:txBody>
                  <a:tcPr/>
                </a:tc>
                <a:tc>
                  <a:txBody>
                    <a:bodyPr/>
                    <a:lstStyle/>
                    <a:p>
                      <a:pPr algn="ctr"/>
                      <a:r>
                        <a:rPr lang="en-MY" sz="1500" dirty="0" smtClean="0"/>
                        <a:t>25</a:t>
                      </a:r>
                      <a:endParaRPr lang="en-MY" sz="1500" dirty="0"/>
                    </a:p>
                  </a:txBody>
                  <a:tcPr/>
                </a:tc>
                <a:tc>
                  <a:txBody>
                    <a:bodyPr/>
                    <a:lstStyle/>
                    <a:p>
                      <a:pPr algn="ctr"/>
                      <a:r>
                        <a:rPr lang="en-MY" sz="1500" dirty="0" smtClean="0"/>
                        <a:t>36</a:t>
                      </a:r>
                      <a:endParaRPr lang="en-MY" sz="1500" dirty="0"/>
                    </a:p>
                  </a:txBody>
                  <a:tcPr/>
                </a:tc>
                <a:tc>
                  <a:txBody>
                    <a:bodyPr/>
                    <a:lstStyle/>
                    <a:p>
                      <a:pPr algn="ctr"/>
                      <a:r>
                        <a:rPr lang="en-MY" sz="1500" dirty="0" smtClean="0"/>
                        <a:t>8</a:t>
                      </a:r>
                      <a:endParaRPr lang="en-MY" sz="1500" dirty="0"/>
                    </a:p>
                  </a:txBody>
                  <a:tcPr/>
                </a:tc>
                <a:tc>
                  <a:txBody>
                    <a:bodyPr/>
                    <a:lstStyle/>
                    <a:p>
                      <a:pPr algn="ctr"/>
                      <a:r>
                        <a:rPr lang="en-MY" sz="1500" dirty="0" smtClean="0"/>
                        <a:t>5</a:t>
                      </a:r>
                      <a:endParaRPr lang="en-MY" sz="1500" dirty="0"/>
                    </a:p>
                  </a:txBody>
                  <a:tcPr/>
                </a:tc>
              </a:tr>
            </a:tbl>
          </a:graphicData>
        </a:graphic>
      </p:graphicFrame>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4205787170"/>
              </p:ext>
            </p:extLst>
          </p:nvPr>
        </p:nvGraphicFramePr>
        <p:xfrm>
          <a:off x="642910" y="1428742"/>
          <a:ext cx="8229600" cy="3337560"/>
        </p:xfrm>
        <a:graphic>
          <a:graphicData uri="http://schemas.openxmlformats.org/drawingml/2006/table">
            <a:tbl>
              <a:tblPr firstRow="1" bandRow="1">
                <a:tableStyleId>{284E427A-3D55-4303-BF80-6455036E1DE7}</a:tableStyleId>
              </a:tblPr>
              <a:tblGrid>
                <a:gridCol w="2743200"/>
                <a:gridCol w="2743200"/>
                <a:gridCol w="2743200"/>
              </a:tblGrid>
              <a:tr h="370840">
                <a:tc rowSpan="2">
                  <a:txBody>
                    <a:bodyPr/>
                    <a:lstStyle/>
                    <a:p>
                      <a:pPr algn="ctr"/>
                      <a:r>
                        <a:rPr lang="en-MY" dirty="0" smtClean="0"/>
                        <a:t>Occasion</a:t>
                      </a:r>
                      <a:endParaRPr lang="en-MY" dirty="0"/>
                    </a:p>
                  </a:txBody>
                  <a:tcPr/>
                </a:tc>
                <a:tc gridSpan="2">
                  <a:txBody>
                    <a:bodyPr/>
                    <a:lstStyle/>
                    <a:p>
                      <a:pPr algn="ctr"/>
                      <a:r>
                        <a:rPr lang="en-MY" dirty="0" smtClean="0"/>
                        <a:t>Increase in Coffee Consumption (%)</a:t>
                      </a:r>
                      <a:endParaRPr lang="en-MY" dirty="0"/>
                    </a:p>
                  </a:txBody>
                  <a:tcPr/>
                </a:tc>
                <a:tc hMerge="1">
                  <a:txBody>
                    <a:bodyPr/>
                    <a:lstStyle/>
                    <a:p>
                      <a:pPr algn="ctr"/>
                      <a:endParaRPr lang="en-MY" dirty="0"/>
                    </a:p>
                  </a:txBody>
                  <a:tcPr/>
                </a:tc>
              </a:tr>
              <a:tr h="370840">
                <a:tc vMerge="1">
                  <a:txBody>
                    <a:bodyPr/>
                    <a:lstStyle/>
                    <a:p>
                      <a:endParaRPr lang="en-MY" dirty="0"/>
                    </a:p>
                  </a:txBody>
                  <a:tcPr/>
                </a:tc>
                <a:tc>
                  <a:txBody>
                    <a:bodyPr/>
                    <a:lstStyle/>
                    <a:p>
                      <a:pPr algn="ctr"/>
                      <a:r>
                        <a:rPr lang="en-MY" dirty="0" smtClean="0"/>
                        <a:t>Yes</a:t>
                      </a:r>
                      <a:endParaRPr lang="en-MY" dirty="0"/>
                    </a:p>
                  </a:txBody>
                  <a:tcPr/>
                </a:tc>
                <a:tc>
                  <a:txBody>
                    <a:bodyPr/>
                    <a:lstStyle/>
                    <a:p>
                      <a:pPr algn="ctr"/>
                      <a:r>
                        <a:rPr lang="en-MY" dirty="0" smtClean="0"/>
                        <a:t>No</a:t>
                      </a:r>
                      <a:endParaRPr lang="en-MY" dirty="0"/>
                    </a:p>
                  </a:txBody>
                  <a:tcPr/>
                </a:tc>
              </a:tr>
              <a:tr h="370840">
                <a:tc>
                  <a:txBody>
                    <a:bodyPr/>
                    <a:lstStyle/>
                    <a:p>
                      <a:r>
                        <a:rPr lang="en-MY" dirty="0" smtClean="0"/>
                        <a:t>Examination week</a:t>
                      </a:r>
                      <a:endParaRPr lang="en-MY" dirty="0"/>
                    </a:p>
                  </a:txBody>
                  <a:tcPr/>
                </a:tc>
                <a:tc>
                  <a:txBody>
                    <a:bodyPr/>
                    <a:lstStyle/>
                    <a:p>
                      <a:pPr algn="ctr"/>
                      <a:r>
                        <a:rPr lang="en-MY" dirty="0" smtClean="0"/>
                        <a:t>76</a:t>
                      </a:r>
                      <a:endParaRPr lang="en-MY" dirty="0"/>
                    </a:p>
                  </a:txBody>
                  <a:tcPr/>
                </a:tc>
                <a:tc>
                  <a:txBody>
                    <a:bodyPr/>
                    <a:lstStyle/>
                    <a:p>
                      <a:pPr algn="ctr"/>
                      <a:r>
                        <a:rPr lang="en-MY" dirty="0" smtClean="0"/>
                        <a:t>24</a:t>
                      </a:r>
                      <a:endParaRPr lang="en-MY" dirty="0"/>
                    </a:p>
                  </a:txBody>
                  <a:tcPr/>
                </a:tc>
              </a:tr>
              <a:tr h="370840">
                <a:tc>
                  <a:txBody>
                    <a:bodyPr/>
                    <a:lstStyle/>
                    <a:p>
                      <a:r>
                        <a:rPr lang="en-MY" dirty="0" smtClean="0"/>
                        <a:t>Stressful conditions</a:t>
                      </a:r>
                      <a:endParaRPr lang="en-MY" dirty="0"/>
                    </a:p>
                  </a:txBody>
                  <a:tcPr/>
                </a:tc>
                <a:tc>
                  <a:txBody>
                    <a:bodyPr/>
                    <a:lstStyle/>
                    <a:p>
                      <a:pPr algn="ctr"/>
                      <a:r>
                        <a:rPr lang="en-MY" dirty="0" smtClean="0"/>
                        <a:t>73</a:t>
                      </a:r>
                      <a:endParaRPr lang="en-MY" dirty="0"/>
                    </a:p>
                  </a:txBody>
                  <a:tcPr/>
                </a:tc>
                <a:tc>
                  <a:txBody>
                    <a:bodyPr/>
                    <a:lstStyle/>
                    <a:p>
                      <a:pPr algn="ctr"/>
                      <a:r>
                        <a:rPr lang="en-MY" dirty="0" smtClean="0"/>
                        <a:t>27</a:t>
                      </a:r>
                      <a:endParaRPr lang="en-MY" dirty="0"/>
                    </a:p>
                  </a:txBody>
                  <a:tcPr/>
                </a:tc>
              </a:tr>
              <a:tr h="370840">
                <a:tc>
                  <a:txBody>
                    <a:bodyPr/>
                    <a:lstStyle/>
                    <a:p>
                      <a:r>
                        <a:rPr lang="en-MY" dirty="0" smtClean="0"/>
                        <a:t>Tea break</a:t>
                      </a:r>
                      <a:endParaRPr lang="en-MY" dirty="0"/>
                    </a:p>
                  </a:txBody>
                  <a:tcPr/>
                </a:tc>
                <a:tc>
                  <a:txBody>
                    <a:bodyPr/>
                    <a:lstStyle/>
                    <a:p>
                      <a:pPr algn="ctr"/>
                      <a:r>
                        <a:rPr lang="en-MY" dirty="0" smtClean="0"/>
                        <a:t>74</a:t>
                      </a:r>
                      <a:endParaRPr lang="en-MY" dirty="0"/>
                    </a:p>
                  </a:txBody>
                  <a:tcPr/>
                </a:tc>
                <a:tc>
                  <a:txBody>
                    <a:bodyPr/>
                    <a:lstStyle/>
                    <a:p>
                      <a:pPr algn="ctr"/>
                      <a:r>
                        <a:rPr lang="en-MY" dirty="0" smtClean="0"/>
                        <a:t>26</a:t>
                      </a:r>
                      <a:endParaRPr lang="en-MY" dirty="0"/>
                    </a:p>
                  </a:txBody>
                  <a:tcPr/>
                </a:tc>
              </a:tr>
              <a:tr h="370840">
                <a:tc>
                  <a:txBody>
                    <a:bodyPr/>
                    <a:lstStyle/>
                    <a:p>
                      <a:r>
                        <a:rPr lang="en-MY" dirty="0" smtClean="0"/>
                        <a:t>During every meal</a:t>
                      </a:r>
                      <a:endParaRPr lang="en-MY" dirty="0"/>
                    </a:p>
                  </a:txBody>
                  <a:tcPr/>
                </a:tc>
                <a:tc>
                  <a:txBody>
                    <a:bodyPr/>
                    <a:lstStyle/>
                    <a:p>
                      <a:pPr algn="ctr"/>
                      <a:r>
                        <a:rPr lang="en-MY" dirty="0" smtClean="0"/>
                        <a:t>98</a:t>
                      </a:r>
                      <a:endParaRPr lang="en-MY" dirty="0"/>
                    </a:p>
                  </a:txBody>
                  <a:tcPr/>
                </a:tc>
                <a:tc>
                  <a:txBody>
                    <a:bodyPr/>
                    <a:lstStyle/>
                    <a:p>
                      <a:pPr algn="ctr"/>
                      <a:r>
                        <a:rPr lang="en-MY" dirty="0" smtClean="0"/>
                        <a:t>2</a:t>
                      </a:r>
                      <a:endParaRPr lang="en-MY" dirty="0"/>
                    </a:p>
                  </a:txBody>
                  <a:tcPr/>
                </a:tc>
              </a:tr>
              <a:tr h="370840">
                <a:tc>
                  <a:txBody>
                    <a:bodyPr/>
                    <a:lstStyle/>
                    <a:p>
                      <a:r>
                        <a:rPr lang="en-MY" dirty="0" smtClean="0"/>
                        <a:t>During a visit</a:t>
                      </a:r>
                      <a:endParaRPr lang="en-MY" dirty="0"/>
                    </a:p>
                  </a:txBody>
                  <a:tcPr/>
                </a:tc>
                <a:tc>
                  <a:txBody>
                    <a:bodyPr/>
                    <a:lstStyle/>
                    <a:p>
                      <a:pPr algn="ctr"/>
                      <a:r>
                        <a:rPr lang="en-MY" dirty="0" smtClean="0"/>
                        <a:t>79</a:t>
                      </a:r>
                      <a:endParaRPr lang="en-MY" dirty="0"/>
                    </a:p>
                  </a:txBody>
                  <a:tcPr/>
                </a:tc>
                <a:tc>
                  <a:txBody>
                    <a:bodyPr/>
                    <a:lstStyle/>
                    <a:p>
                      <a:pPr algn="ctr"/>
                      <a:r>
                        <a:rPr lang="en-MY" dirty="0" smtClean="0"/>
                        <a:t>21</a:t>
                      </a:r>
                      <a:endParaRPr lang="en-MY" dirty="0"/>
                    </a:p>
                  </a:txBody>
                  <a:tcPr/>
                </a:tc>
              </a:tr>
              <a:tr h="370840">
                <a:tc>
                  <a:txBody>
                    <a:bodyPr/>
                    <a:lstStyle/>
                    <a:p>
                      <a:r>
                        <a:rPr lang="en-MY" dirty="0" smtClean="0"/>
                        <a:t>Every morning</a:t>
                      </a:r>
                      <a:endParaRPr lang="en-MY" dirty="0"/>
                    </a:p>
                  </a:txBody>
                  <a:tcPr/>
                </a:tc>
                <a:tc>
                  <a:txBody>
                    <a:bodyPr/>
                    <a:lstStyle/>
                    <a:p>
                      <a:pPr algn="ctr"/>
                      <a:r>
                        <a:rPr lang="en-MY" dirty="0" smtClean="0"/>
                        <a:t>76</a:t>
                      </a:r>
                      <a:endParaRPr lang="en-MY" dirty="0"/>
                    </a:p>
                  </a:txBody>
                  <a:tcPr/>
                </a:tc>
                <a:tc>
                  <a:txBody>
                    <a:bodyPr/>
                    <a:lstStyle/>
                    <a:p>
                      <a:pPr algn="ctr"/>
                      <a:r>
                        <a:rPr lang="en-MY" dirty="0" smtClean="0"/>
                        <a:t>24</a:t>
                      </a:r>
                      <a:endParaRPr lang="en-MY" dirty="0"/>
                    </a:p>
                  </a:txBody>
                  <a:tcPr/>
                </a:tc>
              </a:tr>
              <a:tr h="370840">
                <a:tc>
                  <a:txBody>
                    <a:bodyPr/>
                    <a:lstStyle/>
                    <a:p>
                      <a:r>
                        <a:rPr lang="en-MY" dirty="0" smtClean="0"/>
                        <a:t>During dinner</a:t>
                      </a:r>
                      <a:endParaRPr lang="en-MY" dirty="0"/>
                    </a:p>
                  </a:txBody>
                  <a:tcPr/>
                </a:tc>
                <a:tc>
                  <a:txBody>
                    <a:bodyPr/>
                    <a:lstStyle/>
                    <a:p>
                      <a:pPr algn="ctr"/>
                      <a:r>
                        <a:rPr lang="en-MY" dirty="0" smtClean="0"/>
                        <a:t>89</a:t>
                      </a:r>
                      <a:endParaRPr lang="en-MY" dirty="0"/>
                    </a:p>
                  </a:txBody>
                  <a:tcPr/>
                </a:tc>
                <a:tc>
                  <a:txBody>
                    <a:bodyPr/>
                    <a:lstStyle/>
                    <a:p>
                      <a:pPr algn="ctr"/>
                      <a:r>
                        <a:rPr lang="en-MY" dirty="0" smtClean="0"/>
                        <a:t>11</a:t>
                      </a:r>
                      <a:endParaRPr lang="en-MY" dirty="0"/>
                    </a:p>
                  </a:txBody>
                  <a:tcPr/>
                </a:tc>
              </a:tr>
            </a:tbl>
          </a:graphicData>
        </a:graphic>
      </p:graphicFrame>
      <p:sp>
        <p:nvSpPr>
          <p:cNvPr id="3" name="Title 1"/>
          <p:cNvSpPr>
            <a:spLocks noGrp="1"/>
          </p:cNvSpPr>
          <p:nvPr>
            <p:ph type="title"/>
          </p:nvPr>
        </p:nvSpPr>
        <p:spPr>
          <a:xfrm>
            <a:off x="500034" y="428610"/>
            <a:ext cx="8229600" cy="1143000"/>
          </a:xfrm>
        </p:spPr>
        <p:txBody>
          <a:bodyPr>
            <a:normAutofit fontScale="90000"/>
          </a:bodyPr>
          <a:lstStyle/>
          <a:p>
            <a:r>
              <a:rPr lang="en-MY" dirty="0" smtClean="0"/>
              <a:t>Coffee Consumption during Occasions</a:t>
            </a:r>
            <a:endParaRPr lang="en-MY" dirty="0"/>
          </a:p>
        </p:txBody>
      </p:sp>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3634227553"/>
              </p:ext>
            </p:extLst>
          </p:nvPr>
        </p:nvGraphicFramePr>
        <p:xfrm>
          <a:off x="214994" y="754380"/>
          <a:ext cx="8929006" cy="4389120"/>
        </p:xfrm>
        <a:graphic>
          <a:graphicData uri="http://schemas.openxmlformats.org/drawingml/2006/table">
            <a:tbl>
              <a:tblPr firstRow="1" bandRow="1">
                <a:tableStyleId>{284E427A-3D55-4303-BF80-6455036E1DE7}</a:tableStyleId>
              </a:tblPr>
              <a:tblGrid>
                <a:gridCol w="3456386"/>
                <a:gridCol w="1188132"/>
                <a:gridCol w="1188132"/>
                <a:gridCol w="907308"/>
                <a:gridCol w="1094524"/>
                <a:gridCol w="1094524"/>
              </a:tblGrid>
              <a:tr h="365760">
                <a:tc rowSpan="2">
                  <a:txBody>
                    <a:bodyPr/>
                    <a:lstStyle/>
                    <a:p>
                      <a:pPr algn="ctr"/>
                      <a:r>
                        <a:rPr lang="en-MY" dirty="0" smtClean="0"/>
                        <a:t>Variable</a:t>
                      </a:r>
                      <a:endParaRPr lang="en-MY" dirty="0"/>
                    </a:p>
                  </a:txBody>
                  <a:tcPr/>
                </a:tc>
                <a:tc gridSpan="2">
                  <a:txBody>
                    <a:bodyPr/>
                    <a:lstStyle/>
                    <a:p>
                      <a:pPr algn="ctr"/>
                      <a:r>
                        <a:rPr lang="en-MY" dirty="0" smtClean="0"/>
                        <a:t>BMI Classification</a:t>
                      </a:r>
                      <a:endParaRPr lang="en-MY" dirty="0"/>
                    </a:p>
                  </a:txBody>
                  <a:tcPr/>
                </a:tc>
                <a:tc hMerge="1">
                  <a:txBody>
                    <a:bodyPr/>
                    <a:lstStyle/>
                    <a:p>
                      <a:endParaRPr lang="en-MY" dirty="0"/>
                    </a:p>
                  </a:txBody>
                  <a:tcPr/>
                </a:tc>
                <a:tc rowSpan="2">
                  <a:txBody>
                    <a:bodyPr/>
                    <a:lstStyle/>
                    <a:p>
                      <a:pPr algn="ctr"/>
                      <a:r>
                        <a:rPr lang="en-MY" dirty="0" smtClean="0"/>
                        <a:t>N</a:t>
                      </a:r>
                      <a:endParaRPr lang="en-MY" dirty="0"/>
                    </a:p>
                  </a:txBody>
                  <a:tcPr/>
                </a:tc>
                <a:tc rowSpan="2">
                  <a:txBody>
                    <a:bodyPr/>
                    <a:lstStyle/>
                    <a:p>
                      <a:pPr algn="ctr"/>
                      <a:r>
                        <a:rPr lang="en-MY" sz="1800" kern="1200" dirty="0" smtClean="0">
                          <a:effectLst/>
                        </a:rPr>
                        <a:t>x</a:t>
                      </a:r>
                      <a:r>
                        <a:rPr lang="en-MY" sz="1800" kern="1200" baseline="30000" dirty="0" smtClean="0">
                          <a:effectLst/>
                        </a:rPr>
                        <a:t>2</a:t>
                      </a:r>
                      <a:endParaRPr lang="en-MY" i="1" dirty="0"/>
                    </a:p>
                  </a:txBody>
                  <a:tcPr/>
                </a:tc>
                <a:tc rowSpan="2">
                  <a:txBody>
                    <a:bodyPr/>
                    <a:lstStyle/>
                    <a:p>
                      <a:pPr algn="ctr"/>
                      <a:r>
                        <a:rPr lang="en-MY" dirty="0" smtClean="0"/>
                        <a:t>p</a:t>
                      </a:r>
                      <a:endParaRPr lang="en-MY" dirty="0"/>
                    </a:p>
                  </a:txBody>
                  <a:tcPr/>
                </a:tc>
              </a:tr>
              <a:tr h="365760">
                <a:tc vMerge="1">
                  <a:txBody>
                    <a:bodyPr/>
                    <a:lstStyle/>
                    <a:p>
                      <a:endParaRPr lang="en-MY" dirty="0"/>
                    </a:p>
                  </a:txBody>
                  <a:tcPr/>
                </a:tc>
                <a:tc>
                  <a:txBody>
                    <a:bodyPr/>
                    <a:lstStyle/>
                    <a:p>
                      <a:pPr algn="ctr"/>
                      <a:r>
                        <a:rPr lang="en-MY" dirty="0" smtClean="0"/>
                        <a:t>Ideal</a:t>
                      </a:r>
                      <a:endParaRPr lang="en-MY" dirty="0"/>
                    </a:p>
                  </a:txBody>
                  <a:tcPr/>
                </a:tc>
                <a:tc>
                  <a:txBody>
                    <a:bodyPr/>
                    <a:lstStyle/>
                    <a:p>
                      <a:pPr algn="ctr"/>
                      <a:r>
                        <a:rPr lang="en-MY" dirty="0" smtClean="0"/>
                        <a:t>Non-ideal</a:t>
                      </a:r>
                      <a:endParaRPr lang="en-MY" dirty="0"/>
                    </a:p>
                  </a:txBody>
                  <a:tcPr/>
                </a:tc>
                <a:tc vMerge="1">
                  <a:txBody>
                    <a:bodyPr/>
                    <a:lstStyle/>
                    <a:p>
                      <a:endParaRPr lang="en-MY" dirty="0"/>
                    </a:p>
                  </a:txBody>
                  <a:tcPr/>
                </a:tc>
                <a:tc vMerge="1">
                  <a:txBody>
                    <a:bodyPr/>
                    <a:lstStyle/>
                    <a:p>
                      <a:endParaRPr lang="en-MY" dirty="0"/>
                    </a:p>
                  </a:txBody>
                  <a:tcPr/>
                </a:tc>
                <a:tc vMerge="1">
                  <a:txBody>
                    <a:bodyPr/>
                    <a:lstStyle/>
                    <a:p>
                      <a:endParaRPr lang="en-MY" dirty="0"/>
                    </a:p>
                  </a:txBody>
                  <a:tcPr/>
                </a:tc>
              </a:tr>
              <a:tr h="365760">
                <a:tc>
                  <a:txBody>
                    <a:bodyPr/>
                    <a:lstStyle/>
                    <a:p>
                      <a:r>
                        <a:rPr lang="en-MY" u="sng" dirty="0" smtClean="0"/>
                        <a:t>Race</a:t>
                      </a:r>
                    </a:p>
                    <a:p>
                      <a:r>
                        <a:rPr lang="en-MY" u="none" dirty="0" smtClean="0"/>
                        <a:t>Malay</a:t>
                      </a:r>
                    </a:p>
                    <a:p>
                      <a:r>
                        <a:rPr lang="en-MY" u="none" dirty="0" smtClean="0"/>
                        <a:t>Non-Malay</a:t>
                      </a:r>
                      <a:endParaRPr lang="en-MY" u="none" dirty="0"/>
                    </a:p>
                  </a:txBody>
                  <a:tcPr/>
                </a:tc>
                <a:tc>
                  <a:txBody>
                    <a:bodyPr/>
                    <a:lstStyle/>
                    <a:p>
                      <a:pPr algn="ctr"/>
                      <a:endParaRPr lang="en-MY" dirty="0" smtClean="0"/>
                    </a:p>
                    <a:p>
                      <a:pPr algn="ctr"/>
                      <a:r>
                        <a:rPr lang="en-MY" dirty="0" smtClean="0"/>
                        <a:t>5 (7.2%)</a:t>
                      </a:r>
                    </a:p>
                    <a:p>
                      <a:pPr algn="ctr"/>
                      <a:r>
                        <a:rPr lang="en-MY" dirty="0" smtClean="0"/>
                        <a:t>7 (22.6%)</a:t>
                      </a:r>
                      <a:endParaRPr lang="en-MY" dirty="0"/>
                    </a:p>
                  </a:txBody>
                  <a:tcPr/>
                </a:tc>
                <a:tc>
                  <a:txBody>
                    <a:bodyPr/>
                    <a:lstStyle/>
                    <a:p>
                      <a:pPr algn="ctr"/>
                      <a:endParaRPr lang="en-MY" dirty="0" smtClean="0"/>
                    </a:p>
                    <a:p>
                      <a:pPr algn="ctr"/>
                      <a:r>
                        <a:rPr lang="en-MY" dirty="0" smtClean="0"/>
                        <a:t>64 (92.8%)</a:t>
                      </a:r>
                    </a:p>
                    <a:p>
                      <a:pPr algn="ctr"/>
                      <a:r>
                        <a:rPr lang="en-MY" dirty="0" smtClean="0"/>
                        <a:t>24 (77.4%)</a:t>
                      </a:r>
                      <a:endParaRPr lang="en-MY" dirty="0"/>
                    </a:p>
                  </a:txBody>
                  <a:tcPr/>
                </a:tc>
                <a:tc>
                  <a:txBody>
                    <a:bodyPr/>
                    <a:lstStyle/>
                    <a:p>
                      <a:pPr algn="ctr"/>
                      <a:endParaRPr lang="en-MY" dirty="0" smtClean="0"/>
                    </a:p>
                    <a:p>
                      <a:pPr algn="ctr"/>
                      <a:r>
                        <a:rPr lang="en-MY" dirty="0" smtClean="0"/>
                        <a:t>69</a:t>
                      </a:r>
                    </a:p>
                    <a:p>
                      <a:pPr algn="ctr"/>
                      <a:r>
                        <a:rPr lang="en-MY" dirty="0" smtClean="0"/>
                        <a:t>31</a:t>
                      </a:r>
                      <a:endParaRPr lang="en-MY" dirty="0"/>
                    </a:p>
                  </a:txBody>
                  <a:tcPr/>
                </a:tc>
                <a:tc>
                  <a:txBody>
                    <a:bodyPr/>
                    <a:lstStyle/>
                    <a:p>
                      <a:pPr algn="ctr"/>
                      <a:endParaRPr lang="en-MY" dirty="0" smtClean="0"/>
                    </a:p>
                    <a:p>
                      <a:pPr algn="ctr"/>
                      <a:r>
                        <a:rPr lang="en-MY" dirty="0" smtClean="0"/>
                        <a:t>3.421</a:t>
                      </a:r>
                      <a:endParaRPr lang="en-MY" i="0" dirty="0"/>
                    </a:p>
                  </a:txBody>
                  <a:tcPr/>
                </a:tc>
                <a:tc>
                  <a:txBody>
                    <a:bodyPr/>
                    <a:lstStyle/>
                    <a:p>
                      <a:pPr algn="ctr"/>
                      <a:endParaRPr lang="en-MY" dirty="0" smtClean="0"/>
                    </a:p>
                    <a:p>
                      <a:pPr algn="ctr"/>
                      <a:r>
                        <a:rPr lang="en-MY" dirty="0" smtClean="0"/>
                        <a:t>0.064</a:t>
                      </a:r>
                      <a:endParaRPr lang="en-MY" dirty="0"/>
                    </a:p>
                  </a:txBody>
                  <a:tcPr/>
                </a:tc>
              </a:tr>
              <a:tr h="365760">
                <a:tc>
                  <a:txBody>
                    <a:bodyPr/>
                    <a:lstStyle/>
                    <a:p>
                      <a:r>
                        <a:rPr lang="en-MY" u="sng" dirty="0" smtClean="0"/>
                        <a:t>Pattern</a:t>
                      </a:r>
                      <a:r>
                        <a:rPr lang="en-MY" u="sng" baseline="0" dirty="0" smtClean="0"/>
                        <a:t> of Coffee Consumption</a:t>
                      </a:r>
                    </a:p>
                    <a:p>
                      <a:r>
                        <a:rPr lang="en-MY" u="none" baseline="0" dirty="0" smtClean="0"/>
                        <a:t>Continuous</a:t>
                      </a:r>
                    </a:p>
                    <a:p>
                      <a:r>
                        <a:rPr lang="en-MY" u="none" baseline="0" dirty="0" smtClean="0"/>
                        <a:t>On-Off</a:t>
                      </a:r>
                      <a:endParaRPr lang="en-MY" u="none" dirty="0"/>
                    </a:p>
                  </a:txBody>
                  <a:tcPr/>
                </a:tc>
                <a:tc>
                  <a:txBody>
                    <a:bodyPr/>
                    <a:lstStyle/>
                    <a:p>
                      <a:pPr algn="ctr"/>
                      <a:endParaRPr lang="en-MY" dirty="0" smtClean="0"/>
                    </a:p>
                    <a:p>
                      <a:pPr algn="ctr"/>
                      <a:r>
                        <a:rPr lang="en-MY" dirty="0" smtClean="0"/>
                        <a:t>1 (38%)</a:t>
                      </a:r>
                    </a:p>
                    <a:p>
                      <a:pPr algn="ctr"/>
                      <a:r>
                        <a:rPr lang="en-MY" dirty="0" smtClean="0"/>
                        <a:t>11</a:t>
                      </a:r>
                      <a:r>
                        <a:rPr lang="en-MY" baseline="0" dirty="0" smtClean="0"/>
                        <a:t> (14.9%)</a:t>
                      </a:r>
                      <a:endParaRPr lang="en-MY" dirty="0"/>
                    </a:p>
                  </a:txBody>
                  <a:tcPr/>
                </a:tc>
                <a:tc>
                  <a:txBody>
                    <a:bodyPr/>
                    <a:lstStyle/>
                    <a:p>
                      <a:pPr algn="ctr"/>
                      <a:endParaRPr lang="en-MY" dirty="0" smtClean="0"/>
                    </a:p>
                    <a:p>
                      <a:pPr algn="ctr"/>
                      <a:r>
                        <a:rPr lang="en-MY" dirty="0" smtClean="0"/>
                        <a:t>25 (96.2%)</a:t>
                      </a:r>
                    </a:p>
                    <a:p>
                      <a:pPr algn="ctr"/>
                      <a:r>
                        <a:rPr lang="en-MY" dirty="0" smtClean="0"/>
                        <a:t>63 (85.1%)</a:t>
                      </a:r>
                      <a:endParaRPr lang="en-MY" dirty="0"/>
                    </a:p>
                  </a:txBody>
                  <a:tcPr/>
                </a:tc>
                <a:tc>
                  <a:txBody>
                    <a:bodyPr/>
                    <a:lstStyle/>
                    <a:p>
                      <a:pPr algn="ctr"/>
                      <a:endParaRPr lang="en-MY" dirty="0" smtClean="0"/>
                    </a:p>
                    <a:p>
                      <a:pPr algn="ctr"/>
                      <a:r>
                        <a:rPr lang="en-MY" dirty="0" smtClean="0"/>
                        <a:t>26</a:t>
                      </a:r>
                    </a:p>
                    <a:p>
                      <a:pPr algn="ctr"/>
                      <a:r>
                        <a:rPr lang="en-MY" dirty="0" smtClean="0"/>
                        <a:t>74</a:t>
                      </a:r>
                      <a:endParaRPr lang="en-MY" dirty="0"/>
                    </a:p>
                  </a:txBody>
                  <a:tcPr/>
                </a:tc>
                <a:tc>
                  <a:txBody>
                    <a:bodyPr/>
                    <a:lstStyle/>
                    <a:p>
                      <a:pPr algn="ctr"/>
                      <a:endParaRPr lang="en-MY" dirty="0" smtClean="0"/>
                    </a:p>
                    <a:p>
                      <a:pPr algn="ctr"/>
                      <a:r>
                        <a:rPr lang="en-MY" dirty="0" smtClean="0"/>
                        <a:t>1.292</a:t>
                      </a:r>
                      <a:endParaRPr lang="en-MY" i="0" dirty="0"/>
                    </a:p>
                  </a:txBody>
                  <a:tcPr/>
                </a:tc>
                <a:tc>
                  <a:txBody>
                    <a:bodyPr/>
                    <a:lstStyle/>
                    <a:p>
                      <a:pPr algn="ctr"/>
                      <a:endParaRPr lang="en-MY" dirty="0" smtClean="0"/>
                    </a:p>
                    <a:p>
                      <a:pPr algn="ctr"/>
                      <a:r>
                        <a:rPr lang="en-MY" dirty="0" smtClean="0"/>
                        <a:t>0.256</a:t>
                      </a:r>
                      <a:endParaRPr lang="en-MY" dirty="0"/>
                    </a:p>
                  </a:txBody>
                  <a:tcPr/>
                </a:tc>
              </a:tr>
              <a:tr h="365760">
                <a:tc>
                  <a:txBody>
                    <a:bodyPr/>
                    <a:lstStyle/>
                    <a:p>
                      <a:r>
                        <a:rPr lang="en-MY" u="sng" dirty="0" smtClean="0"/>
                        <a:t>Frequency of Coffee Consumption</a:t>
                      </a:r>
                    </a:p>
                    <a:p>
                      <a:r>
                        <a:rPr lang="en-MY" u="none" dirty="0" smtClean="0"/>
                        <a:t>Frequent</a:t>
                      </a:r>
                    </a:p>
                    <a:p>
                      <a:r>
                        <a:rPr lang="en-MY" u="none" dirty="0" smtClean="0"/>
                        <a:t>Less frequent</a:t>
                      </a:r>
                      <a:endParaRPr lang="en-MY" u="none" dirty="0"/>
                    </a:p>
                  </a:txBody>
                  <a:tcPr/>
                </a:tc>
                <a:tc>
                  <a:txBody>
                    <a:bodyPr/>
                    <a:lstStyle/>
                    <a:p>
                      <a:pPr algn="ctr"/>
                      <a:endParaRPr lang="en-MY" dirty="0" smtClean="0"/>
                    </a:p>
                    <a:p>
                      <a:pPr algn="ctr"/>
                      <a:r>
                        <a:rPr lang="en-MY" dirty="0" smtClean="0"/>
                        <a:t>7</a:t>
                      </a:r>
                      <a:r>
                        <a:rPr lang="en-MY" baseline="0" dirty="0" smtClean="0"/>
                        <a:t> (11.7%)</a:t>
                      </a:r>
                    </a:p>
                    <a:p>
                      <a:pPr algn="ctr"/>
                      <a:r>
                        <a:rPr lang="en-MY" baseline="0" dirty="0" smtClean="0"/>
                        <a:t>5 (12.5%)</a:t>
                      </a:r>
                      <a:endParaRPr lang="en-MY" dirty="0"/>
                    </a:p>
                  </a:txBody>
                  <a:tcPr/>
                </a:tc>
                <a:tc>
                  <a:txBody>
                    <a:bodyPr/>
                    <a:lstStyle/>
                    <a:p>
                      <a:pPr algn="ctr"/>
                      <a:endParaRPr lang="en-MY" dirty="0" smtClean="0"/>
                    </a:p>
                    <a:p>
                      <a:pPr algn="ctr"/>
                      <a:r>
                        <a:rPr lang="en-MY" dirty="0" smtClean="0"/>
                        <a:t>53 (88.3%)</a:t>
                      </a:r>
                    </a:p>
                    <a:p>
                      <a:pPr algn="ctr"/>
                      <a:r>
                        <a:rPr lang="en-MY" dirty="0" smtClean="0"/>
                        <a:t>35 (87.5%)</a:t>
                      </a:r>
                      <a:endParaRPr lang="en-MY" dirty="0"/>
                    </a:p>
                  </a:txBody>
                  <a:tcPr/>
                </a:tc>
                <a:tc>
                  <a:txBody>
                    <a:bodyPr/>
                    <a:lstStyle/>
                    <a:p>
                      <a:pPr algn="ctr"/>
                      <a:endParaRPr lang="en-MY" dirty="0" smtClean="0"/>
                    </a:p>
                    <a:p>
                      <a:pPr algn="ctr"/>
                      <a:r>
                        <a:rPr lang="en-MY" dirty="0" smtClean="0"/>
                        <a:t>60</a:t>
                      </a:r>
                    </a:p>
                    <a:p>
                      <a:pPr algn="ctr"/>
                      <a:r>
                        <a:rPr lang="en-MY" dirty="0" smtClean="0"/>
                        <a:t>40</a:t>
                      </a:r>
                      <a:endParaRPr lang="en-MY" dirty="0"/>
                    </a:p>
                  </a:txBody>
                  <a:tcPr/>
                </a:tc>
                <a:tc>
                  <a:txBody>
                    <a:bodyPr/>
                    <a:lstStyle/>
                    <a:p>
                      <a:pPr algn="ctr"/>
                      <a:endParaRPr lang="en-MY" dirty="0" smtClean="0"/>
                    </a:p>
                    <a:p>
                      <a:pPr algn="ctr"/>
                      <a:r>
                        <a:rPr lang="en-MY" dirty="0" smtClean="0"/>
                        <a:t>0.000</a:t>
                      </a:r>
                      <a:endParaRPr lang="en-MY" i="0" dirty="0"/>
                    </a:p>
                  </a:txBody>
                  <a:tcPr/>
                </a:tc>
                <a:tc>
                  <a:txBody>
                    <a:bodyPr/>
                    <a:lstStyle/>
                    <a:p>
                      <a:pPr algn="ctr"/>
                      <a:endParaRPr lang="en-MY" dirty="0" smtClean="0"/>
                    </a:p>
                    <a:p>
                      <a:pPr algn="ctr"/>
                      <a:r>
                        <a:rPr lang="en-MY" dirty="0" smtClean="0"/>
                        <a:t>1.000</a:t>
                      </a:r>
                      <a:endParaRPr lang="en-MY" dirty="0"/>
                    </a:p>
                  </a:txBody>
                  <a:tcPr/>
                </a:tc>
              </a:tr>
              <a:tr h="365760">
                <a:tc>
                  <a:txBody>
                    <a:bodyPr/>
                    <a:lstStyle/>
                    <a:p>
                      <a:r>
                        <a:rPr lang="en-MY" u="sng" dirty="0" smtClean="0"/>
                        <a:t>Amount</a:t>
                      </a:r>
                      <a:r>
                        <a:rPr lang="en-MY" u="sng" baseline="0" dirty="0" smtClean="0"/>
                        <a:t> of Coffee Consumption</a:t>
                      </a:r>
                    </a:p>
                    <a:p>
                      <a:r>
                        <a:rPr lang="en-MY" u="none" baseline="0" dirty="0" smtClean="0"/>
                        <a:t>Normal</a:t>
                      </a:r>
                    </a:p>
                    <a:p>
                      <a:r>
                        <a:rPr lang="en-MY" u="none" baseline="0" dirty="0" smtClean="0"/>
                        <a:t>High</a:t>
                      </a:r>
                      <a:endParaRPr lang="en-MY" i="0" u="none" dirty="0"/>
                    </a:p>
                  </a:txBody>
                  <a:tcPr/>
                </a:tc>
                <a:tc>
                  <a:txBody>
                    <a:bodyPr/>
                    <a:lstStyle/>
                    <a:p>
                      <a:pPr algn="ctr"/>
                      <a:endParaRPr lang="en-MY" dirty="0" smtClean="0"/>
                    </a:p>
                    <a:p>
                      <a:pPr algn="ctr"/>
                      <a:r>
                        <a:rPr lang="en-MY" dirty="0" smtClean="0"/>
                        <a:t>5 (12.8%)</a:t>
                      </a:r>
                    </a:p>
                    <a:p>
                      <a:pPr algn="ctr"/>
                      <a:r>
                        <a:rPr lang="en-MY" dirty="0" smtClean="0"/>
                        <a:t>7</a:t>
                      </a:r>
                      <a:r>
                        <a:rPr lang="en-MY" baseline="0" dirty="0" smtClean="0"/>
                        <a:t> (11.5%)</a:t>
                      </a:r>
                      <a:endParaRPr lang="en-MY" dirty="0"/>
                    </a:p>
                  </a:txBody>
                  <a:tcPr/>
                </a:tc>
                <a:tc>
                  <a:txBody>
                    <a:bodyPr/>
                    <a:lstStyle/>
                    <a:p>
                      <a:pPr algn="ctr"/>
                      <a:endParaRPr lang="en-MY" dirty="0" smtClean="0"/>
                    </a:p>
                    <a:p>
                      <a:pPr algn="ctr"/>
                      <a:r>
                        <a:rPr lang="en-MY" dirty="0" smtClean="0"/>
                        <a:t>34 (87.2%)</a:t>
                      </a:r>
                    </a:p>
                    <a:p>
                      <a:pPr algn="ctr"/>
                      <a:r>
                        <a:rPr lang="en-MY" dirty="0" smtClean="0"/>
                        <a:t>54 (88.5%)</a:t>
                      </a:r>
                      <a:endParaRPr lang="en-MY" dirty="0"/>
                    </a:p>
                  </a:txBody>
                  <a:tcPr/>
                </a:tc>
                <a:tc>
                  <a:txBody>
                    <a:bodyPr/>
                    <a:lstStyle/>
                    <a:p>
                      <a:pPr algn="ctr"/>
                      <a:endParaRPr lang="en-MY" dirty="0" smtClean="0"/>
                    </a:p>
                    <a:p>
                      <a:pPr algn="ctr"/>
                      <a:r>
                        <a:rPr lang="en-MY" dirty="0" smtClean="0"/>
                        <a:t>39</a:t>
                      </a:r>
                    </a:p>
                    <a:p>
                      <a:pPr algn="ctr"/>
                      <a:r>
                        <a:rPr lang="en-MY" dirty="0" smtClean="0"/>
                        <a:t>61</a:t>
                      </a:r>
                      <a:endParaRPr lang="en-MY" dirty="0"/>
                    </a:p>
                  </a:txBody>
                  <a:tcPr/>
                </a:tc>
                <a:tc>
                  <a:txBody>
                    <a:bodyPr/>
                    <a:lstStyle/>
                    <a:p>
                      <a:pPr algn="ctr"/>
                      <a:endParaRPr lang="en-MY" dirty="0" smtClean="0"/>
                    </a:p>
                    <a:p>
                      <a:pPr algn="ctr"/>
                      <a:r>
                        <a:rPr lang="en-MY" dirty="0" smtClean="0"/>
                        <a:t>0.000</a:t>
                      </a:r>
                      <a:endParaRPr lang="en-MY" i="0" dirty="0"/>
                    </a:p>
                  </a:txBody>
                  <a:tcPr/>
                </a:tc>
                <a:tc>
                  <a:txBody>
                    <a:bodyPr/>
                    <a:lstStyle/>
                    <a:p>
                      <a:pPr algn="ctr"/>
                      <a:endParaRPr lang="en-MY" dirty="0" smtClean="0"/>
                    </a:p>
                    <a:p>
                      <a:pPr algn="ctr"/>
                      <a:r>
                        <a:rPr lang="en-MY" dirty="0" smtClean="0"/>
                        <a:t>1.000</a:t>
                      </a:r>
                      <a:endParaRPr lang="en-MY" dirty="0"/>
                    </a:p>
                  </a:txBody>
                  <a:tcPr/>
                </a:tc>
              </a:tr>
            </a:tbl>
          </a:graphicData>
        </a:graphic>
      </p:graphicFrame>
      <p:sp>
        <p:nvSpPr>
          <p:cNvPr id="3" name="Title 1"/>
          <p:cNvSpPr>
            <a:spLocks noGrp="1"/>
          </p:cNvSpPr>
          <p:nvPr>
            <p:ph type="title"/>
          </p:nvPr>
        </p:nvSpPr>
        <p:spPr>
          <a:xfrm>
            <a:off x="500034" y="0"/>
            <a:ext cx="8401080" cy="598300"/>
          </a:xfrm>
        </p:spPr>
        <p:txBody>
          <a:bodyPr>
            <a:normAutofit fontScale="90000"/>
          </a:bodyPr>
          <a:lstStyle/>
          <a:p>
            <a:r>
              <a:rPr lang="en-MY" sz="3200" dirty="0" smtClean="0"/>
              <a:t>Analytical Analysis</a:t>
            </a:r>
            <a:br>
              <a:rPr lang="en-MY" sz="3200" dirty="0" smtClean="0"/>
            </a:br>
            <a:r>
              <a:rPr lang="en-MY" sz="3200" dirty="0" smtClean="0"/>
              <a:t>Yates`s Correction</a:t>
            </a:r>
            <a:endParaRPr lang="en-MY" sz="3200" dirty="0"/>
          </a:p>
        </p:txBody>
      </p:sp>
    </p:spTree>
    <p:extLst>
      <p:ext uri="{BB962C8B-B14F-4D97-AF65-F5344CB8AC3E}">
        <p14:creationId xmlns:p14="http://schemas.microsoft.com/office/powerpoint/2010/main" val="35208414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473424" y="-20538"/>
            <a:ext cx="6491064" cy="857250"/>
          </a:xfrm>
        </p:spPr>
        <p:txBody>
          <a:bodyPr>
            <a:normAutofit/>
          </a:bodyPr>
          <a:lstStyle/>
          <a:p>
            <a:r>
              <a:rPr lang="en-MY" sz="3200" dirty="0" smtClean="0"/>
              <a:t>Chi Square Analysis</a:t>
            </a:r>
            <a:endParaRPr lang="en-MY" sz="3200" dirty="0"/>
          </a:p>
        </p:txBody>
      </p:sp>
      <p:graphicFrame>
        <p:nvGraphicFramePr>
          <p:cNvPr id="2" name="Content Placeholder 3"/>
          <p:cNvGraphicFramePr>
            <a:graphicFrameLocks noGrp="1"/>
          </p:cNvGraphicFramePr>
          <p:nvPr>
            <p:ph idx="1"/>
            <p:extLst>
              <p:ext uri="{D42A27DB-BD31-4B8C-83A1-F6EECF244321}">
                <p14:modId xmlns:p14="http://schemas.microsoft.com/office/powerpoint/2010/main" val="416818455"/>
              </p:ext>
            </p:extLst>
          </p:nvPr>
        </p:nvGraphicFramePr>
        <p:xfrm>
          <a:off x="107505" y="915566"/>
          <a:ext cx="8928991" cy="1872207"/>
        </p:xfrm>
        <a:graphic>
          <a:graphicData uri="http://schemas.openxmlformats.org/drawingml/2006/table">
            <a:tbl>
              <a:tblPr firstRow="1" bandRow="1">
                <a:tableStyleId>{284E427A-3D55-4303-BF80-6455036E1DE7}</a:tableStyleId>
              </a:tblPr>
              <a:tblGrid>
                <a:gridCol w="3096343"/>
                <a:gridCol w="1274541"/>
                <a:gridCol w="1274541"/>
                <a:gridCol w="1094522"/>
                <a:gridCol w="1094522"/>
                <a:gridCol w="1094522"/>
              </a:tblGrid>
              <a:tr h="436848">
                <a:tc rowSpan="2">
                  <a:txBody>
                    <a:bodyPr/>
                    <a:lstStyle/>
                    <a:p>
                      <a:pPr algn="ctr"/>
                      <a:r>
                        <a:rPr lang="en-MY" dirty="0" smtClean="0"/>
                        <a:t>Variable</a:t>
                      </a:r>
                      <a:endParaRPr lang="en-MY" dirty="0"/>
                    </a:p>
                  </a:txBody>
                  <a:tcPr marL="66483" marR="66483"/>
                </a:tc>
                <a:tc gridSpan="2">
                  <a:txBody>
                    <a:bodyPr/>
                    <a:lstStyle/>
                    <a:p>
                      <a:pPr algn="ctr"/>
                      <a:r>
                        <a:rPr lang="en-MY" dirty="0" smtClean="0"/>
                        <a:t>BMI Classification</a:t>
                      </a:r>
                      <a:endParaRPr lang="en-MY" dirty="0"/>
                    </a:p>
                  </a:txBody>
                  <a:tcPr marL="66483" marR="66483"/>
                </a:tc>
                <a:tc hMerge="1">
                  <a:txBody>
                    <a:bodyPr/>
                    <a:lstStyle/>
                    <a:p>
                      <a:endParaRPr lang="en-MY" dirty="0"/>
                    </a:p>
                  </a:txBody>
                  <a:tcPr/>
                </a:tc>
                <a:tc rowSpan="2">
                  <a:txBody>
                    <a:bodyPr/>
                    <a:lstStyle/>
                    <a:p>
                      <a:pPr algn="ctr"/>
                      <a:r>
                        <a:rPr lang="en-MY" dirty="0" smtClean="0"/>
                        <a:t>N</a:t>
                      </a:r>
                      <a:endParaRPr lang="en-MY" dirty="0"/>
                    </a:p>
                  </a:txBody>
                  <a:tcPr marL="66483" marR="66483"/>
                </a:tc>
                <a:tc rowSpan="2">
                  <a:txBody>
                    <a:bodyPr/>
                    <a:lstStyle/>
                    <a:p>
                      <a:pPr algn="ctr"/>
                      <a:r>
                        <a:rPr lang="en-MY" sz="1800" kern="1200" dirty="0" smtClean="0">
                          <a:effectLst/>
                        </a:rPr>
                        <a:t>x</a:t>
                      </a:r>
                      <a:r>
                        <a:rPr lang="en-MY" sz="1800" kern="1200" baseline="30000" dirty="0" smtClean="0">
                          <a:effectLst/>
                        </a:rPr>
                        <a:t>2</a:t>
                      </a:r>
                      <a:endParaRPr lang="en-MY" i="1" dirty="0"/>
                    </a:p>
                  </a:txBody>
                  <a:tcPr marL="66483" marR="66483"/>
                </a:tc>
                <a:tc rowSpan="2">
                  <a:txBody>
                    <a:bodyPr/>
                    <a:lstStyle/>
                    <a:p>
                      <a:pPr algn="ctr"/>
                      <a:r>
                        <a:rPr lang="en-MY" dirty="0" smtClean="0"/>
                        <a:t>p</a:t>
                      </a:r>
                      <a:endParaRPr lang="en-MY" dirty="0"/>
                    </a:p>
                  </a:txBody>
                  <a:tcPr marL="66483" marR="66483"/>
                </a:tc>
              </a:tr>
              <a:tr h="436848">
                <a:tc vMerge="1">
                  <a:txBody>
                    <a:bodyPr/>
                    <a:lstStyle/>
                    <a:p>
                      <a:endParaRPr lang="en-MY" dirty="0"/>
                    </a:p>
                  </a:txBody>
                  <a:tcPr/>
                </a:tc>
                <a:tc>
                  <a:txBody>
                    <a:bodyPr/>
                    <a:lstStyle/>
                    <a:p>
                      <a:pPr algn="ctr"/>
                      <a:r>
                        <a:rPr lang="en-MY" dirty="0" smtClean="0"/>
                        <a:t>Ideal</a:t>
                      </a:r>
                      <a:endParaRPr lang="en-MY" dirty="0"/>
                    </a:p>
                  </a:txBody>
                  <a:tcPr marL="66483" marR="66483"/>
                </a:tc>
                <a:tc>
                  <a:txBody>
                    <a:bodyPr/>
                    <a:lstStyle/>
                    <a:p>
                      <a:pPr algn="ctr"/>
                      <a:r>
                        <a:rPr lang="en-MY" dirty="0" smtClean="0"/>
                        <a:t>Non-ideal</a:t>
                      </a:r>
                      <a:endParaRPr lang="en-MY" dirty="0"/>
                    </a:p>
                  </a:txBody>
                  <a:tcPr marL="66483" marR="66483"/>
                </a:tc>
                <a:tc vMerge="1">
                  <a:txBody>
                    <a:bodyPr/>
                    <a:lstStyle/>
                    <a:p>
                      <a:endParaRPr lang="en-MY" dirty="0"/>
                    </a:p>
                  </a:txBody>
                  <a:tcPr/>
                </a:tc>
                <a:tc vMerge="1">
                  <a:txBody>
                    <a:bodyPr/>
                    <a:lstStyle/>
                    <a:p>
                      <a:endParaRPr lang="en-MY" dirty="0"/>
                    </a:p>
                  </a:txBody>
                  <a:tcPr/>
                </a:tc>
                <a:tc vMerge="1">
                  <a:txBody>
                    <a:bodyPr/>
                    <a:lstStyle/>
                    <a:p>
                      <a:endParaRPr lang="en-MY" dirty="0"/>
                    </a:p>
                  </a:txBody>
                  <a:tcPr/>
                </a:tc>
              </a:tr>
              <a:tr h="998511">
                <a:tc>
                  <a:txBody>
                    <a:bodyPr/>
                    <a:lstStyle/>
                    <a:p>
                      <a:r>
                        <a:rPr lang="en-MY" u="sng" dirty="0" smtClean="0"/>
                        <a:t>Year of</a:t>
                      </a:r>
                      <a:r>
                        <a:rPr lang="en-MY" u="sng" baseline="0" dirty="0" smtClean="0"/>
                        <a:t> Study</a:t>
                      </a:r>
                      <a:endParaRPr lang="en-MY" u="sng" dirty="0" smtClean="0"/>
                    </a:p>
                    <a:p>
                      <a:r>
                        <a:rPr lang="en-MY" u="none" dirty="0" smtClean="0"/>
                        <a:t>Preclinical</a:t>
                      </a:r>
                    </a:p>
                    <a:p>
                      <a:r>
                        <a:rPr lang="en-MY" u="none" dirty="0" smtClean="0"/>
                        <a:t>Clinical</a:t>
                      </a:r>
                      <a:endParaRPr lang="en-MY" u="none" dirty="0"/>
                    </a:p>
                  </a:txBody>
                  <a:tcPr marL="66483" marR="66483"/>
                </a:tc>
                <a:tc>
                  <a:txBody>
                    <a:bodyPr/>
                    <a:lstStyle/>
                    <a:p>
                      <a:pPr algn="ctr"/>
                      <a:endParaRPr lang="en-MY" dirty="0" smtClean="0"/>
                    </a:p>
                    <a:p>
                      <a:pPr algn="ctr"/>
                      <a:r>
                        <a:rPr lang="en-MY" dirty="0" smtClean="0"/>
                        <a:t>7 (14.0%)</a:t>
                      </a:r>
                    </a:p>
                    <a:p>
                      <a:pPr algn="ctr"/>
                      <a:r>
                        <a:rPr lang="en-MY" dirty="0" smtClean="0"/>
                        <a:t>5 (10.0%)</a:t>
                      </a:r>
                      <a:endParaRPr lang="en-MY" dirty="0"/>
                    </a:p>
                  </a:txBody>
                  <a:tcPr marL="66483" marR="66483"/>
                </a:tc>
                <a:tc>
                  <a:txBody>
                    <a:bodyPr/>
                    <a:lstStyle/>
                    <a:p>
                      <a:pPr algn="ctr"/>
                      <a:endParaRPr lang="en-MY" dirty="0" smtClean="0"/>
                    </a:p>
                    <a:p>
                      <a:pPr algn="ctr"/>
                      <a:r>
                        <a:rPr lang="en-MY" dirty="0" smtClean="0"/>
                        <a:t>43 (86.0%)</a:t>
                      </a:r>
                    </a:p>
                    <a:p>
                      <a:pPr algn="ctr"/>
                      <a:r>
                        <a:rPr lang="en-MY" dirty="0" smtClean="0"/>
                        <a:t>45 (90.0%)</a:t>
                      </a:r>
                      <a:endParaRPr lang="en-MY" dirty="0"/>
                    </a:p>
                  </a:txBody>
                  <a:tcPr marL="66483" marR="66483"/>
                </a:tc>
                <a:tc>
                  <a:txBody>
                    <a:bodyPr/>
                    <a:lstStyle/>
                    <a:p>
                      <a:pPr algn="ctr"/>
                      <a:endParaRPr lang="en-MY" dirty="0" smtClean="0"/>
                    </a:p>
                    <a:p>
                      <a:pPr algn="ctr"/>
                      <a:r>
                        <a:rPr lang="en-MY" dirty="0" smtClean="0"/>
                        <a:t>50</a:t>
                      </a:r>
                    </a:p>
                    <a:p>
                      <a:pPr algn="ctr"/>
                      <a:r>
                        <a:rPr lang="en-MY" dirty="0" smtClean="0"/>
                        <a:t>50</a:t>
                      </a:r>
                      <a:endParaRPr lang="en-MY" dirty="0"/>
                    </a:p>
                  </a:txBody>
                  <a:tcPr marL="66483" marR="66483"/>
                </a:tc>
                <a:tc>
                  <a:txBody>
                    <a:bodyPr/>
                    <a:lstStyle/>
                    <a:p>
                      <a:pPr algn="ctr"/>
                      <a:endParaRPr lang="en-MY" dirty="0" smtClean="0"/>
                    </a:p>
                    <a:p>
                      <a:pPr algn="ctr"/>
                      <a:r>
                        <a:rPr lang="en-MY" dirty="0" smtClean="0"/>
                        <a:t>0.379</a:t>
                      </a:r>
                      <a:endParaRPr lang="en-MY" i="0" dirty="0"/>
                    </a:p>
                  </a:txBody>
                  <a:tcPr marL="66483" marR="66483"/>
                </a:tc>
                <a:tc>
                  <a:txBody>
                    <a:bodyPr/>
                    <a:lstStyle/>
                    <a:p>
                      <a:pPr algn="ctr"/>
                      <a:endParaRPr lang="en-MY" dirty="0" smtClean="0"/>
                    </a:p>
                    <a:p>
                      <a:pPr algn="ctr"/>
                      <a:r>
                        <a:rPr lang="en-MY" dirty="0" smtClean="0"/>
                        <a:t>0.538</a:t>
                      </a:r>
                      <a:endParaRPr lang="en-MY" dirty="0"/>
                    </a:p>
                  </a:txBody>
                  <a:tcPr marL="66483" marR="66483"/>
                </a:tc>
              </a:tr>
            </a:tbl>
          </a:graphicData>
        </a:graphic>
      </p:graphicFrame>
      <p:sp>
        <p:nvSpPr>
          <p:cNvPr id="4" name="TextBox 3"/>
          <p:cNvSpPr txBox="1"/>
          <p:nvPr/>
        </p:nvSpPr>
        <p:spPr>
          <a:xfrm>
            <a:off x="1923060" y="2517740"/>
            <a:ext cx="6465364" cy="2862322"/>
          </a:xfrm>
          <a:prstGeom prst="rect">
            <a:avLst/>
          </a:prstGeom>
          <a:noFill/>
        </p:spPr>
        <p:txBody>
          <a:bodyPr wrap="square" rtlCol="0">
            <a:spAutoFit/>
          </a:bodyPr>
          <a:lstStyle/>
          <a:p>
            <a:pPr algn="ctr"/>
            <a:r>
              <a:rPr lang="en-MY" dirty="0"/>
              <a:t> </a:t>
            </a:r>
          </a:p>
          <a:p>
            <a:pPr algn="ctr"/>
            <a:r>
              <a:rPr lang="en-MY" dirty="0"/>
              <a:t>By using Chi-Square Test,</a:t>
            </a:r>
          </a:p>
          <a:p>
            <a:pPr algn="ctr"/>
            <a:r>
              <a:rPr lang="en-MY" i="1" dirty="0"/>
              <a:t>x</a:t>
            </a:r>
            <a:r>
              <a:rPr lang="en-MY" baseline="30000" dirty="0"/>
              <a:t>2 </a:t>
            </a:r>
            <a:r>
              <a:rPr lang="en-MY" dirty="0"/>
              <a:t>= 0.379</a:t>
            </a:r>
          </a:p>
          <a:p>
            <a:pPr algn="ctr"/>
            <a:r>
              <a:rPr lang="en-MY" i="1" dirty="0"/>
              <a:t>p</a:t>
            </a:r>
            <a:r>
              <a:rPr lang="en-MY" dirty="0"/>
              <a:t> = 0.538</a:t>
            </a:r>
          </a:p>
          <a:p>
            <a:pPr algn="ctr"/>
            <a:r>
              <a:rPr lang="en-MY" i="1" dirty="0"/>
              <a:t>p</a:t>
            </a:r>
            <a:r>
              <a:rPr lang="en-MY" dirty="0"/>
              <a:t> &gt; </a:t>
            </a:r>
            <a:r>
              <a:rPr lang="en-MY" dirty="0" smtClean="0"/>
              <a:t>0.05</a:t>
            </a:r>
            <a:r>
              <a:rPr lang="en-MY" dirty="0"/>
              <a:t>; not significant</a:t>
            </a:r>
          </a:p>
          <a:p>
            <a:pPr algn="ctr"/>
            <a:r>
              <a:rPr lang="en-MY" dirty="0"/>
              <a:t>Null hypothesis is not rejected.</a:t>
            </a:r>
          </a:p>
          <a:p>
            <a:pPr algn="ctr"/>
            <a:r>
              <a:rPr lang="en-MY" dirty="0"/>
              <a:t> </a:t>
            </a:r>
          </a:p>
          <a:p>
            <a:pPr algn="ctr"/>
            <a:r>
              <a:rPr lang="en-MY" dirty="0"/>
              <a:t>Conclusion: There is no association between </a:t>
            </a:r>
            <a:r>
              <a:rPr lang="en-MY" dirty="0" smtClean="0"/>
              <a:t> consumption of coffee based on the year </a:t>
            </a:r>
            <a:r>
              <a:rPr lang="en-MY" dirty="0"/>
              <a:t>of study and Body Mass Index (BMI).</a:t>
            </a:r>
          </a:p>
          <a:p>
            <a:pPr algn="ctr"/>
            <a:endParaRPr lang="en-MY" dirty="0"/>
          </a:p>
        </p:txBody>
      </p:sp>
    </p:spTree>
    <p:extLst>
      <p:ext uri="{BB962C8B-B14F-4D97-AF65-F5344CB8AC3E}">
        <p14:creationId xmlns:p14="http://schemas.microsoft.com/office/powerpoint/2010/main" val="1668637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p:spPr>
        <p:txBody>
          <a:bodyPr/>
          <a:lstStyle/>
          <a:p>
            <a:pPr algn="ctr"/>
            <a:r>
              <a:rPr lang="en-MY" dirty="0" smtClean="0"/>
              <a:t>Student t-test</a:t>
            </a:r>
            <a:endParaRPr lang="en-MY"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707654"/>
            <a:ext cx="6648450" cy="225742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9951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835"/>
            <a:ext cx="8229600" cy="857250"/>
          </a:xfrm>
        </p:spPr>
        <p:txBody>
          <a:bodyPr>
            <a:normAutofit/>
          </a:bodyPr>
          <a:lstStyle/>
          <a:p>
            <a:r>
              <a:rPr lang="en-US" sz="4000" dirty="0" smtClean="0"/>
              <a:t>DISCUSSION</a:t>
            </a:r>
            <a:endParaRPr lang="en-US" sz="4000" dirty="0"/>
          </a:p>
        </p:txBody>
      </p:sp>
      <p:sp>
        <p:nvSpPr>
          <p:cNvPr id="3" name="Content Placeholder 2"/>
          <p:cNvSpPr>
            <a:spLocks noGrp="1"/>
          </p:cNvSpPr>
          <p:nvPr>
            <p:ph idx="1"/>
          </p:nvPr>
        </p:nvSpPr>
        <p:spPr>
          <a:xfrm>
            <a:off x="457200" y="742951"/>
            <a:ext cx="8229600" cy="3851672"/>
          </a:xfrm>
        </p:spPr>
        <p:txBody>
          <a:bodyPr>
            <a:normAutofit/>
          </a:bodyPr>
          <a:lstStyle/>
          <a:p>
            <a:pPr marL="0" indent="0">
              <a:buNone/>
            </a:pPr>
            <a:r>
              <a:rPr lang="en-US" sz="1800" dirty="0" smtClean="0">
                <a:solidFill>
                  <a:sysClr val="windowText" lastClr="000000"/>
                </a:solidFill>
              </a:rPr>
              <a:t>                                                                                      </a:t>
            </a:r>
            <a:endParaRPr lang="en-US" sz="1800" dirty="0" smtClean="0">
              <a:solidFill>
                <a:sysClr val="windowText" lastClr="000000"/>
              </a:solidFill>
            </a:endParaRPr>
          </a:p>
        </p:txBody>
      </p:sp>
      <p:graphicFrame>
        <p:nvGraphicFramePr>
          <p:cNvPr id="14" name="Diagram 13"/>
          <p:cNvGraphicFramePr/>
          <p:nvPr>
            <p:extLst>
              <p:ext uri="{D42A27DB-BD31-4B8C-83A1-F6EECF244321}">
                <p14:modId xmlns:p14="http://schemas.microsoft.com/office/powerpoint/2010/main" val="588955468"/>
              </p:ext>
            </p:extLst>
          </p:nvPr>
        </p:nvGraphicFramePr>
        <p:xfrm>
          <a:off x="1547664" y="6995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8347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4366022"/>
          </a:xfrm>
        </p:spPr>
        <p:txBody>
          <a:bodyPr>
            <a:normAutofit/>
          </a:bodyPr>
          <a:lstStyle/>
          <a:p>
            <a:pPr marL="0" indent="0">
              <a:buNone/>
            </a:pPr>
            <a:r>
              <a:rPr lang="en-US" sz="1800" dirty="0" smtClean="0"/>
              <a:t>                                                                                </a:t>
            </a:r>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r>
              <a:rPr lang="en-US" sz="1800" dirty="0" smtClean="0"/>
              <a:t>  </a:t>
            </a:r>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a:p>
        </p:txBody>
      </p:sp>
      <p:sp>
        <p:nvSpPr>
          <p:cNvPr id="4" name="Rectangle 3"/>
          <p:cNvSpPr/>
          <p:nvPr/>
        </p:nvSpPr>
        <p:spPr>
          <a:xfrm>
            <a:off x="1005214" y="837978"/>
            <a:ext cx="3134738" cy="180578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 name="TextBox 4"/>
          <p:cNvSpPr txBox="1"/>
          <p:nvPr/>
        </p:nvSpPr>
        <p:spPr>
          <a:xfrm>
            <a:off x="1467683" y="1263814"/>
            <a:ext cx="2209800" cy="954107"/>
          </a:xfrm>
          <a:prstGeom prst="rect">
            <a:avLst/>
          </a:prstGeom>
          <a:noFill/>
        </p:spPr>
        <p:txBody>
          <a:bodyPr wrap="square" rtlCol="0">
            <a:spAutoFit/>
          </a:bodyPr>
          <a:lstStyle/>
          <a:p>
            <a:pPr algn="ctr"/>
            <a:r>
              <a:rPr lang="en-US" sz="1400" dirty="0" smtClean="0"/>
              <a:t>3) There </a:t>
            </a:r>
            <a:r>
              <a:rPr lang="en-US" sz="1400" dirty="0"/>
              <a:t>is no association between pattern of coffee intake and Body Mass Index (BMI). </a:t>
            </a:r>
          </a:p>
        </p:txBody>
      </p:sp>
      <p:sp>
        <p:nvSpPr>
          <p:cNvPr id="6" name="Rectangle 5"/>
          <p:cNvSpPr/>
          <p:nvPr/>
        </p:nvSpPr>
        <p:spPr>
          <a:xfrm rot="16200000">
            <a:off x="5812594" y="35012"/>
            <a:ext cx="1690927" cy="330802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 name="TextBox 6"/>
          <p:cNvSpPr txBox="1"/>
          <p:nvPr/>
        </p:nvSpPr>
        <p:spPr>
          <a:xfrm>
            <a:off x="5553157" y="1201192"/>
            <a:ext cx="2209800" cy="1169551"/>
          </a:xfrm>
          <a:prstGeom prst="rect">
            <a:avLst/>
          </a:prstGeom>
          <a:noFill/>
        </p:spPr>
        <p:txBody>
          <a:bodyPr wrap="square" rtlCol="0">
            <a:spAutoFit/>
          </a:bodyPr>
          <a:lstStyle/>
          <a:p>
            <a:pPr algn="ctr"/>
            <a:r>
              <a:rPr lang="en-US" sz="1400" dirty="0" smtClean="0"/>
              <a:t>4) There is no relationship existing </a:t>
            </a:r>
            <a:r>
              <a:rPr lang="en-US" sz="1400" dirty="0"/>
              <a:t>between </a:t>
            </a:r>
            <a:r>
              <a:rPr lang="en-US" sz="1400" dirty="0" smtClean="0"/>
              <a:t> consumption of coffee based on year </a:t>
            </a:r>
            <a:r>
              <a:rPr lang="en-US" sz="1400" dirty="0"/>
              <a:t>of </a:t>
            </a:r>
            <a:r>
              <a:rPr lang="en-US" sz="1400" dirty="0" smtClean="0"/>
              <a:t>study </a:t>
            </a:r>
            <a:r>
              <a:rPr lang="en-US" sz="1400" dirty="0"/>
              <a:t>and Body Mass Index (BMI)</a:t>
            </a:r>
          </a:p>
        </p:txBody>
      </p:sp>
    </p:spTree>
    <p:extLst>
      <p:ext uri="{BB962C8B-B14F-4D97-AF65-F5344CB8AC3E}">
        <p14:creationId xmlns:p14="http://schemas.microsoft.com/office/powerpoint/2010/main" val="927329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normAutofit/>
          </a:bodyPr>
          <a:lstStyle/>
          <a:p>
            <a:r>
              <a:rPr lang="en-US" sz="4000" dirty="0" smtClean="0"/>
              <a:t>CONCLUSION</a:t>
            </a:r>
            <a:endParaRPr lang="en-US" sz="4000" dirty="0"/>
          </a:p>
        </p:txBody>
      </p:sp>
      <p:sp>
        <p:nvSpPr>
          <p:cNvPr id="4" name="Rectangle 3"/>
          <p:cNvSpPr/>
          <p:nvPr/>
        </p:nvSpPr>
        <p:spPr>
          <a:xfrm>
            <a:off x="467544" y="1491630"/>
            <a:ext cx="8280920" cy="136815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MY"/>
          </a:p>
        </p:txBody>
      </p:sp>
      <p:sp>
        <p:nvSpPr>
          <p:cNvPr id="3" name="Content Placeholder 2"/>
          <p:cNvSpPr>
            <a:spLocks noGrp="1"/>
          </p:cNvSpPr>
          <p:nvPr>
            <p:ph idx="1"/>
          </p:nvPr>
        </p:nvSpPr>
        <p:spPr>
          <a:xfrm>
            <a:off x="457200" y="800101"/>
            <a:ext cx="8229600" cy="3394472"/>
          </a:xfrm>
        </p:spPr>
        <p:txBody>
          <a:bodyPr>
            <a:normAutofit/>
          </a:bodyPr>
          <a:lstStyle/>
          <a:p>
            <a:pPr marL="0" indent="0">
              <a:buNone/>
            </a:pPr>
            <a:r>
              <a:rPr lang="en-US" sz="1800" dirty="0" smtClean="0"/>
              <a:t>Based on our study we found out that:</a:t>
            </a:r>
          </a:p>
          <a:p>
            <a:pPr marL="0" indent="0">
              <a:buNone/>
            </a:pPr>
            <a:endParaRPr lang="en-US" sz="1800" dirty="0" smtClean="0"/>
          </a:p>
          <a:p>
            <a:pPr marL="0" indent="0">
              <a:buNone/>
            </a:pPr>
            <a:endParaRPr lang="en-US" sz="1800" dirty="0"/>
          </a:p>
          <a:p>
            <a:pPr marL="0" indent="0" algn="ctr">
              <a:buNone/>
            </a:pPr>
            <a:r>
              <a:rPr lang="en-US" sz="2000" b="1" u="sng" dirty="0" smtClean="0">
                <a:solidFill>
                  <a:srgbClr val="FF0000"/>
                </a:solidFill>
              </a:rPr>
              <a:t>THERE IS NO ASSOCIATION BETWEEN COFFEE CONSUMPTION AND BODY MASS INDEX (BMI)</a:t>
            </a:r>
            <a:endParaRPr lang="en-US" sz="2000" b="1" u="sng" dirty="0">
              <a:solidFill>
                <a:srgbClr val="FF0000"/>
              </a:solidFill>
            </a:endParaRPr>
          </a:p>
        </p:txBody>
      </p:sp>
    </p:spTree>
    <p:extLst>
      <p:ext uri="{BB962C8B-B14F-4D97-AF65-F5344CB8AC3E}">
        <p14:creationId xmlns:p14="http://schemas.microsoft.com/office/powerpoint/2010/main" val="36166649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857250"/>
          </a:xfrm>
        </p:spPr>
        <p:txBody>
          <a:bodyPr>
            <a:normAutofit fontScale="90000"/>
          </a:bodyPr>
          <a:lstStyle/>
          <a:p>
            <a:r>
              <a:rPr lang="en-US" sz="4000" dirty="0" smtClean="0"/>
              <a:t>LIMITATIONS AND RECOMMENDATIONS </a:t>
            </a:r>
            <a:endParaRPr lang="en-US" sz="4000" dirty="0"/>
          </a:p>
        </p:txBody>
      </p:sp>
      <p:sp>
        <p:nvSpPr>
          <p:cNvPr id="4" name="TextBox 3"/>
          <p:cNvSpPr txBox="1"/>
          <p:nvPr/>
        </p:nvSpPr>
        <p:spPr>
          <a:xfrm>
            <a:off x="395536" y="843558"/>
            <a:ext cx="8208912" cy="1754326"/>
          </a:xfrm>
          <a:prstGeom prst="rect">
            <a:avLst/>
          </a:prstGeom>
          <a:noFill/>
        </p:spPr>
        <p:txBody>
          <a:bodyPr wrap="square" rtlCol="0">
            <a:spAutoFit/>
          </a:bodyPr>
          <a:lstStyle/>
          <a:p>
            <a:r>
              <a:rPr lang="en-US" b="1" dirty="0" smtClean="0"/>
              <a:t>LIMITATIONS</a:t>
            </a:r>
            <a:r>
              <a:rPr lang="en-US" dirty="0" smtClean="0"/>
              <a:t>:</a:t>
            </a:r>
          </a:p>
          <a:p>
            <a:pPr marL="342900" indent="-342900">
              <a:buAutoNum type="arabicParenR"/>
            </a:pPr>
            <a:r>
              <a:rPr lang="en-US" dirty="0" smtClean="0"/>
              <a:t>Sample size could have not been randomized appropriately</a:t>
            </a:r>
          </a:p>
          <a:p>
            <a:pPr marL="342900" indent="-342900">
              <a:buAutoNum type="arabicParenR"/>
            </a:pPr>
            <a:r>
              <a:rPr lang="en-US" dirty="0" smtClean="0"/>
              <a:t>Bias in the distribution of questionnaire</a:t>
            </a:r>
          </a:p>
          <a:p>
            <a:pPr marL="342900" indent="-342900">
              <a:buAutoNum type="arabicParenR"/>
            </a:pPr>
            <a:r>
              <a:rPr lang="en-US" dirty="0" smtClean="0"/>
              <a:t>The measurement taken is BMI, as according to the student’s own recall of their own height and weight (Recall Bias). Inaccurate measurement of height and body weight could have easily been given</a:t>
            </a:r>
          </a:p>
        </p:txBody>
      </p:sp>
      <p:sp>
        <p:nvSpPr>
          <p:cNvPr id="5" name="TextBox 4"/>
          <p:cNvSpPr txBox="1"/>
          <p:nvPr/>
        </p:nvSpPr>
        <p:spPr>
          <a:xfrm>
            <a:off x="611560" y="3291830"/>
            <a:ext cx="8136904"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b="1" dirty="0" smtClean="0">
                <a:solidFill>
                  <a:schemeClr val="tx1"/>
                </a:solidFill>
              </a:rPr>
              <a:t>RECOMMENDATIONS:</a:t>
            </a:r>
          </a:p>
          <a:p>
            <a:pPr marL="342900" indent="-342900">
              <a:buAutoNum type="arabicParenR"/>
            </a:pPr>
            <a:r>
              <a:rPr lang="en-US" dirty="0" smtClean="0">
                <a:solidFill>
                  <a:schemeClr val="tx1"/>
                </a:solidFill>
              </a:rPr>
              <a:t>Increase sample size and get the involvement of other students to really represent the whole population</a:t>
            </a:r>
          </a:p>
          <a:p>
            <a:pPr marL="342900" indent="-342900">
              <a:buAutoNum type="arabicParenR"/>
            </a:pPr>
            <a:r>
              <a:rPr lang="en-US" dirty="0" smtClean="0">
                <a:solidFill>
                  <a:schemeClr val="tx1"/>
                </a:solidFill>
              </a:rPr>
              <a:t>On site measurement of height and weight as to obtain a better and more accurate data </a:t>
            </a:r>
            <a:endParaRPr lang="en-US" dirty="0">
              <a:solidFill>
                <a:schemeClr val="tx1"/>
              </a:solidFill>
            </a:endParaRPr>
          </a:p>
        </p:txBody>
      </p:sp>
    </p:spTree>
    <p:extLst>
      <p:ext uri="{BB962C8B-B14F-4D97-AF65-F5344CB8AC3E}">
        <p14:creationId xmlns:p14="http://schemas.microsoft.com/office/powerpoint/2010/main" val="2665961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3920" y="491902"/>
            <a:ext cx="8568952" cy="369332"/>
          </a:xfrm>
          <a:prstGeom prst="rect">
            <a:avLst/>
          </a:prstGeom>
          <a:noFill/>
        </p:spPr>
        <p:txBody>
          <a:bodyPr wrap="square" rtlCol="0">
            <a:spAutoFit/>
          </a:bodyPr>
          <a:lstStyle/>
          <a:p>
            <a:endParaRPr lang="en-US" dirty="0"/>
          </a:p>
        </p:txBody>
      </p:sp>
      <p:sp>
        <p:nvSpPr>
          <p:cNvPr id="6" name="Rectangle 5"/>
          <p:cNvSpPr/>
          <p:nvPr/>
        </p:nvSpPr>
        <p:spPr>
          <a:xfrm>
            <a:off x="387570" y="491902"/>
            <a:ext cx="8072862" cy="3231654"/>
          </a:xfrm>
          <a:prstGeom prst="rect">
            <a:avLst/>
          </a:prstGeom>
        </p:spPr>
        <p:txBody>
          <a:bodyPr wrap="square">
            <a:spAutoFit/>
          </a:bodyPr>
          <a:lstStyle/>
          <a:p>
            <a:r>
              <a:rPr lang="en-US" sz="1400" b="1" dirty="0" smtClean="0"/>
              <a:t>REFERENCES</a:t>
            </a:r>
          </a:p>
          <a:p>
            <a:endParaRPr lang="en-US" sz="1400" dirty="0"/>
          </a:p>
          <a:p>
            <a:r>
              <a:rPr lang="en-US" sz="1200" dirty="0" smtClean="0"/>
              <a:t>Anon</a:t>
            </a:r>
            <a:r>
              <a:rPr lang="en-US" sz="1200" dirty="0"/>
              <a:t>. 2015. Coffee: Health Benefits, Nutritional Information. </a:t>
            </a:r>
            <a:r>
              <a:rPr lang="en-US" sz="1200" u="sng" dirty="0">
                <a:hlinkClick r:id="rId2"/>
              </a:rPr>
              <a:t>http://www.medicalnewstoday.com/articles/270202.php</a:t>
            </a:r>
            <a:r>
              <a:rPr lang="en-US" sz="1200" dirty="0"/>
              <a:t> [14 October 2015]</a:t>
            </a:r>
            <a:endParaRPr lang="en-US" sz="1200" dirty="0" smtClean="0"/>
          </a:p>
          <a:p>
            <a:endParaRPr lang="en-US" sz="1200" dirty="0" smtClean="0"/>
          </a:p>
          <a:p>
            <a:r>
              <a:rPr lang="en-US" sz="1200" dirty="0" err="1"/>
              <a:t>McIlvain</a:t>
            </a:r>
            <a:r>
              <a:rPr lang="en-US" sz="1200" dirty="0"/>
              <a:t>, GE. 2008. Caffeine consumption patterns and beliefs of college freshmen. </a:t>
            </a:r>
            <a:br>
              <a:rPr lang="en-US" sz="1200" dirty="0"/>
            </a:br>
            <a:r>
              <a:rPr lang="en-US" sz="1200" dirty="0">
                <a:hlinkClick r:id="rId3"/>
              </a:rPr>
              <a:t>http://uknowledge.uky.edu/cgi/viewcontent.cgi?article=1641&amp;context=gradschool_diss</a:t>
            </a:r>
            <a:r>
              <a:rPr lang="en-US" sz="1200" dirty="0"/>
              <a:t/>
            </a:r>
            <a:br>
              <a:rPr lang="en-US" sz="1200" dirty="0"/>
            </a:br>
            <a:r>
              <a:rPr lang="en-US" sz="1200" dirty="0"/>
              <a:t>[14 October 2015</a:t>
            </a:r>
            <a:r>
              <a:rPr lang="en-US" sz="1200" dirty="0" smtClean="0"/>
              <a:t>]</a:t>
            </a:r>
          </a:p>
          <a:p>
            <a:endParaRPr lang="en-US" sz="1200" dirty="0"/>
          </a:p>
          <a:p>
            <a:r>
              <a:rPr lang="en-US" sz="1200" dirty="0" smtClean="0"/>
              <a:t>Sir </a:t>
            </a:r>
            <a:r>
              <a:rPr lang="en-US" sz="1200" dirty="0"/>
              <a:t>Daniel Tan. 2003. The Lancet 361: 703-704 [14   October 2015]</a:t>
            </a:r>
          </a:p>
          <a:p>
            <a:endParaRPr lang="en-US" sz="1200" dirty="0"/>
          </a:p>
          <a:p>
            <a:r>
              <a:rPr lang="en-US" sz="1200" dirty="0"/>
              <a:t>Victor R. </a:t>
            </a:r>
            <a:r>
              <a:rPr lang="en-US" sz="1200" dirty="0" err="1"/>
              <a:t>Preedy</a:t>
            </a:r>
            <a:r>
              <a:rPr lang="en-US" sz="1200" dirty="0"/>
              <a:t>. 2015. Coffee in Health and Disease Prevention. [14 October </a:t>
            </a:r>
            <a:r>
              <a:rPr lang="en-US" sz="1200" dirty="0" smtClean="0"/>
              <a:t>2015]</a:t>
            </a:r>
          </a:p>
          <a:p>
            <a:endParaRPr lang="en-US" sz="1400" dirty="0"/>
          </a:p>
          <a:p>
            <a:endParaRPr lang="en-US" sz="1400" dirty="0" smtClean="0"/>
          </a:p>
          <a:p>
            <a:endParaRPr lang="en-US" sz="1400" dirty="0"/>
          </a:p>
          <a:p>
            <a:endParaRPr lang="en-US" sz="1400" dirty="0"/>
          </a:p>
        </p:txBody>
      </p:sp>
    </p:spTree>
    <p:extLst>
      <p:ext uri="{BB962C8B-B14F-4D97-AF65-F5344CB8AC3E}">
        <p14:creationId xmlns:p14="http://schemas.microsoft.com/office/powerpoint/2010/main" val="30018375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3507854"/>
            <a:ext cx="7772400" cy="687065"/>
          </a:xfrm>
        </p:spPr>
        <p:txBody>
          <a:bodyPr>
            <a:normAutofit fontScale="90000"/>
          </a:bodyPr>
          <a:lstStyle/>
          <a:p>
            <a:r>
              <a:rPr lang="en-MY" b="1" dirty="0" smtClean="0"/>
              <a:t>Thank You</a:t>
            </a:r>
            <a:endParaRPr lang="en-MY" b="1" dirty="0"/>
          </a:p>
        </p:txBody>
      </p:sp>
      <p:sp>
        <p:nvSpPr>
          <p:cNvPr id="3" name="Subtitle 2"/>
          <p:cNvSpPr>
            <a:spLocks noGrp="1"/>
          </p:cNvSpPr>
          <p:nvPr>
            <p:ph type="subTitle" idx="1"/>
          </p:nvPr>
        </p:nvSpPr>
        <p:spPr/>
        <p:txBody>
          <a:bodyPr/>
          <a:lstStyle/>
          <a:p>
            <a:r>
              <a:rPr lang="en-MY" dirty="0" smtClean="0"/>
              <a:t>So Keep </a:t>
            </a:r>
            <a:r>
              <a:rPr lang="en-MY" dirty="0"/>
              <a:t>C</a:t>
            </a:r>
            <a:r>
              <a:rPr lang="en-MY" dirty="0" smtClean="0"/>
              <a:t>alm and Have a Coffee</a:t>
            </a:r>
            <a:endParaRPr lang="en-MY" dirty="0"/>
          </a:p>
        </p:txBody>
      </p:sp>
      <p:sp>
        <p:nvSpPr>
          <p:cNvPr id="4" name="TextBox 3"/>
          <p:cNvSpPr txBox="1"/>
          <p:nvPr/>
        </p:nvSpPr>
        <p:spPr>
          <a:xfrm>
            <a:off x="5868144" y="3507854"/>
            <a:ext cx="3528392" cy="1477328"/>
          </a:xfrm>
          <a:prstGeom prst="rect">
            <a:avLst/>
          </a:prstGeom>
          <a:noFill/>
        </p:spPr>
        <p:txBody>
          <a:bodyPr wrap="square" rtlCol="0">
            <a:spAutoFit/>
          </a:bodyPr>
          <a:lstStyle/>
          <a:p>
            <a:pPr algn="ctr"/>
            <a:r>
              <a:rPr lang="en-MY" dirty="0" smtClean="0">
                <a:solidFill>
                  <a:schemeClr val="bg1"/>
                </a:solidFill>
              </a:rPr>
              <a:t>So </a:t>
            </a:r>
          </a:p>
          <a:p>
            <a:pPr algn="ctr"/>
            <a:r>
              <a:rPr lang="en-MY" dirty="0" smtClean="0">
                <a:solidFill>
                  <a:schemeClr val="bg1"/>
                </a:solidFill>
              </a:rPr>
              <a:t>Keep Calm</a:t>
            </a:r>
          </a:p>
          <a:p>
            <a:pPr algn="ctr"/>
            <a:r>
              <a:rPr lang="en-MY" dirty="0" smtClean="0">
                <a:solidFill>
                  <a:schemeClr val="bg1"/>
                </a:solidFill>
              </a:rPr>
              <a:t>And </a:t>
            </a:r>
          </a:p>
          <a:p>
            <a:pPr algn="ctr"/>
            <a:r>
              <a:rPr lang="en-MY" dirty="0" smtClean="0">
                <a:solidFill>
                  <a:schemeClr val="bg1"/>
                </a:solidFill>
              </a:rPr>
              <a:t>Have a </a:t>
            </a:r>
          </a:p>
          <a:p>
            <a:pPr algn="ctr"/>
            <a:r>
              <a:rPr lang="en-MY" dirty="0" smtClean="0">
                <a:solidFill>
                  <a:schemeClr val="bg1"/>
                </a:solidFill>
              </a:rPr>
              <a:t>Coffee</a:t>
            </a:r>
          </a:p>
        </p:txBody>
      </p:sp>
    </p:spTree>
    <p:extLst>
      <p:ext uri="{BB962C8B-B14F-4D97-AF65-F5344CB8AC3E}">
        <p14:creationId xmlns:p14="http://schemas.microsoft.com/office/powerpoint/2010/main" val="3950923364"/>
      </p:ext>
    </p:extLst>
  </p:cSld>
  <p:clrMapOvr>
    <a:masterClrMapping/>
  </p:clrMapOvr>
  <p:timing>
    <p:tnLst>
      <p:par>
        <p:cTn id="1" dur="indefinite" restart="never" nodeType="tmRoot"/>
      </p:par>
    </p:tnLst>
  </p:timing>
</p:sld>
</file>

<file path=ppt/theme/theme1.xml><?xml version="1.0" encoding="utf-8"?>
<a:theme xmlns:a="http://schemas.openxmlformats.org/drawingml/2006/main" name="17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174</Template>
  <TotalTime>432</TotalTime>
  <Words>1571</Words>
  <Application>Microsoft Office PowerPoint</Application>
  <PresentationFormat>On-screen Show (16:9)</PresentationFormat>
  <Paragraphs>454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174</vt:lpstr>
      <vt:lpstr>PowerPoint Presentation</vt:lpstr>
      <vt:lpstr>PowerPoint Presentation</vt:lpstr>
      <vt:lpstr>PowerPoint Presentation</vt:lpstr>
      <vt:lpstr>RESEARCH OBJECTIVE</vt:lpstr>
      <vt:lpstr>HYPOTHESIS</vt:lpstr>
      <vt:lpstr>CONCEPTUAL FRAMEWORK</vt:lpstr>
      <vt:lpstr>LITERATURE REVIEW</vt:lpstr>
      <vt:lpstr>PowerPoint Presentation</vt:lpstr>
      <vt:lpstr>RESEARCH METHODOLOGY</vt:lpstr>
      <vt:lpstr>PowerPoint Presentation</vt:lpstr>
      <vt:lpstr>DATA ANALYSIS Descriptive Analysis</vt:lpstr>
      <vt:lpstr>PowerPoint Presentation</vt:lpstr>
      <vt:lpstr>Perspectives on Coffee Consumption</vt:lpstr>
      <vt:lpstr>PowerPoint Presentation</vt:lpstr>
      <vt:lpstr>Coffee Consumption during Occasions</vt:lpstr>
      <vt:lpstr>Analytical Analysis Yates`s Correction</vt:lpstr>
      <vt:lpstr>Chi Square Analysis</vt:lpstr>
      <vt:lpstr>Student t-test</vt:lpstr>
      <vt:lpstr>DISCUSSION</vt:lpstr>
      <vt:lpstr>PowerPoint Presentation</vt:lpstr>
      <vt:lpstr>CONCLUSION</vt:lpstr>
      <vt:lpstr>LIMITATIONS AND RECOMMENDATIONS </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FFFF2613 Medicine and Society II  Presentation Project  THE RELATIONSHIPS BETWEEN COFFEE CONSUMPTION AND BMI</dc:title>
  <dc:creator>user</dc:creator>
  <cp:lastModifiedBy>user</cp:lastModifiedBy>
  <cp:revision>28</cp:revision>
  <dcterms:created xsi:type="dcterms:W3CDTF">2015-11-30T14:01:23Z</dcterms:created>
  <dcterms:modified xsi:type="dcterms:W3CDTF">2015-12-04T02:26:03Z</dcterms:modified>
</cp:coreProperties>
</file>