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2" r:id="rId5"/>
    <p:sldId id="264" r:id="rId6"/>
    <p:sldId id="291" r:id="rId7"/>
    <p:sldId id="267" r:id="rId8"/>
    <p:sldId id="292" r:id="rId9"/>
    <p:sldId id="269" r:id="rId10"/>
    <p:sldId id="270" r:id="rId11"/>
    <p:sldId id="271" r:id="rId12"/>
    <p:sldId id="272" r:id="rId13"/>
    <p:sldId id="293" r:id="rId14"/>
    <p:sldId id="276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221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MY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571485006372367E-2"/>
          <c:y val="0.12291552996488808"/>
          <c:w val="0.60413803683225653"/>
          <c:h val="0.7921752089956725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103</c:v>
                </c:pt>
                <c:pt idx="1">
                  <c:v>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586125675057867"/>
          <c:y val="0.37098584299236192"/>
          <c:w val="0.20790875907061476"/>
          <c:h val="0.154680796976309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MY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ETHNICITY</c:v>
                </c:pt>
              </c:strCache>
            </c:strRef>
          </c:tx>
          <c:explosion val="1"/>
          <c:dPt>
            <c:idx val="0"/>
            <c:bubble3D val="0"/>
            <c:explosion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3"/>
                <c:pt idx="0">
                  <c:v>BUMIPUTERA</c:v>
                </c:pt>
                <c:pt idx="1">
                  <c:v>CHINESE</c:v>
                </c:pt>
                <c:pt idx="2">
                  <c:v>INDIAN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104</c:v>
                </c:pt>
                <c:pt idx="1">
                  <c:v>32</c:v>
                </c:pt>
                <c:pt idx="2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994734837643275"/>
          <c:y val="0.35708384850866731"/>
          <c:w val="0.2692143909266701"/>
          <c:h val="0.3257002631208074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MY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ACADEMIC PERFORMANCE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POOR</c:v>
                </c:pt>
                <c:pt idx="1">
                  <c:v>GOOD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55.8</c:v>
                </c:pt>
                <c:pt idx="1">
                  <c:v>44.2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0FDEFB-223D-43BA-809D-8E402A4755B2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MY"/>
        </a:p>
      </dgm:t>
    </dgm:pt>
    <dgm:pt modelId="{A3BA9443-9B32-4E80-9146-2A6D8C7576D4}">
      <dgm:prSet phldrT="[Text]" custT="1"/>
      <dgm:spPr/>
      <dgm:t>
        <a:bodyPr/>
        <a:lstStyle/>
        <a:p>
          <a:r>
            <a:rPr lang="en-MY" sz="1800" dirty="0" smtClean="0"/>
            <a:t>Factors affecting academic performance</a:t>
          </a:r>
          <a:endParaRPr lang="en-MY" sz="1800" dirty="0"/>
        </a:p>
      </dgm:t>
    </dgm:pt>
    <dgm:pt modelId="{F2A11C84-9F07-4D24-8E4D-C28B37BF4321}" type="parTrans" cxnId="{05552D75-13B0-4D62-A791-87CD862C8E18}">
      <dgm:prSet/>
      <dgm:spPr/>
      <dgm:t>
        <a:bodyPr/>
        <a:lstStyle/>
        <a:p>
          <a:endParaRPr lang="en-MY"/>
        </a:p>
      </dgm:t>
    </dgm:pt>
    <dgm:pt modelId="{C353447B-A6E9-4D28-8738-A51CB22A1014}" type="sibTrans" cxnId="{05552D75-13B0-4D62-A791-87CD862C8E18}">
      <dgm:prSet/>
      <dgm:spPr/>
      <dgm:t>
        <a:bodyPr/>
        <a:lstStyle/>
        <a:p>
          <a:endParaRPr lang="en-MY"/>
        </a:p>
      </dgm:t>
    </dgm:pt>
    <dgm:pt modelId="{FF7F0BCE-932D-46D0-A205-A3F1BDA79E48}">
      <dgm:prSet phldrT="[Text]" custT="1"/>
      <dgm:spPr/>
      <dgm:t>
        <a:bodyPr/>
        <a:lstStyle/>
        <a:p>
          <a:r>
            <a:rPr lang="en-MY" sz="2000" dirty="0" smtClean="0"/>
            <a:t>Gender</a:t>
          </a:r>
          <a:endParaRPr lang="en-MY" sz="2000" dirty="0"/>
        </a:p>
      </dgm:t>
    </dgm:pt>
    <dgm:pt modelId="{9644D983-BD4A-4F50-853B-D555F22AF3EF}" type="parTrans" cxnId="{6151671A-E3E5-4A2C-BCBA-93940D4AA59A}">
      <dgm:prSet/>
      <dgm:spPr/>
      <dgm:t>
        <a:bodyPr/>
        <a:lstStyle/>
        <a:p>
          <a:endParaRPr lang="en-MY"/>
        </a:p>
      </dgm:t>
    </dgm:pt>
    <dgm:pt modelId="{EA7A5A59-B8EF-4AD3-99AA-5572759D0196}" type="sibTrans" cxnId="{6151671A-E3E5-4A2C-BCBA-93940D4AA59A}">
      <dgm:prSet/>
      <dgm:spPr/>
      <dgm:t>
        <a:bodyPr/>
        <a:lstStyle/>
        <a:p>
          <a:endParaRPr lang="en-MY"/>
        </a:p>
      </dgm:t>
    </dgm:pt>
    <dgm:pt modelId="{54E7AA72-BC81-48CF-9854-D80B79A72B20}">
      <dgm:prSet phldrT="[Text]" custT="1"/>
      <dgm:spPr/>
      <dgm:t>
        <a:bodyPr/>
        <a:lstStyle/>
        <a:p>
          <a:r>
            <a:rPr lang="en-MY" sz="2000" dirty="0" smtClean="0"/>
            <a:t>Lecturer-related factors</a:t>
          </a:r>
          <a:endParaRPr lang="en-MY" sz="2000" dirty="0"/>
        </a:p>
      </dgm:t>
    </dgm:pt>
    <dgm:pt modelId="{1BFBA025-7962-48B4-A8C3-0F60A81DC91E}" type="parTrans" cxnId="{396CDD06-72F9-47D6-BEB8-6E3410AD111B}">
      <dgm:prSet/>
      <dgm:spPr/>
      <dgm:t>
        <a:bodyPr/>
        <a:lstStyle/>
        <a:p>
          <a:endParaRPr lang="en-MY"/>
        </a:p>
      </dgm:t>
    </dgm:pt>
    <dgm:pt modelId="{E724E1DB-CAB2-416C-AEC7-8E6309B4A779}" type="sibTrans" cxnId="{396CDD06-72F9-47D6-BEB8-6E3410AD111B}">
      <dgm:prSet/>
      <dgm:spPr/>
      <dgm:t>
        <a:bodyPr/>
        <a:lstStyle/>
        <a:p>
          <a:endParaRPr lang="en-MY"/>
        </a:p>
      </dgm:t>
    </dgm:pt>
    <dgm:pt modelId="{287914AE-6971-408D-AABD-6E2BC7B8F9DA}">
      <dgm:prSet phldrT="[Text]" custT="1"/>
      <dgm:spPr/>
      <dgm:t>
        <a:bodyPr/>
        <a:lstStyle/>
        <a:p>
          <a:r>
            <a:rPr lang="en-MY" sz="2000" dirty="0" smtClean="0"/>
            <a:t>Extra-curricular activities</a:t>
          </a:r>
          <a:endParaRPr lang="en-MY" sz="2000" dirty="0"/>
        </a:p>
      </dgm:t>
    </dgm:pt>
    <dgm:pt modelId="{9AA4F0F6-FC43-4EEA-838B-D071FBCD13D1}" type="parTrans" cxnId="{2653DC6D-6A28-448E-9ACD-268AEBBA1A55}">
      <dgm:prSet/>
      <dgm:spPr/>
      <dgm:t>
        <a:bodyPr/>
        <a:lstStyle/>
        <a:p>
          <a:endParaRPr lang="en-MY"/>
        </a:p>
      </dgm:t>
    </dgm:pt>
    <dgm:pt modelId="{A6CFDFC5-0387-4541-A675-29E385DAC795}" type="sibTrans" cxnId="{2653DC6D-6A28-448E-9ACD-268AEBBA1A55}">
      <dgm:prSet/>
      <dgm:spPr/>
      <dgm:t>
        <a:bodyPr/>
        <a:lstStyle/>
        <a:p>
          <a:endParaRPr lang="en-MY"/>
        </a:p>
      </dgm:t>
    </dgm:pt>
    <dgm:pt modelId="{11812BF4-0B90-4090-AC67-9E45D2EFA724}">
      <dgm:prSet custT="1"/>
      <dgm:spPr/>
      <dgm:t>
        <a:bodyPr/>
        <a:lstStyle/>
        <a:p>
          <a:r>
            <a:rPr lang="en-MY" sz="2000" dirty="0" smtClean="0"/>
            <a:t>Frequency of taking breakfast</a:t>
          </a:r>
          <a:endParaRPr lang="en-MY" sz="2000" dirty="0"/>
        </a:p>
      </dgm:t>
    </dgm:pt>
    <dgm:pt modelId="{7AEAB42F-A3D3-427A-9900-A562C13D4363}" type="parTrans" cxnId="{A0FAAF9A-D0F7-4CE5-8D43-67826A7C1C4C}">
      <dgm:prSet/>
      <dgm:spPr/>
      <dgm:t>
        <a:bodyPr/>
        <a:lstStyle/>
        <a:p>
          <a:endParaRPr lang="en-MY"/>
        </a:p>
      </dgm:t>
    </dgm:pt>
    <dgm:pt modelId="{C9002581-E443-4E4F-A120-8E87DB61763A}" type="sibTrans" cxnId="{A0FAAF9A-D0F7-4CE5-8D43-67826A7C1C4C}">
      <dgm:prSet/>
      <dgm:spPr/>
      <dgm:t>
        <a:bodyPr/>
        <a:lstStyle/>
        <a:p>
          <a:endParaRPr lang="en-MY"/>
        </a:p>
      </dgm:t>
    </dgm:pt>
    <dgm:pt modelId="{79FECC3B-6162-49C8-B2E5-740B634F2257}">
      <dgm:prSet phldrT="[Text]" custT="1"/>
      <dgm:spPr/>
      <dgm:t>
        <a:bodyPr/>
        <a:lstStyle/>
        <a:p>
          <a:r>
            <a:rPr lang="en-MY" sz="2000" dirty="0" smtClean="0"/>
            <a:t>Study habits</a:t>
          </a:r>
        </a:p>
      </dgm:t>
    </dgm:pt>
    <dgm:pt modelId="{D04BE886-0E01-4F1C-90D9-C1EBEA3BCFB6}" type="parTrans" cxnId="{758F7844-5B79-4639-AE1F-D7F8DFAFD9E3}">
      <dgm:prSet/>
      <dgm:spPr/>
      <dgm:t>
        <a:bodyPr/>
        <a:lstStyle/>
        <a:p>
          <a:endParaRPr lang="en-US"/>
        </a:p>
      </dgm:t>
    </dgm:pt>
    <dgm:pt modelId="{048A4CA8-4D4B-4A17-B776-3F79AB6FD682}" type="sibTrans" cxnId="{758F7844-5B79-4639-AE1F-D7F8DFAFD9E3}">
      <dgm:prSet/>
      <dgm:spPr/>
      <dgm:t>
        <a:bodyPr/>
        <a:lstStyle/>
        <a:p>
          <a:endParaRPr lang="en-US"/>
        </a:p>
      </dgm:t>
    </dgm:pt>
    <dgm:pt modelId="{B6140EC3-6C9F-40F2-886B-C2823105ABB0}">
      <dgm:prSet phldrT="[Text]" custT="1"/>
      <dgm:spPr/>
      <dgm:t>
        <a:bodyPr/>
        <a:lstStyle/>
        <a:p>
          <a:r>
            <a:rPr lang="en-MY" sz="2000" dirty="0" smtClean="0"/>
            <a:t>Ethnicity</a:t>
          </a:r>
          <a:endParaRPr lang="en-MY" sz="2000" dirty="0"/>
        </a:p>
      </dgm:t>
    </dgm:pt>
    <dgm:pt modelId="{3C534AF6-5EAD-4906-85D5-B9E9AA0B7758}" type="parTrans" cxnId="{A3E10F24-2356-46D9-BD27-AEB490019C08}">
      <dgm:prSet/>
      <dgm:spPr/>
      <dgm:t>
        <a:bodyPr/>
        <a:lstStyle/>
        <a:p>
          <a:endParaRPr lang="en-US"/>
        </a:p>
      </dgm:t>
    </dgm:pt>
    <dgm:pt modelId="{26FB5140-62D3-44BF-82C7-5D7B6F45559F}" type="sibTrans" cxnId="{A3E10F24-2356-46D9-BD27-AEB490019C08}">
      <dgm:prSet/>
      <dgm:spPr/>
      <dgm:t>
        <a:bodyPr/>
        <a:lstStyle/>
        <a:p>
          <a:endParaRPr lang="en-US"/>
        </a:p>
      </dgm:t>
    </dgm:pt>
    <dgm:pt modelId="{31C3F06A-D893-40B7-8EC5-0026F40288E7}">
      <dgm:prSet phldrT="[Text]" custT="1"/>
      <dgm:spPr/>
      <dgm:t>
        <a:bodyPr/>
        <a:lstStyle/>
        <a:p>
          <a:r>
            <a:rPr lang="en-MY" sz="2000" dirty="0" smtClean="0"/>
            <a:t>Time spent for family events</a:t>
          </a:r>
          <a:endParaRPr lang="en-MY" sz="2000" dirty="0"/>
        </a:p>
      </dgm:t>
    </dgm:pt>
    <dgm:pt modelId="{51FEAD50-2C48-47B0-BE5F-F08216ACF73C}" type="parTrans" cxnId="{92C347C6-BB84-408F-B61A-CC09050F5313}">
      <dgm:prSet/>
      <dgm:spPr/>
      <dgm:t>
        <a:bodyPr/>
        <a:lstStyle/>
        <a:p>
          <a:endParaRPr lang="en-US"/>
        </a:p>
      </dgm:t>
    </dgm:pt>
    <dgm:pt modelId="{220E6050-D8B3-4CB0-8B57-418F4E050A5F}" type="sibTrans" cxnId="{92C347C6-BB84-408F-B61A-CC09050F5313}">
      <dgm:prSet/>
      <dgm:spPr/>
      <dgm:t>
        <a:bodyPr/>
        <a:lstStyle/>
        <a:p>
          <a:endParaRPr lang="en-US"/>
        </a:p>
      </dgm:t>
    </dgm:pt>
    <dgm:pt modelId="{353748CF-F543-4970-B585-42B0F69101B0}">
      <dgm:prSet phldrT="[Text]" custT="1"/>
      <dgm:spPr/>
      <dgm:t>
        <a:bodyPr/>
        <a:lstStyle/>
        <a:p>
          <a:r>
            <a:rPr lang="en-MY" sz="2000" dirty="0" smtClean="0"/>
            <a:t>Frequency of visit doctors</a:t>
          </a:r>
          <a:endParaRPr lang="en-MY" sz="2000" dirty="0"/>
        </a:p>
      </dgm:t>
    </dgm:pt>
    <dgm:pt modelId="{710BC853-6229-4C38-A7CA-73E7C96534AD}" type="parTrans" cxnId="{1A0B6BD9-52CB-4F0B-B1F4-17CAD3796BE9}">
      <dgm:prSet/>
      <dgm:spPr/>
      <dgm:t>
        <a:bodyPr/>
        <a:lstStyle/>
        <a:p>
          <a:endParaRPr lang="en-US"/>
        </a:p>
      </dgm:t>
    </dgm:pt>
    <dgm:pt modelId="{2C2CE2D7-2B92-4837-980A-4F716F1F4C85}" type="sibTrans" cxnId="{1A0B6BD9-52CB-4F0B-B1F4-17CAD3796BE9}">
      <dgm:prSet/>
      <dgm:spPr/>
      <dgm:t>
        <a:bodyPr/>
        <a:lstStyle/>
        <a:p>
          <a:endParaRPr lang="en-US"/>
        </a:p>
      </dgm:t>
    </dgm:pt>
    <dgm:pt modelId="{90C527F2-6778-4628-AF92-A33CC3E4A890}" type="pres">
      <dgm:prSet presAssocID="{660FDEFB-223D-43BA-809D-8E402A4755B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2D3AACB9-985B-4A48-9C22-29165F6B9AB8}" type="pres">
      <dgm:prSet presAssocID="{A3BA9443-9B32-4E80-9146-2A6D8C7576D4}" presName="centerShape" presStyleLbl="node0" presStyleIdx="0" presStyleCnt="1" custScaleX="197317" custScaleY="147821" custLinFactNeighborX="-942" custLinFactNeighborY="2600"/>
      <dgm:spPr/>
      <dgm:t>
        <a:bodyPr/>
        <a:lstStyle/>
        <a:p>
          <a:endParaRPr lang="en-MY"/>
        </a:p>
      </dgm:t>
    </dgm:pt>
    <dgm:pt modelId="{5EBAA08B-51AA-4CC0-A189-83DD97FD29C3}" type="pres">
      <dgm:prSet presAssocID="{9644D983-BD4A-4F50-853B-D555F22AF3EF}" presName="Name9" presStyleLbl="parChTrans1D2" presStyleIdx="0" presStyleCnt="8"/>
      <dgm:spPr/>
      <dgm:t>
        <a:bodyPr/>
        <a:lstStyle/>
        <a:p>
          <a:endParaRPr lang="en-MY"/>
        </a:p>
      </dgm:t>
    </dgm:pt>
    <dgm:pt modelId="{3C768B91-446A-44C5-84E0-2B9E83DE3D3F}" type="pres">
      <dgm:prSet presAssocID="{9644D983-BD4A-4F50-853B-D555F22AF3EF}" presName="connTx" presStyleLbl="parChTrans1D2" presStyleIdx="0" presStyleCnt="8"/>
      <dgm:spPr/>
      <dgm:t>
        <a:bodyPr/>
        <a:lstStyle/>
        <a:p>
          <a:endParaRPr lang="en-MY"/>
        </a:p>
      </dgm:t>
    </dgm:pt>
    <dgm:pt modelId="{CF6B8AA0-8EAB-407C-957F-0AB1FC0166A6}" type="pres">
      <dgm:prSet presAssocID="{FF7F0BCE-932D-46D0-A205-A3F1BDA79E48}" presName="node" presStyleLbl="node1" presStyleIdx="0" presStyleCnt="8" custScaleX="140096" custScaleY="127693" custRadScaleRad="99219" custRadScaleInc="-14490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D8D7E7CF-69A2-4E00-A50C-8A7C5EFE31F4}" type="pres">
      <dgm:prSet presAssocID="{3C534AF6-5EAD-4906-85D5-B9E9AA0B7758}" presName="Name9" presStyleLbl="parChTrans1D2" presStyleIdx="1" presStyleCnt="8"/>
      <dgm:spPr/>
      <dgm:t>
        <a:bodyPr/>
        <a:lstStyle/>
        <a:p>
          <a:endParaRPr lang="en-US"/>
        </a:p>
      </dgm:t>
    </dgm:pt>
    <dgm:pt modelId="{E7180A89-A732-431C-888F-862D4B0B0E65}" type="pres">
      <dgm:prSet presAssocID="{3C534AF6-5EAD-4906-85D5-B9E9AA0B7758}" presName="connTx" presStyleLbl="parChTrans1D2" presStyleIdx="1" presStyleCnt="8"/>
      <dgm:spPr/>
      <dgm:t>
        <a:bodyPr/>
        <a:lstStyle/>
        <a:p>
          <a:endParaRPr lang="en-US"/>
        </a:p>
      </dgm:t>
    </dgm:pt>
    <dgm:pt modelId="{52DEE10E-5B4B-4239-AE90-BB79C697F5A5}" type="pres">
      <dgm:prSet presAssocID="{B6140EC3-6C9F-40F2-886B-C2823105ABB0}" presName="node" presStyleLbl="node1" presStyleIdx="1" presStyleCnt="8" custScaleX="140096" custScaleY="127693" custRadScaleRad="125537" custRadScaleInc="406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A245D2-044A-4325-8D86-251BF93BED68}" type="pres">
      <dgm:prSet presAssocID="{D04BE886-0E01-4F1C-90D9-C1EBEA3BCFB6}" presName="Name9" presStyleLbl="parChTrans1D2" presStyleIdx="2" presStyleCnt="8"/>
      <dgm:spPr/>
      <dgm:t>
        <a:bodyPr/>
        <a:lstStyle/>
        <a:p>
          <a:endParaRPr lang="en-US"/>
        </a:p>
      </dgm:t>
    </dgm:pt>
    <dgm:pt modelId="{7695A3BC-F3A2-411F-AA7C-591BD41EE4D7}" type="pres">
      <dgm:prSet presAssocID="{D04BE886-0E01-4F1C-90D9-C1EBEA3BCFB6}" presName="connTx" presStyleLbl="parChTrans1D2" presStyleIdx="2" presStyleCnt="8"/>
      <dgm:spPr/>
      <dgm:t>
        <a:bodyPr/>
        <a:lstStyle/>
        <a:p>
          <a:endParaRPr lang="en-US"/>
        </a:p>
      </dgm:t>
    </dgm:pt>
    <dgm:pt modelId="{2A85025F-D096-4C1A-B695-476D0B285583}" type="pres">
      <dgm:prSet presAssocID="{79FECC3B-6162-49C8-B2E5-740B634F2257}" presName="node" presStyleLbl="node1" presStyleIdx="2" presStyleCnt="8" custScaleX="140096" custScaleY="127693" custRadScaleRad="145192" custRadScaleInc="65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6B823E-AE75-427A-8769-D52829C1BA4B}" type="pres">
      <dgm:prSet presAssocID="{1BFBA025-7962-48B4-A8C3-0F60A81DC91E}" presName="Name9" presStyleLbl="parChTrans1D2" presStyleIdx="3" presStyleCnt="8"/>
      <dgm:spPr/>
      <dgm:t>
        <a:bodyPr/>
        <a:lstStyle/>
        <a:p>
          <a:endParaRPr lang="en-MY"/>
        </a:p>
      </dgm:t>
    </dgm:pt>
    <dgm:pt modelId="{2908C9B7-1B96-4428-B044-AD418DDE3A5D}" type="pres">
      <dgm:prSet presAssocID="{1BFBA025-7962-48B4-A8C3-0F60A81DC91E}" presName="connTx" presStyleLbl="parChTrans1D2" presStyleIdx="3" presStyleCnt="8"/>
      <dgm:spPr/>
      <dgm:t>
        <a:bodyPr/>
        <a:lstStyle/>
        <a:p>
          <a:endParaRPr lang="en-MY"/>
        </a:p>
      </dgm:t>
    </dgm:pt>
    <dgm:pt modelId="{E14C77F0-6D9A-4068-9411-C10B1659EFAD}" type="pres">
      <dgm:prSet presAssocID="{54E7AA72-BC81-48CF-9854-D80B79A72B20}" presName="node" presStyleLbl="node1" presStyleIdx="3" presStyleCnt="8" custScaleX="140096" custScaleY="127693" custRadScaleRad="132451" custRadScaleInc="-30617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22A63F84-D6E6-4D73-BE72-00C4708F7062}" type="pres">
      <dgm:prSet presAssocID="{9AA4F0F6-FC43-4EEA-838B-D071FBCD13D1}" presName="Name9" presStyleLbl="parChTrans1D2" presStyleIdx="4" presStyleCnt="8"/>
      <dgm:spPr/>
      <dgm:t>
        <a:bodyPr/>
        <a:lstStyle/>
        <a:p>
          <a:endParaRPr lang="en-MY"/>
        </a:p>
      </dgm:t>
    </dgm:pt>
    <dgm:pt modelId="{35308D71-ED7D-4881-8912-E2A014952636}" type="pres">
      <dgm:prSet presAssocID="{9AA4F0F6-FC43-4EEA-838B-D071FBCD13D1}" presName="connTx" presStyleLbl="parChTrans1D2" presStyleIdx="4" presStyleCnt="8"/>
      <dgm:spPr/>
      <dgm:t>
        <a:bodyPr/>
        <a:lstStyle/>
        <a:p>
          <a:endParaRPr lang="en-MY"/>
        </a:p>
      </dgm:t>
    </dgm:pt>
    <dgm:pt modelId="{D8CB87F3-FA4D-4C78-8E7E-22800E916EDA}" type="pres">
      <dgm:prSet presAssocID="{287914AE-6971-408D-AABD-6E2BC7B8F9DA}" presName="node" presStyleLbl="node1" presStyleIdx="4" presStyleCnt="8" custScaleX="161421" custScaleY="12769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BDE05125-1162-47DF-85DD-681DB3C21009}" type="pres">
      <dgm:prSet presAssocID="{51FEAD50-2C48-47B0-BE5F-F08216ACF73C}" presName="Name9" presStyleLbl="parChTrans1D2" presStyleIdx="5" presStyleCnt="8"/>
      <dgm:spPr/>
      <dgm:t>
        <a:bodyPr/>
        <a:lstStyle/>
        <a:p>
          <a:endParaRPr lang="en-US"/>
        </a:p>
      </dgm:t>
    </dgm:pt>
    <dgm:pt modelId="{8A0481ED-DFC7-499A-B99C-743B0833E0D8}" type="pres">
      <dgm:prSet presAssocID="{51FEAD50-2C48-47B0-BE5F-F08216ACF73C}" presName="connTx" presStyleLbl="parChTrans1D2" presStyleIdx="5" presStyleCnt="8"/>
      <dgm:spPr/>
      <dgm:t>
        <a:bodyPr/>
        <a:lstStyle/>
        <a:p>
          <a:endParaRPr lang="en-US"/>
        </a:p>
      </dgm:t>
    </dgm:pt>
    <dgm:pt modelId="{4DBE44BE-F601-4C80-AEBA-70B70E6868E0}" type="pres">
      <dgm:prSet presAssocID="{31C3F06A-D893-40B7-8EC5-0026F40288E7}" presName="node" presStyleLbl="node1" presStyleIdx="5" presStyleCnt="8" custScaleX="154431" custScaleY="127693" custRadScaleRad="133421" custRadScaleInc="382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91638B-93F3-466E-AA80-98CD8F905A9D}" type="pres">
      <dgm:prSet presAssocID="{710BC853-6229-4C38-A7CA-73E7C96534AD}" presName="Name9" presStyleLbl="parChTrans1D2" presStyleIdx="6" presStyleCnt="8"/>
      <dgm:spPr/>
      <dgm:t>
        <a:bodyPr/>
        <a:lstStyle/>
        <a:p>
          <a:endParaRPr lang="en-US"/>
        </a:p>
      </dgm:t>
    </dgm:pt>
    <dgm:pt modelId="{4178649C-ABF6-48F4-B761-7E872F70DAAA}" type="pres">
      <dgm:prSet presAssocID="{710BC853-6229-4C38-A7CA-73E7C96534AD}" presName="connTx" presStyleLbl="parChTrans1D2" presStyleIdx="6" presStyleCnt="8"/>
      <dgm:spPr/>
      <dgm:t>
        <a:bodyPr/>
        <a:lstStyle/>
        <a:p>
          <a:endParaRPr lang="en-US"/>
        </a:p>
      </dgm:t>
    </dgm:pt>
    <dgm:pt modelId="{B3394F37-B509-4ADD-A5C7-754F77F3BED0}" type="pres">
      <dgm:prSet presAssocID="{353748CF-F543-4970-B585-42B0F69101B0}" presName="node" presStyleLbl="node1" presStyleIdx="6" presStyleCnt="8" custScaleX="157882" custScaleY="127693" custRadScaleRad="144206" custRadScaleInc="16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C6313B-37EA-49E8-991B-ACB265DC706B}" type="pres">
      <dgm:prSet presAssocID="{7AEAB42F-A3D3-427A-9900-A562C13D4363}" presName="Name9" presStyleLbl="parChTrans1D2" presStyleIdx="7" presStyleCnt="8"/>
      <dgm:spPr/>
      <dgm:t>
        <a:bodyPr/>
        <a:lstStyle/>
        <a:p>
          <a:endParaRPr lang="en-MY"/>
        </a:p>
      </dgm:t>
    </dgm:pt>
    <dgm:pt modelId="{B0F829E2-7D3F-4BED-9556-CB949E9A921A}" type="pres">
      <dgm:prSet presAssocID="{7AEAB42F-A3D3-427A-9900-A562C13D4363}" presName="connTx" presStyleLbl="parChTrans1D2" presStyleIdx="7" presStyleCnt="8"/>
      <dgm:spPr/>
      <dgm:t>
        <a:bodyPr/>
        <a:lstStyle/>
        <a:p>
          <a:endParaRPr lang="en-MY"/>
        </a:p>
      </dgm:t>
    </dgm:pt>
    <dgm:pt modelId="{187DA8B4-4AA6-4C8A-A86E-64CEDB018C06}" type="pres">
      <dgm:prSet presAssocID="{11812BF4-0B90-4090-AC67-9E45D2EFA724}" presName="node" presStyleLbl="node1" presStyleIdx="7" presStyleCnt="8" custScaleX="165695" custScaleY="140493" custRadScaleRad="139759" custRadScaleInc="-30516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4B6C2A34-8785-4953-BCE8-81A58AF29FB1}" type="presOf" srcId="{D04BE886-0E01-4F1C-90D9-C1EBEA3BCFB6}" destId="{7695A3BC-F3A2-411F-AA7C-591BD41EE4D7}" srcOrd="1" destOrd="0" presId="urn:microsoft.com/office/officeart/2005/8/layout/radial1"/>
    <dgm:cxn modelId="{396CDD06-72F9-47D6-BEB8-6E3410AD111B}" srcId="{A3BA9443-9B32-4E80-9146-2A6D8C7576D4}" destId="{54E7AA72-BC81-48CF-9854-D80B79A72B20}" srcOrd="3" destOrd="0" parTransId="{1BFBA025-7962-48B4-A8C3-0F60A81DC91E}" sibTransId="{E724E1DB-CAB2-416C-AEC7-8E6309B4A779}"/>
    <dgm:cxn modelId="{BC9E0E1A-823F-43D3-940A-0F5DF77A02F0}" type="presOf" srcId="{9AA4F0F6-FC43-4EEA-838B-D071FBCD13D1}" destId="{35308D71-ED7D-4881-8912-E2A014952636}" srcOrd="1" destOrd="0" presId="urn:microsoft.com/office/officeart/2005/8/layout/radial1"/>
    <dgm:cxn modelId="{9FDEF405-270D-4187-846B-12F734D80780}" type="presOf" srcId="{D04BE886-0E01-4F1C-90D9-C1EBEA3BCFB6}" destId="{0EA245D2-044A-4325-8D86-251BF93BED68}" srcOrd="0" destOrd="0" presId="urn:microsoft.com/office/officeart/2005/8/layout/radial1"/>
    <dgm:cxn modelId="{2691C0BE-6CE6-4B3E-848A-0EAE0CC7B4B9}" type="presOf" srcId="{710BC853-6229-4C38-A7CA-73E7C96534AD}" destId="{1791638B-93F3-466E-AA80-98CD8F905A9D}" srcOrd="0" destOrd="0" presId="urn:microsoft.com/office/officeart/2005/8/layout/radial1"/>
    <dgm:cxn modelId="{8125222C-8C3D-41E0-B603-9EB7E81D1BF6}" type="presOf" srcId="{1BFBA025-7962-48B4-A8C3-0F60A81DC91E}" destId="{EF6B823E-AE75-427A-8769-D52829C1BA4B}" srcOrd="0" destOrd="0" presId="urn:microsoft.com/office/officeart/2005/8/layout/radial1"/>
    <dgm:cxn modelId="{5DB0C7E6-93B2-4FC3-8903-B9F4EAA41467}" type="presOf" srcId="{710BC853-6229-4C38-A7CA-73E7C96534AD}" destId="{4178649C-ABF6-48F4-B761-7E872F70DAAA}" srcOrd="1" destOrd="0" presId="urn:microsoft.com/office/officeart/2005/8/layout/radial1"/>
    <dgm:cxn modelId="{B49E9011-4823-433E-8908-0472803F781E}" type="presOf" srcId="{9644D983-BD4A-4F50-853B-D555F22AF3EF}" destId="{5EBAA08B-51AA-4CC0-A189-83DD97FD29C3}" srcOrd="0" destOrd="0" presId="urn:microsoft.com/office/officeart/2005/8/layout/radial1"/>
    <dgm:cxn modelId="{DCCE7041-53E5-45CD-997E-EC10D434725E}" type="presOf" srcId="{FF7F0BCE-932D-46D0-A205-A3F1BDA79E48}" destId="{CF6B8AA0-8EAB-407C-957F-0AB1FC0166A6}" srcOrd="0" destOrd="0" presId="urn:microsoft.com/office/officeart/2005/8/layout/radial1"/>
    <dgm:cxn modelId="{6985D039-EDB2-4F3E-A966-2E31F9B104E8}" type="presOf" srcId="{3C534AF6-5EAD-4906-85D5-B9E9AA0B7758}" destId="{E7180A89-A732-431C-888F-862D4B0B0E65}" srcOrd="1" destOrd="0" presId="urn:microsoft.com/office/officeart/2005/8/layout/radial1"/>
    <dgm:cxn modelId="{6174AEBF-B09F-4FC1-B33F-700BAA17DA19}" type="presOf" srcId="{79FECC3B-6162-49C8-B2E5-740B634F2257}" destId="{2A85025F-D096-4C1A-B695-476D0B285583}" srcOrd="0" destOrd="0" presId="urn:microsoft.com/office/officeart/2005/8/layout/radial1"/>
    <dgm:cxn modelId="{758F7844-5B79-4639-AE1F-D7F8DFAFD9E3}" srcId="{A3BA9443-9B32-4E80-9146-2A6D8C7576D4}" destId="{79FECC3B-6162-49C8-B2E5-740B634F2257}" srcOrd="2" destOrd="0" parTransId="{D04BE886-0E01-4F1C-90D9-C1EBEA3BCFB6}" sibTransId="{048A4CA8-4D4B-4A17-B776-3F79AB6FD682}"/>
    <dgm:cxn modelId="{A3E10F24-2356-46D9-BD27-AEB490019C08}" srcId="{A3BA9443-9B32-4E80-9146-2A6D8C7576D4}" destId="{B6140EC3-6C9F-40F2-886B-C2823105ABB0}" srcOrd="1" destOrd="0" parTransId="{3C534AF6-5EAD-4906-85D5-B9E9AA0B7758}" sibTransId="{26FB5140-62D3-44BF-82C7-5D7B6F45559F}"/>
    <dgm:cxn modelId="{F681A65E-5C2A-440B-9D1C-9DD89D0CCFEC}" type="presOf" srcId="{9644D983-BD4A-4F50-853B-D555F22AF3EF}" destId="{3C768B91-446A-44C5-84E0-2B9E83DE3D3F}" srcOrd="1" destOrd="0" presId="urn:microsoft.com/office/officeart/2005/8/layout/radial1"/>
    <dgm:cxn modelId="{92C347C6-BB84-408F-B61A-CC09050F5313}" srcId="{A3BA9443-9B32-4E80-9146-2A6D8C7576D4}" destId="{31C3F06A-D893-40B7-8EC5-0026F40288E7}" srcOrd="5" destOrd="0" parTransId="{51FEAD50-2C48-47B0-BE5F-F08216ACF73C}" sibTransId="{220E6050-D8B3-4CB0-8B57-418F4E050A5F}"/>
    <dgm:cxn modelId="{2653DC6D-6A28-448E-9ACD-268AEBBA1A55}" srcId="{A3BA9443-9B32-4E80-9146-2A6D8C7576D4}" destId="{287914AE-6971-408D-AABD-6E2BC7B8F9DA}" srcOrd="4" destOrd="0" parTransId="{9AA4F0F6-FC43-4EEA-838B-D071FBCD13D1}" sibTransId="{A6CFDFC5-0387-4541-A675-29E385DAC795}"/>
    <dgm:cxn modelId="{A0A9B53E-8E12-4B69-870D-2C1BA064249A}" type="presOf" srcId="{B6140EC3-6C9F-40F2-886B-C2823105ABB0}" destId="{52DEE10E-5B4B-4239-AE90-BB79C697F5A5}" srcOrd="0" destOrd="0" presId="urn:microsoft.com/office/officeart/2005/8/layout/radial1"/>
    <dgm:cxn modelId="{6151671A-E3E5-4A2C-BCBA-93940D4AA59A}" srcId="{A3BA9443-9B32-4E80-9146-2A6D8C7576D4}" destId="{FF7F0BCE-932D-46D0-A205-A3F1BDA79E48}" srcOrd="0" destOrd="0" parTransId="{9644D983-BD4A-4F50-853B-D555F22AF3EF}" sibTransId="{EA7A5A59-B8EF-4AD3-99AA-5572759D0196}"/>
    <dgm:cxn modelId="{A0FAAF9A-D0F7-4CE5-8D43-67826A7C1C4C}" srcId="{A3BA9443-9B32-4E80-9146-2A6D8C7576D4}" destId="{11812BF4-0B90-4090-AC67-9E45D2EFA724}" srcOrd="7" destOrd="0" parTransId="{7AEAB42F-A3D3-427A-9900-A562C13D4363}" sibTransId="{C9002581-E443-4E4F-A120-8E87DB61763A}"/>
    <dgm:cxn modelId="{D413FBF5-703D-4E18-BDE8-AA9A51B5AB9A}" type="presOf" srcId="{9AA4F0F6-FC43-4EEA-838B-D071FBCD13D1}" destId="{22A63F84-D6E6-4D73-BE72-00C4708F7062}" srcOrd="0" destOrd="0" presId="urn:microsoft.com/office/officeart/2005/8/layout/radial1"/>
    <dgm:cxn modelId="{1564AC42-2E5D-445A-8061-BBE43C4BBCA0}" type="presOf" srcId="{7AEAB42F-A3D3-427A-9900-A562C13D4363}" destId="{77C6313B-37EA-49E8-991B-ACB265DC706B}" srcOrd="0" destOrd="0" presId="urn:microsoft.com/office/officeart/2005/8/layout/radial1"/>
    <dgm:cxn modelId="{C23FB609-4818-4D5B-859D-B458E04C525E}" type="presOf" srcId="{287914AE-6971-408D-AABD-6E2BC7B8F9DA}" destId="{D8CB87F3-FA4D-4C78-8E7E-22800E916EDA}" srcOrd="0" destOrd="0" presId="urn:microsoft.com/office/officeart/2005/8/layout/radial1"/>
    <dgm:cxn modelId="{3DAE4C5C-BB63-4BF8-B5BD-3CF9EA3689F9}" type="presOf" srcId="{54E7AA72-BC81-48CF-9854-D80B79A72B20}" destId="{E14C77F0-6D9A-4068-9411-C10B1659EFAD}" srcOrd="0" destOrd="0" presId="urn:microsoft.com/office/officeart/2005/8/layout/radial1"/>
    <dgm:cxn modelId="{1A0B6BD9-52CB-4F0B-B1F4-17CAD3796BE9}" srcId="{A3BA9443-9B32-4E80-9146-2A6D8C7576D4}" destId="{353748CF-F543-4970-B585-42B0F69101B0}" srcOrd="6" destOrd="0" parTransId="{710BC853-6229-4C38-A7CA-73E7C96534AD}" sibTransId="{2C2CE2D7-2B92-4837-980A-4F716F1F4C85}"/>
    <dgm:cxn modelId="{349520F3-D3AE-4A85-A057-5BAA93779BE4}" type="presOf" srcId="{51FEAD50-2C48-47B0-BE5F-F08216ACF73C}" destId="{BDE05125-1162-47DF-85DD-681DB3C21009}" srcOrd="0" destOrd="0" presId="urn:microsoft.com/office/officeart/2005/8/layout/radial1"/>
    <dgm:cxn modelId="{9D137720-C619-4895-A872-BD5066C138F7}" type="presOf" srcId="{660FDEFB-223D-43BA-809D-8E402A4755B2}" destId="{90C527F2-6778-4628-AF92-A33CC3E4A890}" srcOrd="0" destOrd="0" presId="urn:microsoft.com/office/officeart/2005/8/layout/radial1"/>
    <dgm:cxn modelId="{05552D75-13B0-4D62-A791-87CD862C8E18}" srcId="{660FDEFB-223D-43BA-809D-8E402A4755B2}" destId="{A3BA9443-9B32-4E80-9146-2A6D8C7576D4}" srcOrd="0" destOrd="0" parTransId="{F2A11C84-9F07-4D24-8E4D-C28B37BF4321}" sibTransId="{C353447B-A6E9-4D28-8738-A51CB22A1014}"/>
    <dgm:cxn modelId="{20F9615A-C7D9-4EF3-8E2C-9569AB809DCC}" type="presOf" srcId="{353748CF-F543-4970-B585-42B0F69101B0}" destId="{B3394F37-B509-4ADD-A5C7-754F77F3BED0}" srcOrd="0" destOrd="0" presId="urn:microsoft.com/office/officeart/2005/8/layout/radial1"/>
    <dgm:cxn modelId="{7BD40D1B-D2A0-4482-8299-9AB78EF22D1A}" type="presOf" srcId="{31C3F06A-D893-40B7-8EC5-0026F40288E7}" destId="{4DBE44BE-F601-4C80-AEBA-70B70E6868E0}" srcOrd="0" destOrd="0" presId="urn:microsoft.com/office/officeart/2005/8/layout/radial1"/>
    <dgm:cxn modelId="{B71EE703-1CE3-40A6-985F-D19DBCA9CD3B}" type="presOf" srcId="{11812BF4-0B90-4090-AC67-9E45D2EFA724}" destId="{187DA8B4-4AA6-4C8A-A86E-64CEDB018C06}" srcOrd="0" destOrd="0" presId="urn:microsoft.com/office/officeart/2005/8/layout/radial1"/>
    <dgm:cxn modelId="{285653E5-0BE0-4D57-AB08-E5F0F966ACEA}" type="presOf" srcId="{A3BA9443-9B32-4E80-9146-2A6D8C7576D4}" destId="{2D3AACB9-985B-4A48-9C22-29165F6B9AB8}" srcOrd="0" destOrd="0" presId="urn:microsoft.com/office/officeart/2005/8/layout/radial1"/>
    <dgm:cxn modelId="{FCE5FD05-2D8F-4690-8E57-EC1B3FAC21FA}" type="presOf" srcId="{1BFBA025-7962-48B4-A8C3-0F60A81DC91E}" destId="{2908C9B7-1B96-4428-B044-AD418DDE3A5D}" srcOrd="1" destOrd="0" presId="urn:microsoft.com/office/officeart/2005/8/layout/radial1"/>
    <dgm:cxn modelId="{1E7DF913-E13A-4DE5-AFAA-F672D2A5EBC0}" type="presOf" srcId="{7AEAB42F-A3D3-427A-9900-A562C13D4363}" destId="{B0F829E2-7D3F-4BED-9556-CB949E9A921A}" srcOrd="1" destOrd="0" presId="urn:microsoft.com/office/officeart/2005/8/layout/radial1"/>
    <dgm:cxn modelId="{6C1EF1F3-1016-4A87-A3E6-CA6ACD3CEFD0}" type="presOf" srcId="{51FEAD50-2C48-47B0-BE5F-F08216ACF73C}" destId="{8A0481ED-DFC7-499A-B99C-743B0833E0D8}" srcOrd="1" destOrd="0" presId="urn:microsoft.com/office/officeart/2005/8/layout/radial1"/>
    <dgm:cxn modelId="{8D7A901A-77B2-4824-A8E7-AE78ACA980A4}" type="presOf" srcId="{3C534AF6-5EAD-4906-85D5-B9E9AA0B7758}" destId="{D8D7E7CF-69A2-4E00-A50C-8A7C5EFE31F4}" srcOrd="0" destOrd="0" presId="urn:microsoft.com/office/officeart/2005/8/layout/radial1"/>
    <dgm:cxn modelId="{B4C2ACE0-E2B9-452C-A34E-FF45CDC60CBA}" type="presParOf" srcId="{90C527F2-6778-4628-AF92-A33CC3E4A890}" destId="{2D3AACB9-985B-4A48-9C22-29165F6B9AB8}" srcOrd="0" destOrd="0" presId="urn:microsoft.com/office/officeart/2005/8/layout/radial1"/>
    <dgm:cxn modelId="{57BC26AF-427D-4058-BDBB-2C153586693D}" type="presParOf" srcId="{90C527F2-6778-4628-AF92-A33CC3E4A890}" destId="{5EBAA08B-51AA-4CC0-A189-83DD97FD29C3}" srcOrd="1" destOrd="0" presId="urn:microsoft.com/office/officeart/2005/8/layout/radial1"/>
    <dgm:cxn modelId="{D1A21D12-D12A-4017-AF13-47E168C6B671}" type="presParOf" srcId="{5EBAA08B-51AA-4CC0-A189-83DD97FD29C3}" destId="{3C768B91-446A-44C5-84E0-2B9E83DE3D3F}" srcOrd="0" destOrd="0" presId="urn:microsoft.com/office/officeart/2005/8/layout/radial1"/>
    <dgm:cxn modelId="{B084A061-0A41-4D9F-985E-B84E0D06C1C3}" type="presParOf" srcId="{90C527F2-6778-4628-AF92-A33CC3E4A890}" destId="{CF6B8AA0-8EAB-407C-957F-0AB1FC0166A6}" srcOrd="2" destOrd="0" presId="urn:microsoft.com/office/officeart/2005/8/layout/radial1"/>
    <dgm:cxn modelId="{D4244CA5-B5D0-4CC2-BC16-864277B508B4}" type="presParOf" srcId="{90C527F2-6778-4628-AF92-A33CC3E4A890}" destId="{D8D7E7CF-69A2-4E00-A50C-8A7C5EFE31F4}" srcOrd="3" destOrd="0" presId="urn:microsoft.com/office/officeart/2005/8/layout/radial1"/>
    <dgm:cxn modelId="{4BD0FD26-B795-4F84-A16F-9133342B6370}" type="presParOf" srcId="{D8D7E7CF-69A2-4E00-A50C-8A7C5EFE31F4}" destId="{E7180A89-A732-431C-888F-862D4B0B0E65}" srcOrd="0" destOrd="0" presId="urn:microsoft.com/office/officeart/2005/8/layout/radial1"/>
    <dgm:cxn modelId="{2BA730E6-85B2-47F8-8CD0-B5B0CB6575B1}" type="presParOf" srcId="{90C527F2-6778-4628-AF92-A33CC3E4A890}" destId="{52DEE10E-5B4B-4239-AE90-BB79C697F5A5}" srcOrd="4" destOrd="0" presId="urn:microsoft.com/office/officeart/2005/8/layout/radial1"/>
    <dgm:cxn modelId="{99484A8C-303A-4D94-9277-8BDD56966B4F}" type="presParOf" srcId="{90C527F2-6778-4628-AF92-A33CC3E4A890}" destId="{0EA245D2-044A-4325-8D86-251BF93BED68}" srcOrd="5" destOrd="0" presId="urn:microsoft.com/office/officeart/2005/8/layout/radial1"/>
    <dgm:cxn modelId="{EDDA598A-A520-4C50-9682-A6FCF2D112CB}" type="presParOf" srcId="{0EA245D2-044A-4325-8D86-251BF93BED68}" destId="{7695A3BC-F3A2-411F-AA7C-591BD41EE4D7}" srcOrd="0" destOrd="0" presId="urn:microsoft.com/office/officeart/2005/8/layout/radial1"/>
    <dgm:cxn modelId="{074FD821-3F50-493A-8D5F-5D1F999770CE}" type="presParOf" srcId="{90C527F2-6778-4628-AF92-A33CC3E4A890}" destId="{2A85025F-D096-4C1A-B695-476D0B285583}" srcOrd="6" destOrd="0" presId="urn:microsoft.com/office/officeart/2005/8/layout/radial1"/>
    <dgm:cxn modelId="{E991DFF2-B43B-4F8D-BD66-9E71456F8AD6}" type="presParOf" srcId="{90C527F2-6778-4628-AF92-A33CC3E4A890}" destId="{EF6B823E-AE75-427A-8769-D52829C1BA4B}" srcOrd="7" destOrd="0" presId="urn:microsoft.com/office/officeart/2005/8/layout/radial1"/>
    <dgm:cxn modelId="{C8BFEC43-C3DD-4E64-886A-2DEE9DA00775}" type="presParOf" srcId="{EF6B823E-AE75-427A-8769-D52829C1BA4B}" destId="{2908C9B7-1B96-4428-B044-AD418DDE3A5D}" srcOrd="0" destOrd="0" presId="urn:microsoft.com/office/officeart/2005/8/layout/radial1"/>
    <dgm:cxn modelId="{5A374B0C-178C-4485-8381-DCCD7DC82BD7}" type="presParOf" srcId="{90C527F2-6778-4628-AF92-A33CC3E4A890}" destId="{E14C77F0-6D9A-4068-9411-C10B1659EFAD}" srcOrd="8" destOrd="0" presId="urn:microsoft.com/office/officeart/2005/8/layout/radial1"/>
    <dgm:cxn modelId="{1EFE1CB3-520A-4092-92B2-A1B38108332B}" type="presParOf" srcId="{90C527F2-6778-4628-AF92-A33CC3E4A890}" destId="{22A63F84-D6E6-4D73-BE72-00C4708F7062}" srcOrd="9" destOrd="0" presId="urn:microsoft.com/office/officeart/2005/8/layout/radial1"/>
    <dgm:cxn modelId="{0FE8B082-21DF-4587-8535-F1CF83D6EEED}" type="presParOf" srcId="{22A63F84-D6E6-4D73-BE72-00C4708F7062}" destId="{35308D71-ED7D-4881-8912-E2A014952636}" srcOrd="0" destOrd="0" presId="urn:microsoft.com/office/officeart/2005/8/layout/radial1"/>
    <dgm:cxn modelId="{E7B6A694-F6EF-4202-9A0A-205283AA140B}" type="presParOf" srcId="{90C527F2-6778-4628-AF92-A33CC3E4A890}" destId="{D8CB87F3-FA4D-4C78-8E7E-22800E916EDA}" srcOrd="10" destOrd="0" presId="urn:microsoft.com/office/officeart/2005/8/layout/radial1"/>
    <dgm:cxn modelId="{EFCD8371-32B8-4B0E-9B15-121F55C11A85}" type="presParOf" srcId="{90C527F2-6778-4628-AF92-A33CC3E4A890}" destId="{BDE05125-1162-47DF-85DD-681DB3C21009}" srcOrd="11" destOrd="0" presId="urn:microsoft.com/office/officeart/2005/8/layout/radial1"/>
    <dgm:cxn modelId="{084BA363-3276-4756-8ED8-CD43ADE9B978}" type="presParOf" srcId="{BDE05125-1162-47DF-85DD-681DB3C21009}" destId="{8A0481ED-DFC7-499A-B99C-743B0833E0D8}" srcOrd="0" destOrd="0" presId="urn:microsoft.com/office/officeart/2005/8/layout/radial1"/>
    <dgm:cxn modelId="{2B43CF2D-1062-4992-8D83-87CA157082A4}" type="presParOf" srcId="{90C527F2-6778-4628-AF92-A33CC3E4A890}" destId="{4DBE44BE-F601-4C80-AEBA-70B70E6868E0}" srcOrd="12" destOrd="0" presId="urn:microsoft.com/office/officeart/2005/8/layout/radial1"/>
    <dgm:cxn modelId="{D75030E8-83BD-4B6F-A3E0-5324B9371FF1}" type="presParOf" srcId="{90C527F2-6778-4628-AF92-A33CC3E4A890}" destId="{1791638B-93F3-466E-AA80-98CD8F905A9D}" srcOrd="13" destOrd="0" presId="urn:microsoft.com/office/officeart/2005/8/layout/radial1"/>
    <dgm:cxn modelId="{9A8AD63A-72B3-47EF-BBEC-BF3B925B0B6B}" type="presParOf" srcId="{1791638B-93F3-466E-AA80-98CD8F905A9D}" destId="{4178649C-ABF6-48F4-B761-7E872F70DAAA}" srcOrd="0" destOrd="0" presId="urn:microsoft.com/office/officeart/2005/8/layout/radial1"/>
    <dgm:cxn modelId="{095CBEF5-ECA8-4818-A08A-71D3ED0B5A06}" type="presParOf" srcId="{90C527F2-6778-4628-AF92-A33CC3E4A890}" destId="{B3394F37-B509-4ADD-A5C7-754F77F3BED0}" srcOrd="14" destOrd="0" presId="urn:microsoft.com/office/officeart/2005/8/layout/radial1"/>
    <dgm:cxn modelId="{4B0C504C-D4AB-4BD4-9B7E-44232753B7C2}" type="presParOf" srcId="{90C527F2-6778-4628-AF92-A33CC3E4A890}" destId="{77C6313B-37EA-49E8-991B-ACB265DC706B}" srcOrd="15" destOrd="0" presId="urn:microsoft.com/office/officeart/2005/8/layout/radial1"/>
    <dgm:cxn modelId="{DA81E0AC-33F4-4D5D-9ECE-AA060A5B0537}" type="presParOf" srcId="{77C6313B-37EA-49E8-991B-ACB265DC706B}" destId="{B0F829E2-7D3F-4BED-9556-CB949E9A921A}" srcOrd="0" destOrd="0" presId="urn:microsoft.com/office/officeart/2005/8/layout/radial1"/>
    <dgm:cxn modelId="{6371666D-05D9-41EC-9CDA-0D706D50A6D5}" type="presParOf" srcId="{90C527F2-6778-4628-AF92-A33CC3E4A890}" destId="{187DA8B4-4AA6-4C8A-A86E-64CEDB018C06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3AACB9-985B-4A48-9C22-29165F6B9AB8}">
      <dsp:nvSpPr>
        <dsp:cNvPr id="0" name=""/>
        <dsp:cNvSpPr/>
      </dsp:nvSpPr>
      <dsp:spPr>
        <a:xfrm>
          <a:off x="4415715" y="1723294"/>
          <a:ext cx="2168659" cy="16246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 smtClean="0"/>
            <a:t>Factors affecting academic performance</a:t>
          </a:r>
          <a:endParaRPr lang="en-MY" sz="1800" kern="1200" dirty="0"/>
        </a:p>
      </dsp:txBody>
      <dsp:txXfrm>
        <a:off x="4733308" y="1961220"/>
        <a:ext cx="1533473" cy="1148809"/>
      </dsp:txXfrm>
    </dsp:sp>
    <dsp:sp modelId="{5EBAA08B-51AA-4CC0-A189-83DD97FD29C3}">
      <dsp:nvSpPr>
        <dsp:cNvPr id="0" name=""/>
        <dsp:cNvSpPr/>
      </dsp:nvSpPr>
      <dsp:spPr>
        <a:xfrm rot="16076116">
          <a:off x="5244785" y="1496592"/>
          <a:ext cx="436250" cy="18029"/>
        </a:xfrm>
        <a:custGeom>
          <a:avLst/>
          <a:gdLst/>
          <a:ahLst/>
          <a:cxnLst/>
          <a:rect l="0" t="0" r="0" b="0"/>
          <a:pathLst>
            <a:path>
              <a:moveTo>
                <a:pt x="0" y="9014"/>
              </a:moveTo>
              <a:lnTo>
                <a:pt x="436250" y="9014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500" kern="1200"/>
        </a:p>
      </dsp:txBody>
      <dsp:txXfrm rot="10800000">
        <a:off x="5452004" y="1494701"/>
        <a:ext cx="21812" cy="21812"/>
      </dsp:txXfrm>
    </dsp:sp>
    <dsp:sp modelId="{CF6B8AA0-8EAB-407C-957F-0AB1FC0166A6}">
      <dsp:nvSpPr>
        <dsp:cNvPr id="0" name=""/>
        <dsp:cNvSpPr/>
      </dsp:nvSpPr>
      <dsp:spPr>
        <a:xfrm>
          <a:off x="4659887" y="-115437"/>
          <a:ext cx="1539758" cy="14034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000" kern="1200" dirty="0" smtClean="0"/>
            <a:t>Gender</a:t>
          </a:r>
          <a:endParaRPr lang="en-MY" sz="2000" kern="1200" dirty="0"/>
        </a:p>
      </dsp:txBody>
      <dsp:txXfrm>
        <a:off x="4885379" y="90092"/>
        <a:ext cx="1088774" cy="992382"/>
      </dsp:txXfrm>
    </dsp:sp>
    <dsp:sp modelId="{D8D7E7CF-69A2-4E00-A50C-8A7C5EFE31F4}">
      <dsp:nvSpPr>
        <dsp:cNvPr id="0" name=""/>
        <dsp:cNvSpPr/>
      </dsp:nvSpPr>
      <dsp:spPr>
        <a:xfrm rot="19366483">
          <a:off x="6186557" y="1726008"/>
          <a:ext cx="734552" cy="18029"/>
        </a:xfrm>
        <a:custGeom>
          <a:avLst/>
          <a:gdLst/>
          <a:ahLst/>
          <a:cxnLst/>
          <a:rect l="0" t="0" r="0" b="0"/>
          <a:pathLst>
            <a:path>
              <a:moveTo>
                <a:pt x="0" y="9014"/>
              </a:moveTo>
              <a:lnTo>
                <a:pt x="734552" y="9014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535470" y="1716659"/>
        <a:ext cx="36727" cy="36727"/>
      </dsp:txXfrm>
    </dsp:sp>
    <dsp:sp modelId="{52DEE10E-5B4B-4239-AE90-BB79C697F5A5}">
      <dsp:nvSpPr>
        <dsp:cNvPr id="0" name=""/>
        <dsp:cNvSpPr/>
      </dsp:nvSpPr>
      <dsp:spPr>
        <a:xfrm>
          <a:off x="6667783" y="361825"/>
          <a:ext cx="1539758" cy="14034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000" kern="1200" dirty="0" smtClean="0"/>
            <a:t>Ethnicity</a:t>
          </a:r>
          <a:endParaRPr lang="en-MY" sz="2000" kern="1200" dirty="0"/>
        </a:p>
      </dsp:txBody>
      <dsp:txXfrm>
        <a:off x="6893275" y="567354"/>
        <a:ext cx="1088774" cy="992382"/>
      </dsp:txXfrm>
    </dsp:sp>
    <dsp:sp modelId="{0EA245D2-044A-4325-8D86-251BF93BED68}">
      <dsp:nvSpPr>
        <dsp:cNvPr id="0" name=""/>
        <dsp:cNvSpPr/>
      </dsp:nvSpPr>
      <dsp:spPr>
        <a:xfrm rot="21566381">
          <a:off x="6584260" y="2511631"/>
          <a:ext cx="894972" cy="18029"/>
        </a:xfrm>
        <a:custGeom>
          <a:avLst/>
          <a:gdLst/>
          <a:ahLst/>
          <a:cxnLst/>
          <a:rect l="0" t="0" r="0" b="0"/>
          <a:pathLst>
            <a:path>
              <a:moveTo>
                <a:pt x="0" y="9014"/>
              </a:moveTo>
              <a:lnTo>
                <a:pt x="894972" y="9014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009372" y="2498271"/>
        <a:ext cx="44748" cy="44748"/>
      </dsp:txXfrm>
    </dsp:sp>
    <dsp:sp modelId="{2A85025F-D096-4C1A-B695-476D0B285583}">
      <dsp:nvSpPr>
        <dsp:cNvPr id="0" name=""/>
        <dsp:cNvSpPr/>
      </dsp:nvSpPr>
      <dsp:spPr>
        <a:xfrm>
          <a:off x="7479167" y="1807021"/>
          <a:ext cx="1539758" cy="14034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000" kern="1200" dirty="0" smtClean="0"/>
            <a:t>Study habits</a:t>
          </a:r>
        </a:p>
      </dsp:txBody>
      <dsp:txXfrm>
        <a:off x="7704659" y="2012550"/>
        <a:ext cx="1088774" cy="992382"/>
      </dsp:txXfrm>
    </dsp:sp>
    <dsp:sp modelId="{EF6B823E-AE75-427A-8769-D52829C1BA4B}">
      <dsp:nvSpPr>
        <dsp:cNvPr id="0" name=""/>
        <dsp:cNvSpPr/>
      </dsp:nvSpPr>
      <dsp:spPr>
        <a:xfrm rot="2148571">
          <a:off x="6211254" y="3306208"/>
          <a:ext cx="738701" cy="18029"/>
        </a:xfrm>
        <a:custGeom>
          <a:avLst/>
          <a:gdLst/>
          <a:ahLst/>
          <a:cxnLst/>
          <a:rect l="0" t="0" r="0" b="0"/>
          <a:pathLst>
            <a:path>
              <a:moveTo>
                <a:pt x="0" y="9014"/>
              </a:moveTo>
              <a:lnTo>
                <a:pt x="738701" y="9014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500" kern="1200"/>
        </a:p>
      </dsp:txBody>
      <dsp:txXfrm>
        <a:off x="6562138" y="3296755"/>
        <a:ext cx="36935" cy="36935"/>
      </dsp:txXfrm>
    </dsp:sp>
    <dsp:sp modelId="{E14C77F0-6D9A-4068-9411-C10B1659EFAD}">
      <dsp:nvSpPr>
        <dsp:cNvPr id="0" name=""/>
        <dsp:cNvSpPr/>
      </dsp:nvSpPr>
      <dsp:spPr>
        <a:xfrm>
          <a:off x="6713911" y="3265128"/>
          <a:ext cx="1539758" cy="14034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000" kern="1200" dirty="0" smtClean="0"/>
            <a:t>Lecturer-related factors</a:t>
          </a:r>
          <a:endParaRPr lang="en-MY" sz="2000" kern="1200" dirty="0"/>
        </a:p>
      </dsp:txBody>
      <dsp:txXfrm>
        <a:off x="6939403" y="3470657"/>
        <a:ext cx="1088774" cy="992382"/>
      </dsp:txXfrm>
    </dsp:sp>
    <dsp:sp modelId="{22A63F84-D6E6-4D73-BE72-00C4708F7062}">
      <dsp:nvSpPr>
        <dsp:cNvPr id="0" name=""/>
        <dsp:cNvSpPr/>
      </dsp:nvSpPr>
      <dsp:spPr>
        <a:xfrm rot="5331689">
          <a:off x="5389419" y="3468163"/>
          <a:ext cx="258674" cy="18029"/>
        </a:xfrm>
        <a:custGeom>
          <a:avLst/>
          <a:gdLst/>
          <a:ahLst/>
          <a:cxnLst/>
          <a:rect l="0" t="0" r="0" b="0"/>
          <a:pathLst>
            <a:path>
              <a:moveTo>
                <a:pt x="0" y="9014"/>
              </a:moveTo>
              <a:lnTo>
                <a:pt x="258674" y="9014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500" kern="1200"/>
        </a:p>
      </dsp:txBody>
      <dsp:txXfrm>
        <a:off x="5512289" y="3470711"/>
        <a:ext cx="12933" cy="12933"/>
      </dsp:txXfrm>
    </dsp:sp>
    <dsp:sp modelId="{D8CB87F3-FA4D-4C78-8E7E-22800E916EDA}">
      <dsp:nvSpPr>
        <dsp:cNvPr id="0" name=""/>
        <dsp:cNvSpPr/>
      </dsp:nvSpPr>
      <dsp:spPr>
        <a:xfrm>
          <a:off x="4648202" y="3606402"/>
          <a:ext cx="1774135" cy="14034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000" kern="1200" dirty="0" smtClean="0"/>
            <a:t>Extra-curricular activities</a:t>
          </a:r>
          <a:endParaRPr lang="en-MY" sz="2000" kern="1200" dirty="0"/>
        </a:p>
      </dsp:txBody>
      <dsp:txXfrm>
        <a:off x="4908018" y="3811931"/>
        <a:ext cx="1254503" cy="992382"/>
      </dsp:txXfrm>
    </dsp:sp>
    <dsp:sp modelId="{BDE05125-1162-47DF-85DD-681DB3C21009}">
      <dsp:nvSpPr>
        <dsp:cNvPr id="0" name=""/>
        <dsp:cNvSpPr/>
      </dsp:nvSpPr>
      <dsp:spPr>
        <a:xfrm rot="8697841">
          <a:off x="4115599" y="3268797"/>
          <a:ext cx="651817" cy="18029"/>
        </a:xfrm>
        <a:custGeom>
          <a:avLst/>
          <a:gdLst/>
          <a:ahLst/>
          <a:cxnLst/>
          <a:rect l="0" t="0" r="0" b="0"/>
          <a:pathLst>
            <a:path>
              <a:moveTo>
                <a:pt x="0" y="9014"/>
              </a:moveTo>
              <a:lnTo>
                <a:pt x="651817" y="9014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425212" y="3261516"/>
        <a:ext cx="32590" cy="32590"/>
      </dsp:txXfrm>
    </dsp:sp>
    <dsp:sp modelId="{4DBE44BE-F601-4C80-AEBA-70B70E6868E0}">
      <dsp:nvSpPr>
        <dsp:cNvPr id="0" name=""/>
        <dsp:cNvSpPr/>
      </dsp:nvSpPr>
      <dsp:spPr>
        <a:xfrm>
          <a:off x="2678726" y="3217026"/>
          <a:ext cx="1697310" cy="14034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000" kern="1200" dirty="0" smtClean="0"/>
            <a:t>Time spent for family events</a:t>
          </a:r>
          <a:endParaRPr lang="en-MY" sz="2000" kern="1200" dirty="0"/>
        </a:p>
      </dsp:txBody>
      <dsp:txXfrm>
        <a:off x="2927291" y="3422555"/>
        <a:ext cx="1200180" cy="992382"/>
      </dsp:txXfrm>
    </dsp:sp>
    <dsp:sp modelId="{1791638B-93F3-466E-AA80-98CD8F905A9D}">
      <dsp:nvSpPr>
        <dsp:cNvPr id="0" name=""/>
        <dsp:cNvSpPr/>
      </dsp:nvSpPr>
      <dsp:spPr>
        <a:xfrm rot="10948236">
          <a:off x="3705131" y="2464541"/>
          <a:ext cx="712708" cy="18029"/>
        </a:xfrm>
        <a:custGeom>
          <a:avLst/>
          <a:gdLst/>
          <a:ahLst/>
          <a:cxnLst/>
          <a:rect l="0" t="0" r="0" b="0"/>
          <a:pathLst>
            <a:path>
              <a:moveTo>
                <a:pt x="0" y="9014"/>
              </a:moveTo>
              <a:lnTo>
                <a:pt x="712708" y="9014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043668" y="2455738"/>
        <a:ext cx="35635" cy="35635"/>
      </dsp:txXfrm>
    </dsp:sp>
    <dsp:sp modelId="{B3394F37-B509-4ADD-A5C7-754F77F3BED0}">
      <dsp:nvSpPr>
        <dsp:cNvPr id="0" name=""/>
        <dsp:cNvSpPr/>
      </dsp:nvSpPr>
      <dsp:spPr>
        <a:xfrm>
          <a:off x="1971455" y="1719093"/>
          <a:ext cx="1735239" cy="14034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000" kern="1200" dirty="0" smtClean="0"/>
            <a:t>Frequency of visit doctors</a:t>
          </a:r>
          <a:endParaRPr lang="en-MY" sz="2000" kern="1200" dirty="0"/>
        </a:p>
      </dsp:txBody>
      <dsp:txXfrm>
        <a:off x="2225575" y="1924622"/>
        <a:ext cx="1226999" cy="992382"/>
      </dsp:txXfrm>
    </dsp:sp>
    <dsp:sp modelId="{77C6313B-37EA-49E8-991B-ACB265DC706B}">
      <dsp:nvSpPr>
        <dsp:cNvPr id="0" name=""/>
        <dsp:cNvSpPr/>
      </dsp:nvSpPr>
      <dsp:spPr>
        <a:xfrm rot="13215621">
          <a:off x="4022085" y="1639782"/>
          <a:ext cx="861555" cy="18029"/>
        </a:xfrm>
        <a:custGeom>
          <a:avLst/>
          <a:gdLst/>
          <a:ahLst/>
          <a:cxnLst/>
          <a:rect l="0" t="0" r="0" b="0"/>
          <a:pathLst>
            <a:path>
              <a:moveTo>
                <a:pt x="0" y="9014"/>
              </a:moveTo>
              <a:lnTo>
                <a:pt x="861555" y="9014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500" kern="1200"/>
        </a:p>
      </dsp:txBody>
      <dsp:txXfrm rot="10800000">
        <a:off x="4431324" y="1627257"/>
        <a:ext cx="43077" cy="43077"/>
      </dsp:txXfrm>
    </dsp:sp>
    <dsp:sp modelId="{187DA8B4-4AA6-4C8A-A86E-64CEDB018C06}">
      <dsp:nvSpPr>
        <dsp:cNvPr id="0" name=""/>
        <dsp:cNvSpPr/>
      </dsp:nvSpPr>
      <dsp:spPr>
        <a:xfrm>
          <a:off x="2569325" y="52742"/>
          <a:ext cx="1821110" cy="15441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000" kern="1200" dirty="0" smtClean="0"/>
            <a:t>Frequency of taking breakfast</a:t>
          </a:r>
          <a:endParaRPr lang="en-MY" sz="2000" kern="1200" dirty="0"/>
        </a:p>
      </dsp:txBody>
      <dsp:txXfrm>
        <a:off x="2836020" y="278873"/>
        <a:ext cx="1287720" cy="1091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0ADA7-15F1-4030-96BE-84274FF317B2}" type="datetimeFigureOut">
              <a:rPr lang="en-MY" smtClean="0"/>
              <a:pPr/>
              <a:t>26/11/2015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55D6-6DF7-4C21-8A6C-2FF125BA54F8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0ADA7-15F1-4030-96BE-84274FF317B2}" type="datetimeFigureOut">
              <a:rPr lang="en-MY" smtClean="0"/>
              <a:pPr/>
              <a:t>26/11/2015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55D6-6DF7-4C21-8A6C-2FF125BA54F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0ADA7-15F1-4030-96BE-84274FF317B2}" type="datetimeFigureOut">
              <a:rPr lang="en-MY" smtClean="0"/>
              <a:pPr/>
              <a:t>26/11/2015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55D6-6DF7-4C21-8A6C-2FF125BA54F8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0ADA7-15F1-4030-96BE-84274FF317B2}" type="datetimeFigureOut">
              <a:rPr lang="en-MY" smtClean="0"/>
              <a:pPr/>
              <a:t>26/11/2015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55D6-6DF7-4C21-8A6C-2FF125BA54F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0ADA7-15F1-4030-96BE-84274FF317B2}" type="datetimeFigureOut">
              <a:rPr lang="en-MY" smtClean="0"/>
              <a:pPr/>
              <a:t>26/11/2015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55D6-6DF7-4C21-8A6C-2FF125BA54F8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0ADA7-15F1-4030-96BE-84274FF317B2}" type="datetimeFigureOut">
              <a:rPr lang="en-MY" smtClean="0"/>
              <a:pPr/>
              <a:t>26/11/2015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55D6-6DF7-4C21-8A6C-2FF125BA54F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0ADA7-15F1-4030-96BE-84274FF317B2}" type="datetimeFigureOut">
              <a:rPr lang="en-MY" smtClean="0"/>
              <a:pPr/>
              <a:t>26/11/2015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55D6-6DF7-4C21-8A6C-2FF125BA54F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0ADA7-15F1-4030-96BE-84274FF317B2}" type="datetimeFigureOut">
              <a:rPr lang="en-MY" smtClean="0"/>
              <a:pPr/>
              <a:t>26/11/2015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55D6-6DF7-4C21-8A6C-2FF125BA54F8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0ADA7-15F1-4030-96BE-84274FF317B2}" type="datetimeFigureOut">
              <a:rPr lang="en-MY" smtClean="0"/>
              <a:pPr/>
              <a:t>26/11/2015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55D6-6DF7-4C21-8A6C-2FF125BA54F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0ADA7-15F1-4030-96BE-84274FF317B2}" type="datetimeFigureOut">
              <a:rPr lang="en-MY" smtClean="0"/>
              <a:pPr/>
              <a:t>26/11/2015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55D6-6DF7-4C21-8A6C-2FF125BA54F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0ADA7-15F1-4030-96BE-84274FF317B2}" type="datetimeFigureOut">
              <a:rPr lang="en-MY" smtClean="0"/>
              <a:pPr/>
              <a:t>26/11/2015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55D6-6DF7-4C21-8A6C-2FF125BA54F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4E0ADA7-15F1-4030-96BE-84274FF317B2}" type="datetimeFigureOut">
              <a:rPr lang="en-MY" smtClean="0"/>
              <a:pPr/>
              <a:t>26/11/2015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B455D6-6DF7-4C21-8A6C-2FF125BA54F8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4446" y="351693"/>
            <a:ext cx="6875585" cy="2989384"/>
          </a:xfrm>
        </p:spPr>
        <p:txBody>
          <a:bodyPr>
            <a:noAutofit/>
          </a:bodyPr>
          <a:lstStyle/>
          <a:p>
            <a:r>
              <a:rPr lang="en-US" sz="3600" dirty="0" smtClean="0"/>
              <a:t>FACTORS AFFECTING POOR ACADEMIC PERFOMANCE AMONG YEAR 2 MEDICAL STUDENTS OF FACULTY OF MEDICINE UKM</a:t>
            </a:r>
            <a:endParaRPr lang="en-MY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4047" y="3602038"/>
            <a:ext cx="9144000" cy="261845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LAB 10</a:t>
            </a:r>
          </a:p>
          <a:p>
            <a:r>
              <a:rPr lang="en-US" dirty="0" smtClean="0"/>
              <a:t>MEDICINE AND SOCIETY</a:t>
            </a:r>
          </a:p>
          <a:p>
            <a:r>
              <a:rPr lang="en-US" dirty="0" smtClean="0"/>
              <a:t>FACULTY OF MEDICINE</a:t>
            </a:r>
            <a:br>
              <a:rPr lang="en-US" dirty="0" smtClean="0"/>
            </a:br>
            <a:r>
              <a:rPr lang="en-US" dirty="0" smtClean="0"/>
              <a:t>UNIVERSITI KEBANGSAAN MALAYSIA</a:t>
            </a:r>
          </a:p>
          <a:p>
            <a:endParaRPr lang="en-US" sz="3800" dirty="0"/>
          </a:p>
          <a:p>
            <a:pPr algn="l"/>
            <a:r>
              <a:rPr lang="en-US" sz="2200" dirty="0" smtClean="0"/>
              <a:t>PROF. MADYA DR AZMI BIN MOHD TAMIL</a:t>
            </a:r>
          </a:p>
          <a:p>
            <a:pPr algn="l"/>
            <a:r>
              <a:rPr lang="en-US" sz="2200" dirty="0" smtClean="0"/>
              <a:t>FACILITATOR : DR SUJITH KUMAR</a:t>
            </a:r>
            <a:endParaRPr lang="en-MY" sz="2200" dirty="0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240" y="410703"/>
            <a:ext cx="4752882" cy="638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8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MY" dirty="0" smtClean="0"/>
              <a:t>Based </a:t>
            </a:r>
            <a:r>
              <a:rPr lang="en-MY" dirty="0"/>
              <a:t>on our scope of study, the </a:t>
            </a:r>
            <a:r>
              <a:rPr lang="en-MY" dirty="0" smtClean="0"/>
              <a:t>year 2 </a:t>
            </a:r>
            <a:r>
              <a:rPr lang="en-MY" dirty="0"/>
              <a:t>medical students in UKM are graded by their CGPA as a representation of their academic performance</a:t>
            </a:r>
            <a:r>
              <a:rPr lang="en-MY" dirty="0" smtClean="0"/>
              <a:t>.</a:t>
            </a:r>
          </a:p>
          <a:p>
            <a:pPr algn="just"/>
            <a:r>
              <a:rPr lang="en-MY" dirty="0" smtClean="0"/>
              <a:t>Students have many key underlying factors that can influence their academic performance. For example, their gender, ethnicity, breakfast frequency and so on. </a:t>
            </a:r>
          </a:p>
          <a:p>
            <a:pPr algn="just"/>
            <a:r>
              <a:rPr lang="en-MY" dirty="0" smtClean="0"/>
              <a:t>So the purpose of this study is to establish the main factors that contribute to a medical students’ academic performance.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8685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656" y="35171"/>
            <a:ext cx="10515600" cy="1090246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LITERATURE REVIEW</a:t>
            </a:r>
            <a:endParaRPr lang="en-MY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235" y="772520"/>
            <a:ext cx="11330358" cy="13552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ETHNICITY</a:t>
            </a:r>
          </a:p>
          <a:p>
            <a:pPr marL="0" indent="0" algn="just">
              <a:buNone/>
            </a:pPr>
            <a:r>
              <a:rPr lang="en-MY" sz="2000" dirty="0" smtClean="0"/>
              <a:t>“</a:t>
            </a:r>
            <a:r>
              <a:rPr lang="en-US" sz="2000" dirty="0"/>
              <a:t>S</a:t>
            </a:r>
            <a:r>
              <a:rPr lang="en-US" sz="2000" dirty="0" smtClean="0"/>
              <a:t>ome </a:t>
            </a:r>
            <a:r>
              <a:rPr lang="en-US" sz="2000" dirty="0"/>
              <a:t>evidence indicates that in the United Kingdom, as well as in the United States, students from ethnic minority group are more likely to fail a medical examination than are white </a:t>
            </a:r>
            <a:r>
              <a:rPr lang="en-US" sz="2000" dirty="0" smtClean="0"/>
              <a:t>students</a:t>
            </a:r>
            <a:r>
              <a:rPr lang="en-MY" sz="2000" dirty="0" smtClean="0"/>
              <a:t>.”</a:t>
            </a:r>
            <a:endParaRPr lang="en-MY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958863" y="1887482"/>
            <a:ext cx="7303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dirty="0" smtClean="0"/>
              <a:t>Source: </a:t>
            </a:r>
            <a:r>
              <a:rPr lang="en-MY" sz="1600" dirty="0" err="1" smtClean="0"/>
              <a:t>Eamonn</a:t>
            </a:r>
            <a:r>
              <a:rPr lang="en-MY" sz="1600" dirty="0" smtClean="0"/>
              <a:t> </a:t>
            </a:r>
            <a:r>
              <a:rPr lang="en-MY" sz="1600" dirty="0" err="1" smtClean="0"/>
              <a:t>Ferguson,David</a:t>
            </a:r>
            <a:r>
              <a:rPr lang="en-MY" sz="1600" dirty="0" smtClean="0"/>
              <a:t> </a:t>
            </a:r>
            <a:r>
              <a:rPr lang="en-MY" sz="1600" dirty="0" err="1" smtClean="0"/>
              <a:t>James,Laura</a:t>
            </a:r>
            <a:r>
              <a:rPr lang="en-MY" sz="1600" dirty="0" smtClean="0"/>
              <a:t> </a:t>
            </a:r>
            <a:r>
              <a:rPr lang="en-MY" sz="1600" dirty="0" err="1" smtClean="0"/>
              <a:t>Madeley</a:t>
            </a:r>
            <a:r>
              <a:rPr lang="en-MY" sz="1600" dirty="0" smtClean="0"/>
              <a:t>, Factors associated with success in medical school: systematic review of the </a:t>
            </a:r>
            <a:r>
              <a:rPr lang="en-MY" sz="1600" dirty="0"/>
              <a:t>literature,2002, Volume 324 952-9579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0656" y="2437268"/>
            <a:ext cx="11453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 smtClean="0"/>
              <a:t>GENDER</a:t>
            </a:r>
          </a:p>
          <a:p>
            <a:r>
              <a:rPr lang="en-MY" sz="2000" dirty="0" smtClean="0"/>
              <a:t>“According to </a:t>
            </a:r>
            <a:r>
              <a:rPr lang="en-MY" sz="2000" dirty="0" err="1" smtClean="0"/>
              <a:t>Borde</a:t>
            </a:r>
            <a:r>
              <a:rPr lang="en-MY" sz="2000" dirty="0" smtClean="0"/>
              <a:t> (1998), found no evidence of academic performance being influenced by gender.”</a:t>
            </a:r>
            <a:endParaRPr lang="en-MY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035226" y="3171720"/>
            <a:ext cx="7227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dirty="0" smtClean="0"/>
              <a:t>Source: Victor </a:t>
            </a:r>
            <a:r>
              <a:rPr lang="en-MY" sz="1600" dirty="0" err="1" smtClean="0"/>
              <a:t>Mlambo</a:t>
            </a:r>
            <a:r>
              <a:rPr lang="en-MY" sz="1600" dirty="0" smtClean="0"/>
              <a:t>, An analysis of some factors affecting student academic performance in an introductory biochemistry course at the University of the West Indies, </a:t>
            </a:r>
            <a:r>
              <a:rPr lang="en-MY" sz="1600" dirty="0"/>
              <a:t>2011, Vol. 1, No. 2, November 2011, </a:t>
            </a:r>
            <a:r>
              <a:rPr lang="en-MY" sz="1600" dirty="0" smtClean="0"/>
              <a:t>79–92</a:t>
            </a:r>
            <a:endParaRPr lang="en-MY" sz="16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52206" y="3803526"/>
            <a:ext cx="11881172" cy="24214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STUDY HABITS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None/>
              <a:tabLst/>
              <a:defRPr/>
            </a:pPr>
            <a:r>
              <a:rPr kumimoji="0" lang="en-MY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“From the research assessing different study habits, it was found that 114 (62.98%) of the students with high GPAs were ensuring silence and no interruptions during studying (P=0.013) as compared to 89 (50%) of the lower GPA group. In addition, 40.3% of students with high GPAs seemed to favour a certain posture or body position, such a sitting or lying on the floor. However, students with a low GPA were less likely (29.7%) to commit to a certain comfortable position (P=0.036).”</a:t>
            </a:r>
            <a:endParaRPr kumimoji="0" lang="en-MY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41277" y="5767527"/>
            <a:ext cx="7095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dirty="0" smtClean="0"/>
              <a:t>Source: </a:t>
            </a:r>
            <a:r>
              <a:rPr lang="en-MY" sz="1600" dirty="0" err="1" smtClean="0"/>
              <a:t>Credé</a:t>
            </a:r>
            <a:r>
              <a:rPr lang="en-MY" sz="1600" dirty="0" smtClean="0"/>
              <a:t> M, </a:t>
            </a:r>
            <a:r>
              <a:rPr lang="en-MY" sz="1600" dirty="0" err="1" smtClean="0"/>
              <a:t>Kuncel</a:t>
            </a:r>
            <a:r>
              <a:rPr lang="en-MY" sz="1600" dirty="0" smtClean="0"/>
              <a:t> NR. Study habits, skills, and attitudes: the third pillar supporting collegiate academic performance. </a:t>
            </a:r>
            <a:r>
              <a:rPr lang="en-MY" sz="1600" dirty="0" err="1" smtClean="0"/>
              <a:t>Perspect</a:t>
            </a:r>
            <a:r>
              <a:rPr lang="en-MY" sz="1600" dirty="0" smtClean="0"/>
              <a:t> </a:t>
            </a:r>
            <a:r>
              <a:rPr lang="en-MY" sz="1600" dirty="0" err="1" smtClean="0"/>
              <a:t>Psychol</a:t>
            </a:r>
            <a:r>
              <a:rPr lang="en-MY" sz="1600" dirty="0" smtClean="0"/>
              <a:t> Sci. 2008;3(6):425–453. </a:t>
            </a:r>
            <a:endParaRPr lang="en-MY" sz="1600" dirty="0"/>
          </a:p>
        </p:txBody>
      </p:sp>
    </p:spTree>
    <p:extLst>
      <p:ext uri="{BB962C8B-B14F-4D97-AF65-F5344CB8AC3E}">
        <p14:creationId xmlns:p14="http://schemas.microsoft.com/office/powerpoint/2010/main" val="134287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5" y="666777"/>
            <a:ext cx="11781690" cy="22440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TIME SPENT FOR EXTRACURRICULAR ACTIVITIES</a:t>
            </a:r>
          </a:p>
          <a:p>
            <a:pPr marL="0" indent="0" algn="just">
              <a:buNone/>
            </a:pPr>
            <a:r>
              <a:rPr lang="en-MY" sz="2000" dirty="0" smtClean="0"/>
              <a:t>“According to this research medical students need to have time management plan to speed up their studies. Spending more than 7 hours on extracurricular activities have shown to cause accumulation of assignment and revision.”</a:t>
            </a:r>
            <a:endParaRPr lang="en-MY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253154" y="2205192"/>
            <a:ext cx="89388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dirty="0" err="1" smtClean="0"/>
              <a:t>Source:HAMZA</a:t>
            </a:r>
            <a:r>
              <a:rPr lang="en-MY" sz="1600" dirty="0" smtClean="0"/>
              <a:t> M. ABDULGHANI, ABDULMAJEED A. AL-DREES, MAHMOOD S. KHALIL, FARAH AHMAD, GOMINDA G. PONNAMPERUMA &amp; ZUBAIR AMIN,</a:t>
            </a:r>
            <a:r>
              <a:rPr lang="en-US" sz="1600" dirty="0" smtClean="0"/>
              <a:t>What </a:t>
            </a:r>
            <a:r>
              <a:rPr lang="en-US" sz="1600" dirty="0"/>
              <a:t>factors determine academic achievement in high achieving undergraduate medical students? </a:t>
            </a:r>
            <a:r>
              <a:rPr lang="en-MY" sz="1600" dirty="0"/>
              <a:t>,2014, 36: S43–S48)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4116" y="3189683"/>
            <a:ext cx="116761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 smtClean="0"/>
              <a:t>TIME SPENT FOR FAMILY ACTIVITIES</a:t>
            </a:r>
          </a:p>
          <a:p>
            <a:r>
              <a:rPr lang="en-MY" sz="2000" dirty="0" smtClean="0"/>
              <a:t>“Many extracurricular activities have proven to be beneficial in building and strengthening academic achievement, even if the activities are not obviously related to academic subjects like for example family events.”</a:t>
            </a:r>
            <a:endParaRPr lang="en-MY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411416" y="4743697"/>
            <a:ext cx="8481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dirty="0" smtClean="0"/>
              <a:t>Source: Ali, </a:t>
            </a:r>
            <a:r>
              <a:rPr lang="en-MY" sz="1600" dirty="0" err="1" smtClean="0"/>
              <a:t>Norhidayah</a:t>
            </a:r>
            <a:r>
              <a:rPr lang="en-MY" sz="1600" dirty="0" smtClean="0"/>
              <a:t>, et al. "THE FACTORS INFLUENCING STUDENTS’PERFORMANCE AT UNIVERSITI TEKNOLOGI MARA KEDAH, MALAYSIA." Management Science and Engineering 3.4 (2009): P81-90</a:t>
            </a:r>
            <a:endParaRPr lang="en-MY" sz="1600" dirty="0"/>
          </a:p>
        </p:txBody>
      </p:sp>
    </p:spTree>
    <p:extLst>
      <p:ext uri="{BB962C8B-B14F-4D97-AF65-F5344CB8AC3E}">
        <p14:creationId xmlns:p14="http://schemas.microsoft.com/office/powerpoint/2010/main" val="100933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535" y="511980"/>
            <a:ext cx="10515600" cy="22569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FREQUENCY OF VISIT TO DOCTORS</a:t>
            </a:r>
          </a:p>
          <a:p>
            <a:pPr marL="0" indent="0" algn="just">
              <a:buNone/>
            </a:pPr>
            <a:r>
              <a:rPr lang="en-US" sz="2400" dirty="0" smtClean="0"/>
              <a:t>“</a:t>
            </a:r>
            <a:r>
              <a:rPr lang="en-MY" sz="2400" dirty="0" smtClean="0"/>
              <a:t>Research have shown that 89% ( 89 students out of 100 sample) significantly has less visits to doctors perform much better than the 21% (21 students out of 100 sample) who has frequent records of doctor visit.”</a:t>
            </a:r>
            <a:endParaRPr lang="en-MY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525296" y="2092507"/>
            <a:ext cx="5847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dirty="0" smtClean="0"/>
              <a:t>Source: Jean-Louis G, Von </a:t>
            </a:r>
            <a:r>
              <a:rPr lang="en-MY" sz="1600" dirty="0" err="1" smtClean="0"/>
              <a:t>Gizycky</a:t>
            </a:r>
            <a:r>
              <a:rPr lang="en-MY" sz="1600" dirty="0" smtClean="0"/>
              <a:t> H, </a:t>
            </a:r>
            <a:r>
              <a:rPr lang="en-MY" sz="1600" dirty="0" err="1" smtClean="0"/>
              <a:t>Zizi</a:t>
            </a:r>
            <a:r>
              <a:rPr lang="en-MY" sz="1600" dirty="0" smtClean="0"/>
              <a:t> F &amp; </a:t>
            </a:r>
            <a:r>
              <a:rPr lang="en-MY" sz="1600" dirty="0" err="1" smtClean="0"/>
              <a:t>Nunes</a:t>
            </a:r>
            <a:r>
              <a:rPr lang="en-MY" sz="1600" dirty="0" smtClean="0"/>
              <a:t> J,</a:t>
            </a:r>
            <a:r>
              <a:rPr lang="en-US" sz="1600" dirty="0"/>
              <a:t> Factors Affecting Academic Performance Of Undergraduate Students At </a:t>
            </a:r>
            <a:r>
              <a:rPr lang="en-US" sz="1600" dirty="0" smtClean="0"/>
              <a:t>Christian University,</a:t>
            </a:r>
            <a:r>
              <a:rPr lang="en-MY" sz="1600" dirty="0" smtClean="0"/>
              <a:t>1998. </a:t>
            </a:r>
            <a:endParaRPr lang="en-MY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740535" y="2746204"/>
            <a:ext cx="10148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dirty="0" smtClean="0"/>
              <a:t>FREQUENCY OF TAKING BREAKFAST</a:t>
            </a:r>
          </a:p>
          <a:p>
            <a:r>
              <a:rPr lang="en-MY" sz="2400" dirty="0" smtClean="0"/>
              <a:t>“Eating breakfast appears to predict high GPAs.”</a:t>
            </a:r>
            <a:endParaRPr lang="en-MY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525296" y="3577201"/>
            <a:ext cx="55035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Source:</a:t>
            </a:r>
            <a:r>
              <a:rPr lang="en-US" sz="1600" dirty="0" err="1"/>
              <a:t>DeBerard</a:t>
            </a:r>
            <a:r>
              <a:rPr lang="en-US" sz="1600" dirty="0"/>
              <a:t>, M. Scott, Glen  I. </a:t>
            </a:r>
            <a:r>
              <a:rPr lang="en-US" sz="1600" dirty="0" err="1"/>
              <a:t>Spielmans</a:t>
            </a:r>
            <a:r>
              <a:rPr lang="en-US" sz="1600" dirty="0"/>
              <a:t>, and  Deana  C. </a:t>
            </a:r>
            <a:r>
              <a:rPr lang="en-US" sz="1600" dirty="0" err="1"/>
              <a:t>Julke</a:t>
            </a:r>
            <a:r>
              <a:rPr lang="en-US" sz="1600" dirty="0"/>
              <a:t> 2012. "Predictors Of </a:t>
            </a:r>
            <a:r>
              <a:rPr lang="en-US" sz="1600" dirty="0" smtClean="0"/>
              <a:t>Academic Achievement </a:t>
            </a:r>
            <a:r>
              <a:rPr lang="en-US" sz="1600" dirty="0"/>
              <a:t>And Retention </a:t>
            </a:r>
            <a:r>
              <a:rPr lang="en-US" sz="1600" dirty="0" err="1" smtClean="0"/>
              <a:t>Amongcollege</a:t>
            </a:r>
            <a:r>
              <a:rPr lang="en-US" sz="1600" dirty="0" smtClean="0"/>
              <a:t> </a:t>
            </a:r>
            <a:r>
              <a:rPr lang="en-US" sz="1600" dirty="0"/>
              <a:t>Freshmen: A  Longitudinal Study." College </a:t>
            </a:r>
            <a:r>
              <a:rPr lang="en-US" sz="1600" dirty="0" smtClean="0"/>
              <a:t>Student </a:t>
            </a:r>
            <a:r>
              <a:rPr lang="en-US" sz="1600" dirty="0"/>
              <a:t>Journal  38.1 (2004): 66-80. </a:t>
            </a:r>
            <a:r>
              <a:rPr lang="fr-FR" sz="1600" dirty="0" smtClean="0"/>
              <a:t> </a:t>
            </a:r>
            <a:endParaRPr lang="fr-FR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740535" y="4454286"/>
            <a:ext cx="101485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dirty="0" smtClean="0"/>
              <a:t>LECTURER RELATED FACTOR</a:t>
            </a:r>
          </a:p>
          <a:p>
            <a:r>
              <a:rPr lang="en-MY" sz="2400" dirty="0" smtClean="0"/>
              <a:t>“The guidance from the teacher also affects the student performance. The guidance from the parents and the teachers indirectly affect the performance of the students.” </a:t>
            </a:r>
            <a:endParaRPr lang="en-MY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684135" y="5863429"/>
            <a:ext cx="5168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dirty="0" smtClean="0"/>
              <a:t>Source: Irfan </a:t>
            </a:r>
            <a:r>
              <a:rPr lang="en-MY" sz="1600" dirty="0" err="1" smtClean="0"/>
              <a:t>Mushtaq</a:t>
            </a:r>
            <a:r>
              <a:rPr lang="en-MY" sz="1600" dirty="0" smtClean="0"/>
              <a:t> &amp; </a:t>
            </a:r>
            <a:r>
              <a:rPr lang="en-MY" sz="1600" dirty="0" err="1" smtClean="0"/>
              <a:t>Shabana</a:t>
            </a:r>
            <a:r>
              <a:rPr lang="en-MY" sz="1600" dirty="0" smtClean="0"/>
              <a:t> Nawaz Khan, Factors Affecting Students’ Academic Performance, 2006 </a:t>
            </a:r>
            <a:r>
              <a:rPr lang="en-MY" sz="1600" dirty="0"/>
              <a:t>, Volume 12 Issue 9 Version 1.0 		</a:t>
            </a:r>
          </a:p>
        </p:txBody>
      </p:sp>
    </p:spTree>
    <p:extLst>
      <p:ext uri="{BB962C8B-B14F-4D97-AF65-F5344CB8AC3E}">
        <p14:creationId xmlns:p14="http://schemas.microsoft.com/office/powerpoint/2010/main" val="320713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PROBLEM FRAMEWORK</a:t>
            </a:r>
            <a:endParaRPr lang="en-MY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1163820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807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954" y="1193185"/>
            <a:ext cx="10972800" cy="990600"/>
          </a:xfrm>
        </p:spPr>
        <p:txBody>
          <a:bodyPr>
            <a:normAutofit/>
          </a:bodyPr>
          <a:lstStyle/>
          <a:p>
            <a:pPr algn="ctr"/>
            <a:r>
              <a:rPr lang="en-MY" sz="3600" dirty="0" smtClean="0"/>
              <a:t>GENERAL OBJECTIVES</a:t>
            </a:r>
            <a:endParaRPr lang="en-MY" sz="36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44954" y="2609708"/>
            <a:ext cx="11365524" cy="94956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sz="2800" dirty="0" smtClean="0"/>
              <a:t>To determine the </a:t>
            </a:r>
            <a:r>
              <a:rPr lang="en-MY" sz="2800" dirty="0" smtClean="0">
                <a:solidFill>
                  <a:srgbClr val="FF0000"/>
                </a:solidFill>
              </a:rPr>
              <a:t>important factors </a:t>
            </a:r>
            <a:r>
              <a:rPr lang="en-MY" sz="2800" dirty="0" smtClean="0"/>
              <a:t>associated with </a:t>
            </a:r>
            <a:r>
              <a:rPr lang="en-MY" sz="2800" dirty="0" smtClean="0">
                <a:solidFill>
                  <a:srgbClr val="FF0000"/>
                </a:solidFill>
              </a:rPr>
              <a:t>poor academic performance</a:t>
            </a:r>
            <a:r>
              <a:rPr lang="en-MY" sz="2800" dirty="0" smtClean="0"/>
              <a:t> among the </a:t>
            </a:r>
            <a:r>
              <a:rPr lang="en-MY" sz="2800" dirty="0" smtClean="0">
                <a:solidFill>
                  <a:srgbClr val="FF0000"/>
                </a:solidFill>
              </a:rPr>
              <a:t>Year 2 UKM medical students 2015/2016.</a:t>
            </a:r>
            <a:endParaRPr lang="en-MY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5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3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SPECIFIC</a:t>
            </a:r>
            <a:r>
              <a:rPr kumimoji="0" lang="en-MY" sz="3600" b="0" i="0" u="none" strike="noStrike" kern="1200" cap="none" spc="-10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OBJECTIVES</a:t>
            </a:r>
            <a:endParaRPr kumimoji="0" lang="en-MY" sz="3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establish the relationship between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gender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academic performance of students.</a:t>
            </a:r>
            <a:endParaRPr kumimoji="0" lang="en-MY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establish the relationship between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ethnicity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academic performance of students.</a:t>
            </a:r>
            <a:endParaRPr kumimoji="0" lang="en-MY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establish the relationship between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study habits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academic performance of students.</a:t>
            </a:r>
            <a:endParaRPr kumimoji="0" lang="en-MY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establish the relationship between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time spent for extracurricular activities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academic performance of students.</a:t>
            </a:r>
            <a:endParaRPr kumimoji="0" lang="en-MY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establish the relationship between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time spent for family activity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academic performance of students.</a:t>
            </a:r>
            <a:endParaRPr kumimoji="0" lang="en-MY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establish the relationship between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frequency of visit to doctors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academic performance of students.</a:t>
            </a:r>
            <a:endParaRPr kumimoji="0" lang="en-MY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establish the relationship between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frequency of taking breakfast per week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academic performance of students.</a:t>
            </a:r>
            <a:endParaRPr kumimoji="0" lang="en-MY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establish the relationship between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lecturer-related factors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academic performance of students.</a:t>
            </a:r>
            <a:endParaRPr kumimoji="0" lang="en-MY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endParaRPr kumimoji="0" lang="en-MY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498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Hypothesis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Females </a:t>
            </a:r>
            <a:r>
              <a:rPr lang="en-US" dirty="0"/>
              <a:t>present with poor academic performances as compared to </a:t>
            </a:r>
            <a:r>
              <a:rPr lang="en-US" dirty="0" smtClean="0"/>
              <a:t>males.</a:t>
            </a:r>
          </a:p>
          <a:p>
            <a:r>
              <a:rPr lang="en-US" dirty="0"/>
              <a:t>Ethnic </a:t>
            </a:r>
            <a:r>
              <a:rPr lang="en-US" dirty="0" smtClean="0">
                <a:solidFill>
                  <a:srgbClr val="FF0000"/>
                </a:solidFill>
              </a:rPr>
              <a:t>majority</a:t>
            </a:r>
            <a:r>
              <a:rPr lang="en-US" dirty="0" smtClean="0"/>
              <a:t> </a:t>
            </a:r>
            <a:r>
              <a:rPr lang="en-US" dirty="0"/>
              <a:t>group shows poorer academic </a:t>
            </a:r>
            <a:r>
              <a:rPr lang="en-US" dirty="0" smtClean="0"/>
              <a:t>performance.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Poor </a:t>
            </a:r>
            <a:r>
              <a:rPr lang="en-US" dirty="0">
                <a:solidFill>
                  <a:srgbClr val="FF0000"/>
                </a:solidFill>
              </a:rPr>
              <a:t>study habit </a:t>
            </a:r>
            <a:r>
              <a:rPr lang="en-US" dirty="0"/>
              <a:t>causes poor academic performance among </a:t>
            </a:r>
            <a:r>
              <a:rPr lang="en-US" dirty="0" smtClean="0"/>
              <a:t>students.</a:t>
            </a:r>
          </a:p>
          <a:p>
            <a:r>
              <a:rPr lang="en-US" dirty="0"/>
              <a:t>Spending </a:t>
            </a:r>
            <a:r>
              <a:rPr lang="en-US" dirty="0">
                <a:solidFill>
                  <a:srgbClr val="FF0000"/>
                </a:solidFill>
              </a:rPr>
              <a:t>more time for extracurricular activities</a:t>
            </a:r>
            <a:r>
              <a:rPr lang="en-US" dirty="0"/>
              <a:t> causes poor academic among </a:t>
            </a:r>
            <a:r>
              <a:rPr lang="en-US" dirty="0" smtClean="0"/>
              <a:t>students.</a:t>
            </a:r>
          </a:p>
          <a:p>
            <a:r>
              <a:rPr lang="en-US" dirty="0"/>
              <a:t>Spending </a:t>
            </a:r>
            <a:r>
              <a:rPr lang="en-US" dirty="0">
                <a:solidFill>
                  <a:srgbClr val="FF0000"/>
                </a:solidFill>
              </a:rPr>
              <a:t>more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time for family activities </a:t>
            </a:r>
            <a:r>
              <a:rPr lang="en-US" dirty="0"/>
              <a:t>causes poor academic among </a:t>
            </a:r>
            <a:r>
              <a:rPr lang="en-US" dirty="0" smtClean="0"/>
              <a:t>students.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High </a:t>
            </a:r>
            <a:r>
              <a:rPr lang="en-US" dirty="0">
                <a:solidFill>
                  <a:srgbClr val="FF0000"/>
                </a:solidFill>
              </a:rPr>
              <a:t>frequency of visit to </a:t>
            </a:r>
            <a:r>
              <a:rPr lang="en-US" dirty="0" smtClean="0">
                <a:solidFill>
                  <a:srgbClr val="FF0000"/>
                </a:solidFill>
              </a:rPr>
              <a:t>doctors </a:t>
            </a:r>
            <a:r>
              <a:rPr lang="en-US" dirty="0" smtClean="0"/>
              <a:t>(Poor health condition) </a:t>
            </a:r>
            <a:r>
              <a:rPr lang="en-US" dirty="0"/>
              <a:t>causes poor academic performance among </a:t>
            </a:r>
            <a:r>
              <a:rPr lang="en-US" dirty="0" smtClean="0"/>
              <a:t>students.</a:t>
            </a:r>
          </a:p>
          <a:p>
            <a:r>
              <a:rPr lang="en-US" dirty="0">
                <a:solidFill>
                  <a:srgbClr val="FF0000"/>
                </a:solidFill>
              </a:rPr>
              <a:t>Low frequency of taking breakfast </a:t>
            </a:r>
            <a:r>
              <a:rPr lang="en-US" dirty="0"/>
              <a:t>causes poor academic performance among </a:t>
            </a:r>
            <a:r>
              <a:rPr lang="en-US" dirty="0" smtClean="0"/>
              <a:t>students.</a:t>
            </a:r>
          </a:p>
          <a:p>
            <a:r>
              <a:rPr lang="en-US" dirty="0">
                <a:solidFill>
                  <a:srgbClr val="FF0000"/>
                </a:solidFill>
              </a:rPr>
              <a:t>Poor </a:t>
            </a:r>
            <a:r>
              <a:rPr lang="en-US" dirty="0" smtClean="0">
                <a:solidFill>
                  <a:srgbClr val="FF0000"/>
                </a:solidFill>
              </a:rPr>
              <a:t>lecturer’s </a:t>
            </a:r>
            <a:r>
              <a:rPr lang="en-US" dirty="0">
                <a:solidFill>
                  <a:srgbClr val="FF0000"/>
                </a:solidFill>
              </a:rPr>
              <a:t>skills </a:t>
            </a:r>
            <a:r>
              <a:rPr lang="en-US" dirty="0"/>
              <a:t>cause poor academic performance of </a:t>
            </a:r>
            <a:r>
              <a:rPr lang="en-US" dirty="0" smtClean="0"/>
              <a:t>students.</a:t>
            </a:r>
          </a:p>
        </p:txBody>
      </p:sp>
    </p:spTree>
    <p:extLst>
      <p:ext uri="{BB962C8B-B14F-4D97-AF65-F5344CB8AC3E}">
        <p14:creationId xmlns:p14="http://schemas.microsoft.com/office/powerpoint/2010/main" val="340947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830" y="181704"/>
            <a:ext cx="10972800" cy="9906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METHODOLOGY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71231" y="955431"/>
            <a:ext cx="115159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A) CROSS SECTIONAL STUDY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Measures the </a:t>
            </a:r>
            <a:r>
              <a:rPr lang="en-US" dirty="0"/>
              <a:t>relationship between factors affecting academic performance </a:t>
            </a:r>
            <a:r>
              <a:rPr lang="en-US" dirty="0" smtClean="0"/>
              <a:t>in a </a:t>
            </a:r>
            <a:r>
              <a:rPr lang="en-MY" dirty="0" smtClean="0"/>
              <a:t>particular time.</a:t>
            </a: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696454"/>
              </p:ext>
            </p:extLst>
          </p:nvPr>
        </p:nvGraphicFramePr>
        <p:xfrm>
          <a:off x="1656862" y="1735019"/>
          <a:ext cx="8128000" cy="387471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3509819"/>
                <a:gridCol w="2586181"/>
              </a:tblGrid>
              <a:tr h="317743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Factors</a:t>
                      </a:r>
                      <a:r>
                        <a:rPr lang="en-US" sz="1400" baseline="0" dirty="0" smtClean="0"/>
                        <a:t> affecting academic performance</a:t>
                      </a:r>
                      <a:endParaRPr lang="en-US" sz="1400" dirty="0"/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Academic</a:t>
                      </a:r>
                      <a:r>
                        <a:rPr lang="en-US" sz="1400" baseline="0" dirty="0" smtClean="0"/>
                        <a:t> Performance</a:t>
                      </a:r>
                      <a:endParaRPr lang="en-US" sz="1400" dirty="0"/>
                    </a:p>
                  </a:txBody>
                  <a:tcPr marL="121920" marR="121920"/>
                </a:tc>
              </a:tr>
              <a:tr h="317743">
                <a:tc rowSpan="2">
                  <a:txBody>
                    <a:bodyPr/>
                    <a:lstStyle/>
                    <a:p>
                      <a:r>
                        <a:rPr lang="en-US" sz="1400" dirty="0" smtClean="0"/>
                        <a:t>Gender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Male 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Good</a:t>
                      </a:r>
                      <a:r>
                        <a:rPr lang="en-US" sz="1400" baseline="0" dirty="0" smtClean="0"/>
                        <a:t> / Poor</a:t>
                      </a:r>
                      <a:endParaRPr lang="en-US" sz="1400" dirty="0"/>
                    </a:p>
                  </a:txBody>
                  <a:tcPr marL="121920" marR="121920"/>
                </a:tc>
              </a:tr>
              <a:tr h="317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Female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Good / Poor</a:t>
                      </a:r>
                    </a:p>
                  </a:txBody>
                  <a:tcPr marL="121920" marR="121920"/>
                </a:tc>
              </a:tr>
              <a:tr h="317743">
                <a:tc rowSpan="3">
                  <a:txBody>
                    <a:bodyPr/>
                    <a:lstStyle/>
                    <a:p>
                      <a:r>
                        <a:rPr lang="en-US" sz="1400" dirty="0" smtClean="0"/>
                        <a:t>Ethnicity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Bumiputera</a:t>
                      </a:r>
                      <a:endParaRPr lang="en-US" sz="14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Good</a:t>
                      </a:r>
                      <a:r>
                        <a:rPr lang="en-US" sz="1400" baseline="0" dirty="0" smtClean="0"/>
                        <a:t> / Poor</a:t>
                      </a:r>
                      <a:endParaRPr lang="en-US" sz="1400" dirty="0" smtClean="0"/>
                    </a:p>
                  </a:txBody>
                  <a:tcPr marL="121920" marR="121920"/>
                </a:tc>
              </a:tr>
              <a:tr h="317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Indian</a:t>
                      </a:r>
                      <a:endParaRPr lang="en-US" sz="14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Good</a:t>
                      </a:r>
                      <a:r>
                        <a:rPr lang="en-US" sz="1400" baseline="0" dirty="0" smtClean="0"/>
                        <a:t> / Poor</a:t>
                      </a:r>
                      <a:endParaRPr lang="en-US" sz="1400" dirty="0" smtClean="0"/>
                    </a:p>
                  </a:txBody>
                  <a:tcPr marL="121920" marR="121920"/>
                </a:tc>
              </a:tr>
              <a:tr h="32348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Chinese</a:t>
                      </a:r>
                      <a:endParaRPr lang="en-US" sz="14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Good</a:t>
                      </a:r>
                      <a:r>
                        <a:rPr lang="en-US" sz="1400" baseline="0" dirty="0" smtClean="0"/>
                        <a:t> / Poor</a:t>
                      </a:r>
                      <a:endParaRPr lang="en-US" sz="1400" dirty="0" smtClean="0"/>
                    </a:p>
                  </a:txBody>
                  <a:tcPr marL="121920" marR="121920"/>
                </a:tc>
              </a:tr>
              <a:tr h="373796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Study habits</a:t>
                      </a:r>
                      <a:endParaRPr lang="en-US" sz="1400" dirty="0"/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Good</a:t>
                      </a:r>
                      <a:r>
                        <a:rPr lang="en-US" sz="1400" baseline="0" dirty="0" smtClean="0"/>
                        <a:t> / Poor</a:t>
                      </a:r>
                      <a:endParaRPr lang="en-US" sz="1400" dirty="0" smtClean="0"/>
                    </a:p>
                  </a:txBody>
                  <a:tcPr marL="121920" marR="121920"/>
                </a:tc>
              </a:tr>
              <a:tr h="317743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Time spent for extracurricular activities</a:t>
                      </a:r>
                      <a:endParaRPr lang="en-US" sz="1400" baseline="0" dirty="0" smtClean="0"/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US" sz="1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Good</a:t>
                      </a:r>
                      <a:r>
                        <a:rPr lang="en-US" sz="1400" baseline="0" dirty="0" smtClean="0"/>
                        <a:t> / Poor</a:t>
                      </a:r>
                      <a:endParaRPr lang="en-US" sz="1400" dirty="0" smtClean="0"/>
                    </a:p>
                  </a:txBody>
                  <a:tcPr marL="121920" marR="121920"/>
                </a:tc>
              </a:tr>
              <a:tr h="317743">
                <a:tc gridSpan="2">
                  <a:txBody>
                    <a:bodyPr/>
                    <a:lstStyle/>
                    <a:p>
                      <a:r>
                        <a:rPr lang="en-US" sz="1400" baseline="0" dirty="0" smtClean="0"/>
                        <a:t>Time spent for family activity</a:t>
                      </a:r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Good / Poor</a:t>
                      </a:r>
                    </a:p>
                  </a:txBody>
                  <a:tcPr marL="121920" marR="121920"/>
                </a:tc>
              </a:tr>
              <a:tr h="317743">
                <a:tc gridSpan="2">
                  <a:txBody>
                    <a:bodyPr/>
                    <a:lstStyle/>
                    <a:p>
                      <a:r>
                        <a:rPr lang="en-US" sz="1400" baseline="0" dirty="0" smtClean="0"/>
                        <a:t>Frequency of visit to doctors</a:t>
                      </a:r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Good /</a:t>
                      </a:r>
                      <a:r>
                        <a:rPr lang="en-US" sz="1400" baseline="0" dirty="0" smtClean="0"/>
                        <a:t> Poor</a:t>
                      </a:r>
                      <a:endParaRPr lang="en-US" sz="1400" dirty="0" smtClean="0"/>
                    </a:p>
                  </a:txBody>
                  <a:tcPr marL="121920" marR="121920"/>
                </a:tc>
              </a:tr>
              <a:tr h="317743">
                <a:tc gridSpan="2">
                  <a:txBody>
                    <a:bodyPr/>
                    <a:lstStyle/>
                    <a:p>
                      <a:r>
                        <a:rPr lang="en-US" sz="1400" baseline="0" dirty="0" smtClean="0"/>
                        <a:t>Frequency of taking breakfast</a:t>
                      </a:r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US" sz="1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Good</a:t>
                      </a:r>
                      <a:r>
                        <a:rPr lang="en-US" sz="1400" baseline="0" dirty="0" smtClean="0"/>
                        <a:t> / Poor</a:t>
                      </a:r>
                      <a:endParaRPr lang="en-US" sz="1400" dirty="0" smtClean="0"/>
                    </a:p>
                  </a:txBody>
                  <a:tcPr marL="121920" marR="121920"/>
                </a:tc>
              </a:tr>
              <a:tr h="317743">
                <a:tc gridSpan="2">
                  <a:txBody>
                    <a:bodyPr/>
                    <a:lstStyle/>
                    <a:p>
                      <a:r>
                        <a:rPr lang="en-US" sz="1400" baseline="0" dirty="0" smtClean="0"/>
                        <a:t>Lecturer-related factors</a:t>
                      </a:r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US" sz="1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Good</a:t>
                      </a:r>
                      <a:r>
                        <a:rPr lang="en-US" sz="1400" baseline="0" dirty="0" smtClean="0"/>
                        <a:t> / Poor</a:t>
                      </a:r>
                      <a:endParaRPr lang="en-US" sz="1400" dirty="0" smtClean="0"/>
                    </a:p>
                  </a:txBody>
                  <a:tcPr marL="121920" marR="12192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98230" y="5798461"/>
            <a:ext cx="92260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u="sng" dirty="0" smtClean="0">
                <a:solidFill>
                  <a:prstClr val="black"/>
                </a:solidFill>
              </a:rPr>
              <a:t>B) STUDY FIELD</a:t>
            </a:r>
          </a:p>
          <a:p>
            <a:pPr>
              <a:spcBef>
                <a:spcPts val="0"/>
              </a:spcBef>
            </a:pPr>
            <a:r>
              <a:rPr lang="en-SG" dirty="0" smtClean="0"/>
              <a:t>Preclinical building of UKM’s Medical Faculty, </a:t>
            </a:r>
            <a:r>
              <a:rPr lang="en-SG" dirty="0" err="1" smtClean="0"/>
              <a:t>Cheras</a:t>
            </a:r>
            <a:r>
              <a:rPr lang="en-SG" dirty="0" smtClean="0"/>
              <a:t>, Kuala Lumpur</a:t>
            </a:r>
          </a:p>
        </p:txBody>
      </p:sp>
    </p:spTree>
    <p:extLst>
      <p:ext uri="{BB962C8B-B14F-4D97-AF65-F5344CB8AC3E}">
        <p14:creationId xmlns:p14="http://schemas.microsoft.com/office/powerpoint/2010/main" val="293139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10" y="117224"/>
            <a:ext cx="11828590" cy="674077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US" sz="1600" b="1" u="sng" dirty="0"/>
          </a:p>
          <a:p>
            <a:pPr marL="0" lvl="0" indent="0">
              <a:spcBef>
                <a:spcPts val="0"/>
              </a:spcBef>
              <a:buNone/>
            </a:pPr>
            <a:r>
              <a:rPr lang="en-US" sz="1600" b="1" u="sng" dirty="0"/>
              <a:t>C) CONVENIENT SAMPLING</a:t>
            </a:r>
          </a:p>
          <a:p>
            <a:pPr lvl="0">
              <a:spcBef>
                <a:spcPts val="0"/>
              </a:spcBef>
            </a:pPr>
            <a:r>
              <a:rPr lang="en-US" sz="1600" dirty="0" smtClean="0"/>
              <a:t>154 of second </a:t>
            </a:r>
            <a:r>
              <a:rPr lang="en-US" sz="1600" dirty="0"/>
              <a:t>year undergraduate students of Medical Faculty in </a:t>
            </a:r>
            <a:r>
              <a:rPr lang="en-US" sz="1600" dirty="0" err="1"/>
              <a:t>Universiti</a:t>
            </a:r>
            <a:r>
              <a:rPr lang="en-US" sz="1600" dirty="0"/>
              <a:t> </a:t>
            </a:r>
            <a:r>
              <a:rPr lang="en-US" sz="1600" dirty="0" err="1"/>
              <a:t>Kebangsaan</a:t>
            </a:r>
            <a:r>
              <a:rPr lang="en-US" sz="1600" dirty="0"/>
              <a:t> Malaysia (UKM</a:t>
            </a:r>
            <a:r>
              <a:rPr lang="en-US" sz="1600" dirty="0" smtClean="0"/>
              <a:t>), </a:t>
            </a:r>
            <a:r>
              <a:rPr lang="en-US" sz="1600" dirty="0" err="1" smtClean="0"/>
              <a:t>Cheras</a:t>
            </a:r>
            <a:r>
              <a:rPr lang="en-US" sz="1600" dirty="0" smtClean="0"/>
              <a:t> campus, starting from 5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October 2015 (Excludes members from Lab 10 and students who did not complete the questionnaires)</a:t>
            </a:r>
          </a:p>
          <a:p>
            <a:pPr lvl="0">
              <a:spcBef>
                <a:spcPts val="0"/>
              </a:spcBef>
            </a:pPr>
            <a:endParaRPr lang="en-US" sz="1600" dirty="0"/>
          </a:p>
          <a:p>
            <a:pPr marL="0" lvl="0" indent="0">
              <a:spcBef>
                <a:spcPts val="0"/>
              </a:spcBef>
              <a:buNone/>
            </a:pPr>
            <a:r>
              <a:rPr lang="en-US" sz="1600" b="1" u="sng" dirty="0"/>
              <a:t>D) </a:t>
            </a:r>
            <a:r>
              <a:rPr lang="en-US" sz="1600" b="1" u="sng" dirty="0" smtClean="0"/>
              <a:t>QUESTIONNAIRE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Self administered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Adopted </a:t>
            </a:r>
            <a:r>
              <a:rPr lang="en-MY" sz="1600" dirty="0" smtClean="0"/>
              <a:t>from </a:t>
            </a:r>
            <a:r>
              <a:rPr lang="en-US" sz="1600" dirty="0" err="1" smtClean="0"/>
              <a:t>Balbalosa</a:t>
            </a:r>
            <a:r>
              <a:rPr lang="en-US" sz="1600" dirty="0" smtClean="0"/>
              <a:t>, J.,F., 2010: Factors affecting performance of laboratory high school students at Laguna state polytechnic university academic year 2009-2010.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Principe, H., R., 2005: Factors influencing </a:t>
            </a:r>
            <a:r>
              <a:rPr lang="en-MY" sz="1600" dirty="0" smtClean="0"/>
              <a:t>students’ academic performance in the first accounting course: a comparative study between public and private universities in Puerto Rico.</a:t>
            </a:r>
            <a:endParaRPr lang="en-US" sz="1600" dirty="0" smtClean="0"/>
          </a:p>
          <a:p>
            <a:pPr marL="0" lvl="0" indent="0">
              <a:spcBef>
                <a:spcPts val="0"/>
              </a:spcBef>
              <a:buNone/>
            </a:pPr>
            <a:endParaRPr lang="en-US" sz="1600" dirty="0"/>
          </a:p>
          <a:p>
            <a:pPr marL="0" lvl="0" indent="0">
              <a:spcBef>
                <a:spcPts val="0"/>
              </a:spcBef>
              <a:buNone/>
            </a:pPr>
            <a:r>
              <a:rPr lang="en-US" sz="1600" b="1" u="sng" dirty="0"/>
              <a:t>E) STUDY MEASUREMENT</a:t>
            </a:r>
          </a:p>
          <a:p>
            <a:pPr marL="285750" lvl="0" indent="-285750">
              <a:spcBef>
                <a:spcPts val="0"/>
              </a:spcBef>
            </a:pPr>
            <a:r>
              <a:rPr lang="fr-FR" sz="1600" dirty="0"/>
              <a:t>Cumulative Grade Points </a:t>
            </a:r>
            <a:r>
              <a:rPr lang="fr-FR" sz="1600" dirty="0" err="1"/>
              <a:t>Average</a:t>
            </a:r>
            <a:r>
              <a:rPr lang="fr-FR" sz="1600" dirty="0"/>
              <a:t> (</a:t>
            </a:r>
            <a:r>
              <a:rPr lang="fr-FR" sz="1600" dirty="0" smtClean="0"/>
              <a:t>CGPA)</a:t>
            </a:r>
            <a:endParaRPr lang="fr-FR" sz="1600" dirty="0"/>
          </a:p>
          <a:p>
            <a:pPr marL="0" lvl="0" indent="0">
              <a:spcBef>
                <a:spcPts val="0"/>
              </a:spcBef>
              <a:buNone/>
            </a:pPr>
            <a:endParaRPr lang="en-US" sz="1600" b="1" u="sng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en-US" sz="1600" b="1" u="sng" dirty="0" smtClean="0"/>
              <a:t>F) OPERATIONAL DEFINITIONS</a:t>
            </a:r>
            <a:endParaRPr lang="en-US" sz="1600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en-US" sz="1600" dirty="0" smtClean="0"/>
              <a:t>1) Academic performance: Poor academic performance : CGPA  2.99 and below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2) Gender: Male &amp; Female 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600" dirty="0" smtClean="0"/>
              <a:t>3) Ethnicity: </a:t>
            </a:r>
            <a:r>
              <a:rPr lang="en-US" sz="1600" dirty="0" err="1" smtClean="0"/>
              <a:t>Bumiputera</a:t>
            </a:r>
            <a:r>
              <a:rPr lang="en-US" sz="1600" dirty="0" smtClean="0"/>
              <a:t> &amp; Indian &amp; Chinese</a:t>
            </a:r>
          </a:p>
          <a:p>
            <a:endParaRPr lang="en-US" sz="1000" dirty="0" smtClean="0"/>
          </a:p>
          <a:p>
            <a:pPr marL="0" indent="0">
              <a:buNone/>
            </a:pPr>
            <a:r>
              <a:rPr lang="en-US" sz="1600" dirty="0" smtClean="0"/>
              <a:t>4) Study habits</a:t>
            </a:r>
          </a:p>
          <a:p>
            <a:r>
              <a:rPr lang="en-US" sz="1600" dirty="0" smtClean="0"/>
              <a:t>Poor 	  	: score less than 51</a:t>
            </a:r>
          </a:p>
          <a:p>
            <a:r>
              <a:rPr lang="en-US" sz="1600" dirty="0" smtClean="0"/>
              <a:t>Average 	: score from 51 to 60</a:t>
            </a:r>
          </a:p>
          <a:p>
            <a:r>
              <a:rPr lang="en-US" sz="1600" dirty="0" smtClean="0"/>
              <a:t>Good 		: score more than 60</a:t>
            </a:r>
          </a:p>
        </p:txBody>
      </p:sp>
    </p:spTree>
    <p:extLst>
      <p:ext uri="{BB962C8B-B14F-4D97-AF65-F5344CB8AC3E}">
        <p14:creationId xmlns:p14="http://schemas.microsoft.com/office/powerpoint/2010/main" val="141704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730" y="381005"/>
            <a:ext cx="5404347" cy="65532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3800" dirty="0" smtClean="0"/>
              <a:t>5) Time spent for extracurricular activities</a:t>
            </a:r>
          </a:p>
          <a:p>
            <a:pPr lvl="0"/>
            <a:r>
              <a:rPr lang="en-US" sz="3800" dirty="0">
                <a:solidFill>
                  <a:prstClr val="black"/>
                </a:solidFill>
              </a:rPr>
              <a:t>Low </a:t>
            </a:r>
            <a:r>
              <a:rPr lang="en-US" sz="3800" dirty="0" smtClean="0">
                <a:solidFill>
                  <a:prstClr val="black"/>
                </a:solidFill>
              </a:rPr>
              <a:t>		: </a:t>
            </a:r>
            <a:r>
              <a:rPr lang="en-US" sz="3800" dirty="0">
                <a:solidFill>
                  <a:prstClr val="black"/>
                </a:solidFill>
              </a:rPr>
              <a:t>score less  than 5</a:t>
            </a:r>
          </a:p>
          <a:p>
            <a:pPr lvl="0"/>
            <a:r>
              <a:rPr lang="en-US" sz="3800" dirty="0">
                <a:solidFill>
                  <a:prstClr val="black"/>
                </a:solidFill>
              </a:rPr>
              <a:t>Low </a:t>
            </a:r>
            <a:r>
              <a:rPr lang="en-US" sz="3800" dirty="0" smtClean="0">
                <a:solidFill>
                  <a:prstClr val="black"/>
                </a:solidFill>
              </a:rPr>
              <a:t>average	: </a:t>
            </a:r>
            <a:r>
              <a:rPr lang="en-US" sz="3800" dirty="0">
                <a:solidFill>
                  <a:prstClr val="black"/>
                </a:solidFill>
              </a:rPr>
              <a:t>score from 5 to 9</a:t>
            </a:r>
          </a:p>
          <a:p>
            <a:pPr lvl="0"/>
            <a:r>
              <a:rPr lang="en-US" sz="3800" dirty="0">
                <a:solidFill>
                  <a:prstClr val="black"/>
                </a:solidFill>
              </a:rPr>
              <a:t>High average </a:t>
            </a:r>
            <a:r>
              <a:rPr lang="en-US" sz="3800" dirty="0" smtClean="0">
                <a:solidFill>
                  <a:prstClr val="black"/>
                </a:solidFill>
              </a:rPr>
              <a:t>	: </a:t>
            </a:r>
            <a:r>
              <a:rPr lang="en-US" sz="3800" dirty="0">
                <a:solidFill>
                  <a:prstClr val="black"/>
                </a:solidFill>
              </a:rPr>
              <a:t>score from 10 to 14</a:t>
            </a:r>
          </a:p>
          <a:p>
            <a:pPr lvl="0"/>
            <a:r>
              <a:rPr lang="en-US" sz="3800" dirty="0">
                <a:solidFill>
                  <a:prstClr val="black"/>
                </a:solidFill>
              </a:rPr>
              <a:t>High </a:t>
            </a:r>
            <a:r>
              <a:rPr lang="en-US" sz="3800" dirty="0" smtClean="0">
                <a:solidFill>
                  <a:prstClr val="black"/>
                </a:solidFill>
              </a:rPr>
              <a:t>		: </a:t>
            </a:r>
            <a:r>
              <a:rPr lang="en-US" sz="3800" dirty="0">
                <a:solidFill>
                  <a:prstClr val="black"/>
                </a:solidFill>
              </a:rPr>
              <a:t>score more than 14</a:t>
            </a:r>
          </a:p>
          <a:p>
            <a:pPr marL="0" indent="0">
              <a:buNone/>
            </a:pPr>
            <a:endParaRPr lang="en-US" sz="3800" dirty="0" smtClean="0"/>
          </a:p>
          <a:p>
            <a:pPr marL="0" indent="0">
              <a:buNone/>
            </a:pPr>
            <a:r>
              <a:rPr lang="en-US" sz="3800" dirty="0" smtClean="0"/>
              <a:t>6) Time spent for family activity</a:t>
            </a:r>
          </a:p>
          <a:p>
            <a:pPr lvl="0"/>
            <a:r>
              <a:rPr lang="en-US" sz="3800" dirty="0">
                <a:solidFill>
                  <a:prstClr val="black"/>
                </a:solidFill>
              </a:rPr>
              <a:t>Low </a:t>
            </a:r>
            <a:r>
              <a:rPr lang="en-US" sz="3800" dirty="0" smtClean="0">
                <a:solidFill>
                  <a:prstClr val="black"/>
                </a:solidFill>
              </a:rPr>
              <a:t>		: </a:t>
            </a:r>
            <a:r>
              <a:rPr lang="en-US" sz="3800" dirty="0">
                <a:solidFill>
                  <a:prstClr val="black"/>
                </a:solidFill>
              </a:rPr>
              <a:t>score less </a:t>
            </a:r>
            <a:r>
              <a:rPr lang="en-US" sz="3800" dirty="0" smtClean="0">
                <a:solidFill>
                  <a:prstClr val="black"/>
                </a:solidFill>
              </a:rPr>
              <a:t> than </a:t>
            </a:r>
            <a:r>
              <a:rPr lang="en-US" sz="3800" dirty="0">
                <a:solidFill>
                  <a:prstClr val="black"/>
                </a:solidFill>
              </a:rPr>
              <a:t>5</a:t>
            </a:r>
          </a:p>
          <a:p>
            <a:pPr lvl="0"/>
            <a:r>
              <a:rPr lang="en-US" sz="3800" dirty="0">
                <a:solidFill>
                  <a:prstClr val="black"/>
                </a:solidFill>
              </a:rPr>
              <a:t>Low </a:t>
            </a:r>
            <a:r>
              <a:rPr lang="en-US" sz="3800" dirty="0" smtClean="0">
                <a:solidFill>
                  <a:prstClr val="black"/>
                </a:solidFill>
              </a:rPr>
              <a:t>average	: </a:t>
            </a:r>
            <a:r>
              <a:rPr lang="en-US" sz="3800" dirty="0">
                <a:solidFill>
                  <a:prstClr val="black"/>
                </a:solidFill>
              </a:rPr>
              <a:t>score from 5 to 9</a:t>
            </a:r>
          </a:p>
          <a:p>
            <a:pPr lvl="0"/>
            <a:r>
              <a:rPr lang="en-US" sz="3800" dirty="0">
                <a:solidFill>
                  <a:prstClr val="black"/>
                </a:solidFill>
              </a:rPr>
              <a:t>High average </a:t>
            </a:r>
            <a:r>
              <a:rPr lang="en-US" sz="3800" dirty="0" smtClean="0">
                <a:solidFill>
                  <a:prstClr val="black"/>
                </a:solidFill>
              </a:rPr>
              <a:t>	: </a:t>
            </a:r>
            <a:r>
              <a:rPr lang="en-US" sz="3800" dirty="0">
                <a:solidFill>
                  <a:prstClr val="black"/>
                </a:solidFill>
              </a:rPr>
              <a:t>score from 10 to 14</a:t>
            </a:r>
          </a:p>
          <a:p>
            <a:pPr lvl="0"/>
            <a:r>
              <a:rPr lang="en-US" sz="3800" dirty="0">
                <a:solidFill>
                  <a:prstClr val="black"/>
                </a:solidFill>
              </a:rPr>
              <a:t>High </a:t>
            </a:r>
            <a:r>
              <a:rPr lang="en-US" sz="3800" dirty="0" smtClean="0">
                <a:solidFill>
                  <a:prstClr val="black"/>
                </a:solidFill>
              </a:rPr>
              <a:t>		: </a:t>
            </a:r>
            <a:r>
              <a:rPr lang="en-US" sz="3800" dirty="0">
                <a:solidFill>
                  <a:prstClr val="black"/>
                </a:solidFill>
              </a:rPr>
              <a:t>score more than 14</a:t>
            </a:r>
          </a:p>
          <a:p>
            <a:pPr marL="0" indent="0">
              <a:buNone/>
            </a:pPr>
            <a:endParaRPr lang="en-US" sz="3800" dirty="0" smtClean="0"/>
          </a:p>
          <a:p>
            <a:pPr marL="0" indent="0">
              <a:buNone/>
            </a:pPr>
            <a:r>
              <a:rPr lang="en-US" sz="3800" dirty="0" smtClean="0"/>
              <a:t>7) Frequency of visit to doctors</a:t>
            </a:r>
          </a:p>
          <a:p>
            <a:pPr marL="0" indent="0">
              <a:buNone/>
            </a:pPr>
            <a:r>
              <a:rPr lang="en-MY" sz="3800" dirty="0" smtClean="0"/>
              <a:t>Frequency of student visiting doctors during last semester.</a:t>
            </a:r>
          </a:p>
          <a:p>
            <a:pPr marL="0" indent="0">
              <a:buNone/>
            </a:pPr>
            <a:endParaRPr lang="en-US" sz="3800" dirty="0" smtClean="0"/>
          </a:p>
          <a:p>
            <a:pPr marL="0" indent="0">
              <a:buNone/>
            </a:pPr>
            <a:r>
              <a:rPr lang="en-US" sz="3800" dirty="0" smtClean="0"/>
              <a:t>8) Frequency of taking breakfast</a:t>
            </a:r>
          </a:p>
          <a:p>
            <a:pPr marL="0" indent="0">
              <a:buNone/>
            </a:pPr>
            <a:r>
              <a:rPr lang="en-MY" sz="3800" dirty="0" smtClean="0"/>
              <a:t>Frequency of student taking breakfast per week.</a:t>
            </a:r>
          </a:p>
          <a:p>
            <a:pPr marL="0" indent="0">
              <a:buNone/>
            </a:pPr>
            <a:endParaRPr lang="en-MY" sz="3800" dirty="0" smtClean="0"/>
          </a:p>
          <a:p>
            <a:pPr>
              <a:buNone/>
            </a:pPr>
            <a:r>
              <a:rPr lang="en-US" sz="3800" dirty="0" smtClean="0"/>
              <a:t>9)  Lecturer related factors</a:t>
            </a:r>
          </a:p>
          <a:p>
            <a:r>
              <a:rPr lang="en-US" sz="3800" dirty="0" smtClean="0"/>
              <a:t>Poor 		: score less than 31</a:t>
            </a:r>
          </a:p>
          <a:p>
            <a:r>
              <a:rPr lang="en-US" sz="3800" dirty="0" smtClean="0"/>
              <a:t>Average 	: score from 31 to 40</a:t>
            </a:r>
          </a:p>
          <a:p>
            <a:r>
              <a:rPr lang="en-US" sz="3800" dirty="0" smtClean="0"/>
              <a:t>Good 		: score more than 40</a:t>
            </a:r>
          </a:p>
          <a:p>
            <a:pPr marL="0" indent="0">
              <a:buNone/>
            </a:pPr>
            <a:endParaRPr lang="en-US" sz="3800" dirty="0" smtClean="0"/>
          </a:p>
          <a:p>
            <a:pPr marL="0" indent="0">
              <a:buNone/>
            </a:pPr>
            <a:endParaRPr lang="en-US" sz="33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5814635" y="520736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u="sng" dirty="0" smtClean="0"/>
              <a:t>G) DATA ANALYSIS</a:t>
            </a:r>
          </a:p>
          <a:p>
            <a:r>
              <a:rPr lang="en-US" dirty="0" smtClean="0"/>
              <a:t>Microsoft Excel 2010 and SPSS version 21</a:t>
            </a:r>
          </a:p>
          <a:p>
            <a:endParaRPr lang="en-US" dirty="0" smtClean="0"/>
          </a:p>
          <a:p>
            <a:r>
              <a:rPr lang="en-US" b="1" u="sng" dirty="0" smtClean="0"/>
              <a:t>H) ANALYTIC STATISTIC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Descriptive statistics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T-test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Chi-Square test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Independent samples Mann Whitney U test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Significant level of p&lt;0.05</a:t>
            </a:r>
          </a:p>
        </p:txBody>
      </p:sp>
    </p:spTree>
    <p:extLst>
      <p:ext uri="{BB962C8B-B14F-4D97-AF65-F5344CB8AC3E}">
        <p14:creationId xmlns:p14="http://schemas.microsoft.com/office/powerpoint/2010/main" val="228271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0011" y="1223493"/>
            <a:ext cx="8860912" cy="39703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MY" sz="2800" b="1" u="sng" dirty="0" smtClean="0"/>
              <a:t>QUESTIONNAIRES</a:t>
            </a:r>
          </a:p>
          <a:p>
            <a:pPr>
              <a:buFont typeface="Arial" pitchFamily="34" charset="0"/>
              <a:buChar char="•"/>
            </a:pPr>
            <a:r>
              <a:rPr lang="en-MY" sz="2800" dirty="0" err="1" smtClean="0"/>
              <a:t>Gende</a:t>
            </a:r>
            <a:r>
              <a:rPr lang="en-US" sz="2800" dirty="0" smtClean="0"/>
              <a:t>r</a:t>
            </a:r>
          </a:p>
          <a:p>
            <a:pPr>
              <a:buFont typeface="Arial" pitchFamily="34" charset="0"/>
              <a:buChar char="•"/>
            </a:pPr>
            <a:r>
              <a:rPr lang="en-MY" sz="2800" dirty="0" smtClean="0"/>
              <a:t>Ethnicity</a:t>
            </a:r>
          </a:p>
          <a:p>
            <a:pPr>
              <a:buFont typeface="Arial" pitchFamily="34" charset="0"/>
              <a:buChar char="•"/>
            </a:pPr>
            <a:r>
              <a:rPr lang="en-MY" sz="2800" dirty="0" smtClean="0"/>
              <a:t>Study habits</a:t>
            </a:r>
          </a:p>
          <a:p>
            <a:pPr>
              <a:buFont typeface="Arial" pitchFamily="34" charset="0"/>
              <a:buChar char="•"/>
            </a:pPr>
            <a:r>
              <a:rPr lang="en-MY" sz="2800" dirty="0" smtClean="0"/>
              <a:t>Time spent for extracurricular activities</a:t>
            </a:r>
          </a:p>
          <a:p>
            <a:pPr>
              <a:buFont typeface="Arial" pitchFamily="34" charset="0"/>
              <a:buChar char="•"/>
            </a:pPr>
            <a:r>
              <a:rPr lang="en-MY" sz="2800" dirty="0" smtClean="0"/>
              <a:t>Time spent for family activity</a:t>
            </a:r>
          </a:p>
          <a:p>
            <a:pPr>
              <a:buFont typeface="Arial" pitchFamily="34" charset="0"/>
              <a:buChar char="•"/>
            </a:pPr>
            <a:r>
              <a:rPr lang="en-MY" sz="2800" dirty="0" smtClean="0"/>
              <a:t>Frequency of visit to doctors</a:t>
            </a:r>
          </a:p>
          <a:p>
            <a:pPr>
              <a:buFont typeface="Arial" pitchFamily="34" charset="0"/>
              <a:buChar char="•"/>
            </a:pPr>
            <a:r>
              <a:rPr lang="en-MY" sz="2800" dirty="0" smtClean="0"/>
              <a:t>Frequency of taking breakfast</a:t>
            </a:r>
          </a:p>
          <a:p>
            <a:pPr>
              <a:buFont typeface="Arial" pitchFamily="34" charset="0"/>
              <a:buChar char="•"/>
            </a:pPr>
            <a:r>
              <a:rPr lang="en-MY" sz="2800" dirty="0" smtClean="0"/>
              <a:t>Lecturer-related factors</a:t>
            </a:r>
          </a:p>
        </p:txBody>
      </p:sp>
    </p:spTree>
    <p:extLst>
      <p:ext uri="{BB962C8B-B14F-4D97-AF65-F5344CB8AC3E}">
        <p14:creationId xmlns:p14="http://schemas.microsoft.com/office/powerpoint/2010/main" val="228261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631445853"/>
              </p:ext>
            </p:extLst>
          </p:nvPr>
        </p:nvGraphicFramePr>
        <p:xfrm>
          <a:off x="474785" y="920842"/>
          <a:ext cx="4026877" cy="3158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10"/>
          <p:cNvSpPr/>
          <p:nvPr/>
        </p:nvSpPr>
        <p:spPr>
          <a:xfrm>
            <a:off x="0" y="228605"/>
            <a:ext cx="93886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 </a:t>
            </a:r>
            <a:r>
              <a:rPr lang="en-MY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DESCRIPTIVE </a:t>
            </a:r>
            <a:r>
              <a:rPr lang="en-MY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4283183643"/>
              </p:ext>
            </p:extLst>
          </p:nvPr>
        </p:nvGraphicFramePr>
        <p:xfrm>
          <a:off x="7205069" y="849260"/>
          <a:ext cx="3925992" cy="3265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/>
          <p:nvPr/>
        </p:nvGraphicFramePr>
        <p:xfrm>
          <a:off x="3640015" y="3411415"/>
          <a:ext cx="4607169" cy="3446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591908" y="5345723"/>
            <a:ext cx="1002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 smtClean="0"/>
              <a:t>55.8%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372709" y="5128846"/>
            <a:ext cx="1002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 smtClean="0"/>
              <a:t>44.2%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7163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4" y="1161154"/>
            <a:ext cx="12256477" cy="1104047"/>
          </a:xfrm>
        </p:spPr>
        <p:txBody>
          <a:bodyPr>
            <a:normAutofit fontScale="90000"/>
          </a:bodyPr>
          <a:lstStyle/>
          <a:p>
            <a:pPr algn="ctr"/>
            <a:r>
              <a:rPr lang="en-MY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Null hypothesis</a:t>
            </a:r>
            <a:r>
              <a:rPr lang="en-MY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There </a:t>
            </a:r>
            <a:r>
              <a:rPr lang="en-MY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no </a:t>
            </a:r>
            <a:r>
              <a:rPr lang="en-MY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association </a:t>
            </a:r>
            <a:r>
              <a:rPr lang="en-MY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gender and academic performance of students.</a:t>
            </a:r>
            <a:r>
              <a:rPr lang="en-M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M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MY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5886301"/>
              </p:ext>
            </p:extLst>
          </p:nvPr>
        </p:nvGraphicFramePr>
        <p:xfrm>
          <a:off x="627184" y="2074985"/>
          <a:ext cx="10972801" cy="22148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28800"/>
                <a:gridCol w="1852318"/>
                <a:gridCol w="1706731"/>
                <a:gridCol w="1927352"/>
                <a:gridCol w="1828800"/>
                <a:gridCol w="1828800"/>
              </a:tblGrid>
              <a:tr h="363783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 marL="95416" marR="9541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972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X²</a:t>
                      </a:r>
                    </a:p>
                  </a:txBody>
                  <a:tcPr marL="95416" marR="954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Poor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Gender</a:t>
                      </a:r>
                      <a:endParaRPr lang="en-MY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/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60(58.3%)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43(41.7%)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26(51.0%)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25(49.0%)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6" marR="95416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31713" y="2441141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CGPA</a:t>
            </a:r>
            <a:endParaRPr lang="en-MY" dirty="0"/>
          </a:p>
        </p:txBody>
      </p:sp>
      <p:sp>
        <p:nvSpPr>
          <p:cNvPr id="6" name="TextBox 5"/>
          <p:cNvSpPr txBox="1"/>
          <p:nvPr/>
        </p:nvSpPr>
        <p:spPr>
          <a:xfrm>
            <a:off x="2977083" y="1966302"/>
            <a:ext cx="2756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Chi-square test</a:t>
            </a:r>
            <a:endParaRPr lang="en-MY" dirty="0"/>
          </a:p>
        </p:txBody>
      </p:sp>
      <p:sp>
        <p:nvSpPr>
          <p:cNvPr id="7" name="TextBox 6"/>
          <p:cNvSpPr txBox="1"/>
          <p:nvPr/>
        </p:nvSpPr>
        <p:spPr>
          <a:xfrm>
            <a:off x="8489902" y="3644969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0.732</a:t>
            </a:r>
            <a:endParaRPr lang="en-MY" dirty="0"/>
          </a:p>
        </p:txBody>
      </p:sp>
      <p:sp>
        <p:nvSpPr>
          <p:cNvPr id="8" name="TextBox 7"/>
          <p:cNvSpPr txBox="1"/>
          <p:nvPr/>
        </p:nvSpPr>
        <p:spPr>
          <a:xfrm>
            <a:off x="10206263" y="364496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0.392</a:t>
            </a:r>
            <a:endParaRPr lang="en-MY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21555" y="4461823"/>
            <a:ext cx="2639797" cy="77425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71731" y="5446783"/>
            <a:ext cx="72765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r>
              <a:rPr lang="en-M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THERE IS NO SIGNIFICANT ASSOCIATION BETWEEN GENDER AND ACADEMIC PERFORMANCE.</a:t>
            </a:r>
            <a:endParaRPr lang="en-MY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98773" y="0"/>
            <a:ext cx="112250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54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RESULT</a:t>
            </a:r>
            <a:r>
              <a:rPr lang="en-MY" sz="5400" spc="-100" dirty="0" smtClean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</a:t>
            </a:r>
            <a:r>
              <a:rPr kumimoji="0" lang="en-MY" sz="54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ANALYTIC ANALYSIS</a:t>
            </a:r>
            <a:endParaRPr kumimoji="0" lang="en-MY" sz="54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9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277" y="547908"/>
            <a:ext cx="10984523" cy="484881"/>
          </a:xfrm>
        </p:spPr>
        <p:txBody>
          <a:bodyPr>
            <a:normAutofit fontScale="90000"/>
          </a:bodyPr>
          <a:lstStyle/>
          <a:p>
            <a:pPr algn="ctr"/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Null hypothesis: </a:t>
            </a:r>
            <a:r>
              <a:rPr lang="en-MY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no significant association between ethnicity and academic performance of students .</a:t>
            </a:r>
            <a:endParaRPr lang="en-MY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892186"/>
              </p:ext>
            </p:extLst>
          </p:nvPr>
        </p:nvGraphicFramePr>
        <p:xfrm>
          <a:off x="1606997" y="1094797"/>
          <a:ext cx="8128002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  <a:gridCol w="1354667"/>
              </a:tblGrid>
              <a:tr h="370840"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MY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MY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MY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Poor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MY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MY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Chinese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(21.9%)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(78.1%)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Indian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(61.1%)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(38.9%)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MY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Bumiputera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(62.5%)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(37.5%)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09115" y="1102145"/>
            <a:ext cx="3181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Chi-square test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12752" y="1482881"/>
            <a:ext cx="126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 smtClean="0"/>
              <a:t>CGPA</a:t>
            </a:r>
            <a:endParaRPr lang="en-MY" dirty="0"/>
          </a:p>
        </p:txBody>
      </p:sp>
      <p:sp>
        <p:nvSpPr>
          <p:cNvPr id="8" name="TextBox 7"/>
          <p:cNvSpPr txBox="1"/>
          <p:nvPr/>
        </p:nvSpPr>
        <p:spPr>
          <a:xfrm>
            <a:off x="5933662" y="1656351"/>
            <a:ext cx="746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48826" y="1652402"/>
            <a:ext cx="63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X²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0360" y="1694498"/>
            <a:ext cx="489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 smtClean="0"/>
              <a:t>P</a:t>
            </a:r>
            <a:endParaRPr lang="en-MY" dirty="0"/>
          </a:p>
        </p:txBody>
      </p:sp>
      <p:sp>
        <p:nvSpPr>
          <p:cNvPr id="14" name="TextBox 13"/>
          <p:cNvSpPr txBox="1"/>
          <p:nvPr/>
        </p:nvSpPr>
        <p:spPr>
          <a:xfrm>
            <a:off x="7198178" y="2895070"/>
            <a:ext cx="97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16.680</a:t>
            </a:r>
            <a:endParaRPr lang="en-MY" dirty="0"/>
          </a:p>
        </p:txBody>
      </p:sp>
      <p:sp>
        <p:nvSpPr>
          <p:cNvPr id="15" name="TextBox 14"/>
          <p:cNvSpPr txBox="1"/>
          <p:nvPr/>
        </p:nvSpPr>
        <p:spPr>
          <a:xfrm>
            <a:off x="8569618" y="2895070"/>
            <a:ext cx="1103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&lt;0.0005</a:t>
            </a:r>
            <a:endParaRPr lang="en-MY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26232" y="3910032"/>
            <a:ext cx="3054361" cy="768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Rectangle 16"/>
          <p:cNvSpPr/>
          <p:nvPr/>
        </p:nvSpPr>
        <p:spPr>
          <a:xfrm>
            <a:off x="1880315" y="4700583"/>
            <a:ext cx="66583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SIGNIFICANT ASSOCIATION BETWEEN ETHNICITY AND ACADEMIC PERFORMANCE.</a:t>
            </a:r>
          </a:p>
          <a:p>
            <a:pPr algn="ctr"/>
            <a:endParaRPr lang="en-MY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MY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CONCLUSION: </a:t>
            </a:r>
            <a:r>
              <a:rPr lang="en-M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BUMIPUTERA SHOWS POORER ACADEMIC PERFORMANCE.</a:t>
            </a:r>
            <a:endParaRPr lang="en-MY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69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044" y="483970"/>
            <a:ext cx="11106956" cy="568884"/>
          </a:xfrm>
        </p:spPr>
        <p:txBody>
          <a:bodyPr>
            <a:noAutofit/>
          </a:bodyPr>
          <a:lstStyle/>
          <a:p>
            <a:pPr algn="ctr"/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Null hypothesis: There is no </a:t>
            </a:r>
            <a:r>
              <a:rPr lang="en-MY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association </a:t>
            </a:r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study habits and academic performance of students.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051111"/>
              </p:ext>
            </p:extLst>
          </p:nvPr>
        </p:nvGraphicFramePr>
        <p:xfrm>
          <a:off x="1593020" y="1355685"/>
          <a:ext cx="8485746" cy="26156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2584"/>
                <a:gridCol w="1295998"/>
                <a:gridCol w="1414291"/>
                <a:gridCol w="1414291"/>
                <a:gridCol w="1414291"/>
                <a:gridCol w="1414291"/>
              </a:tblGrid>
              <a:tr h="37084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564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MY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Poor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Study</a:t>
                      </a:r>
                      <a:r>
                        <a:rPr lang="en-MY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Habits</a:t>
                      </a:r>
                      <a:endParaRPr lang="en-MY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&lt;51 Poor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(60.5%)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(39.5%)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51-60 Average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(47.1%)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(52.9%)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&gt;60 Good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(58.1%)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(41.9%)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423893" y="1229682"/>
            <a:ext cx="1738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Chi-square test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76144" y="1742601"/>
            <a:ext cx="2644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Academic performance</a:t>
            </a:r>
            <a:endParaRPr lang="en-MY" dirty="0"/>
          </a:p>
        </p:txBody>
      </p:sp>
      <p:sp>
        <p:nvSpPr>
          <p:cNvPr id="9" name="TextBox 8"/>
          <p:cNvSpPr txBox="1"/>
          <p:nvPr/>
        </p:nvSpPr>
        <p:spPr>
          <a:xfrm>
            <a:off x="5774028" y="1698667"/>
            <a:ext cx="734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58676" y="1698667"/>
            <a:ext cx="502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X²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11505" y="1698667"/>
            <a:ext cx="55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 smtClean="0"/>
              <a:t>P</a:t>
            </a:r>
            <a:endParaRPr lang="en-MY" dirty="0"/>
          </a:p>
        </p:txBody>
      </p:sp>
      <p:sp>
        <p:nvSpPr>
          <p:cNvPr id="12" name="TextBox 11"/>
          <p:cNvSpPr txBox="1"/>
          <p:nvPr/>
        </p:nvSpPr>
        <p:spPr>
          <a:xfrm>
            <a:off x="7299358" y="3108515"/>
            <a:ext cx="978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 smtClean="0"/>
              <a:t>2.338</a:t>
            </a:r>
            <a:endParaRPr lang="en-MY" dirty="0"/>
          </a:p>
        </p:txBody>
      </p:sp>
      <p:sp>
        <p:nvSpPr>
          <p:cNvPr id="13" name="TextBox 12"/>
          <p:cNvSpPr txBox="1"/>
          <p:nvPr/>
        </p:nvSpPr>
        <p:spPr>
          <a:xfrm>
            <a:off x="8712124" y="3090930"/>
            <a:ext cx="785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 smtClean="0"/>
              <a:t>0.311</a:t>
            </a:r>
            <a:endParaRPr lang="en-MY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9006" y="4106116"/>
            <a:ext cx="2639797" cy="77425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878168" y="4995179"/>
            <a:ext cx="80747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r>
              <a:rPr lang="en-M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THERE </a:t>
            </a:r>
            <a:r>
              <a:rPr lang="en-MY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NO </a:t>
            </a:r>
            <a:r>
              <a:rPr lang="en-M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ASSOCIATION </a:t>
            </a:r>
            <a:r>
              <a:rPr lang="en-MY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</a:t>
            </a:r>
            <a:r>
              <a:rPr lang="en-M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HABITS AND </a:t>
            </a:r>
            <a:r>
              <a:rPr lang="en-MY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ACADEMIC </a:t>
            </a:r>
            <a:r>
              <a:rPr lang="en-M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PERFORMANCE.</a:t>
            </a:r>
            <a:endParaRPr lang="en-MY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09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834" y="307917"/>
            <a:ext cx="10515600" cy="832610"/>
          </a:xfrm>
        </p:spPr>
        <p:txBody>
          <a:bodyPr>
            <a:normAutofit/>
          </a:bodyPr>
          <a:lstStyle/>
          <a:p>
            <a:pPr algn="ctr"/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Null hypothesis: There is no </a:t>
            </a:r>
            <a:r>
              <a:rPr lang="en-MY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association </a:t>
            </a:r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</a:t>
            </a:r>
            <a:r>
              <a:rPr lang="en-MY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 spent for extracurricular activities and </a:t>
            </a:r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academic performance of students.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2757759"/>
              </p:ext>
            </p:extLst>
          </p:nvPr>
        </p:nvGraphicFramePr>
        <p:xfrm>
          <a:off x="838200" y="1358469"/>
          <a:ext cx="1051560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Factors 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Poor</a:t>
                      </a:r>
                      <a:r>
                        <a:rPr lang="en-MY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 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&lt;5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(59.1%)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(40.9)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5-9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(60.3%)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(39.7)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10-14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(40.0%)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(60.0)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&gt;14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(55.6%)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(44.4)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17960" y="1353259"/>
            <a:ext cx="1983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Chi-square test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10629" y="1675085"/>
            <a:ext cx="2487384" cy="4967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5069" y="1869081"/>
            <a:ext cx="737680" cy="4999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9619" y="1869080"/>
            <a:ext cx="499915" cy="4999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72752" y="1869079"/>
            <a:ext cx="554784" cy="49991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36525" y="2469892"/>
            <a:ext cx="5087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Spent for Extracurricular Activities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63059" y="3308985"/>
            <a:ext cx="95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 smtClean="0"/>
              <a:t>3.211</a:t>
            </a:r>
            <a:endParaRPr lang="en-MY" dirty="0"/>
          </a:p>
        </p:txBody>
      </p:sp>
      <p:sp>
        <p:nvSpPr>
          <p:cNvPr id="14" name="TextBox 13"/>
          <p:cNvSpPr txBox="1"/>
          <p:nvPr/>
        </p:nvSpPr>
        <p:spPr>
          <a:xfrm>
            <a:off x="10032642" y="3308985"/>
            <a:ext cx="934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 smtClean="0"/>
              <a:t>0.360</a:t>
            </a:r>
            <a:endParaRPr lang="en-MY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89734" y="4411262"/>
            <a:ext cx="2639797" cy="78035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430144" y="5265179"/>
            <a:ext cx="7331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r>
              <a:rPr lang="en-M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THERE IS NO SIGNIFICANT ASSOCIATION BETWEEN TIME SPENT FOR EXTRACURRICULAR ACTIVITIES AND ACADEMIC PERFORMANCE.</a:t>
            </a:r>
            <a:endParaRPr lang="en-MY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48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349" y="312623"/>
            <a:ext cx="10515600" cy="858368"/>
          </a:xfrm>
        </p:spPr>
        <p:txBody>
          <a:bodyPr>
            <a:normAutofit/>
          </a:bodyPr>
          <a:lstStyle/>
          <a:p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Null hypothesis: There is no significant association between time spent </a:t>
            </a:r>
            <a:r>
              <a:rPr lang="en-MY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family activity </a:t>
            </a:r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academic performance of students.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1202746"/>
              </p:ext>
            </p:extLst>
          </p:nvPr>
        </p:nvGraphicFramePr>
        <p:xfrm>
          <a:off x="696532" y="1413501"/>
          <a:ext cx="1051560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</a:t>
                      </a:r>
                      <a:r>
                        <a:rPr lang="en-MY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MY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Poor 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 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&lt;5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(56.8%)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(43.2%)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5-9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(52.2%)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(47.8%)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10-14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(66.7%)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MY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(33.3%)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&gt;14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(50.0%)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(50.0%)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8483" y="1413501"/>
            <a:ext cx="2036240" cy="4999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3355" y="1769894"/>
            <a:ext cx="2487384" cy="493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35498" y="1913416"/>
            <a:ext cx="737680" cy="4999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9851" y="1913415"/>
            <a:ext cx="499915" cy="4999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61890" y="1913415"/>
            <a:ext cx="554784" cy="49991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2884" y="2527529"/>
            <a:ext cx="3953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Time Spent for </a:t>
            </a:r>
            <a:r>
              <a:rPr lang="en-MY" dirty="0" smtClean="0"/>
              <a:t>Family Activity </a:t>
            </a:r>
            <a:endParaRPr lang="en-MY" dirty="0"/>
          </a:p>
        </p:txBody>
      </p:sp>
      <p:sp>
        <p:nvSpPr>
          <p:cNvPr id="13" name="TextBox 12"/>
          <p:cNvSpPr txBox="1"/>
          <p:nvPr/>
        </p:nvSpPr>
        <p:spPr>
          <a:xfrm>
            <a:off x="8135823" y="3335629"/>
            <a:ext cx="730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1.353</a:t>
            </a:r>
            <a:endParaRPr lang="en-MY" dirty="0"/>
          </a:p>
        </p:txBody>
      </p:sp>
      <p:sp>
        <p:nvSpPr>
          <p:cNvPr id="14" name="TextBox 13"/>
          <p:cNvSpPr txBox="1"/>
          <p:nvPr/>
        </p:nvSpPr>
        <p:spPr>
          <a:xfrm>
            <a:off x="9775065" y="3335629"/>
            <a:ext cx="97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 smtClean="0"/>
              <a:t>0.717</a:t>
            </a:r>
            <a:endParaRPr lang="en-MY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41250" y="4443089"/>
            <a:ext cx="2639797" cy="78035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446986" y="5303923"/>
            <a:ext cx="65823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CONCLUSION: THERE IS NO SIGNIFICANT ASSOCIATION BETWEEN TIME SPENT FOR FAMILY ACTIVITY AND ACADEMIC PERFORMANCE.</a:t>
            </a:r>
            <a:endParaRPr lang="en-MY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12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197" y="322035"/>
            <a:ext cx="10515600" cy="678064"/>
          </a:xfrm>
        </p:spPr>
        <p:txBody>
          <a:bodyPr>
            <a:normAutofit fontScale="90000"/>
          </a:bodyPr>
          <a:lstStyle/>
          <a:p>
            <a:pPr algn="ctr"/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Null hypothesis: There is no significant association between </a:t>
            </a:r>
            <a:r>
              <a:rPr lang="en-MY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visit to doctor </a:t>
            </a:r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academic performance of </a:t>
            </a:r>
            <a:r>
              <a:rPr lang="en-MY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students.</a:t>
            </a:r>
            <a:endParaRPr lang="en-MY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863600" y="1267494"/>
            <a:ext cx="5186473" cy="31462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794" y="1457086"/>
            <a:ext cx="4931535" cy="411253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54406" y="1035269"/>
            <a:ext cx="64375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2400" b="1" dirty="0"/>
              <a:t>N</a:t>
            </a:r>
            <a:r>
              <a:rPr lang="en-MY" sz="2400" b="1" dirty="0" smtClean="0"/>
              <a:t>on-parameter test – Mann Whitney U Test</a:t>
            </a:r>
            <a:endParaRPr lang="en-MY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951271" y="5499278"/>
            <a:ext cx="48229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dirty="0" smtClean="0"/>
              <a:t>Mean</a:t>
            </a:r>
            <a:r>
              <a:rPr lang="en-MY" dirty="0"/>
              <a:t>= 1.34, </a:t>
            </a:r>
            <a:r>
              <a:rPr lang="en-MY" dirty="0" smtClean="0"/>
              <a:t>median=1.00,mode=0</a:t>
            </a:r>
          </a:p>
          <a:p>
            <a:r>
              <a:rPr lang="en-MY" dirty="0" smtClean="0"/>
              <a:t>Standard Deviation=1.642</a:t>
            </a:r>
          </a:p>
          <a:p>
            <a:r>
              <a:rPr lang="en-MY" dirty="0" smtClean="0"/>
              <a:t>Skewness: 1.791, kurtosis: 4.794</a:t>
            </a:r>
          </a:p>
          <a:p>
            <a:r>
              <a:rPr lang="en-MY" dirty="0" smtClean="0"/>
              <a:t>N=154 </a:t>
            </a:r>
            <a:endParaRPr lang="en-MY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67198" y="4026036"/>
            <a:ext cx="2639797" cy="78035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774265" y="517611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M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CONCLUSION: THERE IS NO SIGNIFICANT ASSOCIATION BETWEEN FREQUENCY OF VISIT TO DOCTOR AND ACADEMIC PERFORMANCE</a:t>
            </a:r>
            <a:r>
              <a:rPr lang="en-MY" dirty="0" smtClean="0"/>
              <a:t>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0080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045" y="193435"/>
            <a:ext cx="10515600" cy="953037"/>
          </a:xfrm>
        </p:spPr>
        <p:txBody>
          <a:bodyPr>
            <a:normAutofit/>
          </a:bodyPr>
          <a:lstStyle/>
          <a:p>
            <a:pPr algn="ctr"/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Null hypothesis: There is no significant association between frequency of </a:t>
            </a:r>
            <a:r>
              <a:rPr lang="en-MY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taking breakfast </a:t>
            </a:r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academic performance of students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015326"/>
              </p:ext>
            </p:extLst>
          </p:nvPr>
        </p:nvGraphicFramePr>
        <p:xfrm>
          <a:off x="317860" y="1623916"/>
          <a:ext cx="7705678" cy="17408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0811"/>
                <a:gridCol w="1582105"/>
                <a:gridCol w="669702"/>
                <a:gridCol w="978794"/>
                <a:gridCol w="1468192"/>
                <a:gridCol w="888642"/>
                <a:gridCol w="1017432"/>
              </a:tblGrid>
              <a:tr h="632617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</a:t>
                      </a:r>
                      <a:r>
                        <a:rPr lang="en-MY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Academic performance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 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Standard</a:t>
                      </a:r>
                      <a:r>
                        <a:rPr lang="en-MY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Deviation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0864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Breakfast</a:t>
                      </a:r>
                      <a:r>
                        <a:rPr lang="en-MY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frequency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Poor 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4.31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2.323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699"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</a:t>
                      </a:r>
                      <a:r>
                        <a:rPr lang="en-MY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5.07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2.010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72200" y="2336029"/>
            <a:ext cx="893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2.568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66348" y="2371198"/>
            <a:ext cx="852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0.034</a:t>
            </a:r>
            <a:endParaRPr lang="en-MY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3843" y="3562028"/>
            <a:ext cx="3331340" cy="131742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05307" y="4557979"/>
            <a:ext cx="741823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SIGNIFICANT ASSOCIATION BETWEEN BREAKFAST FREQUENCY AND ACADEMIC PERFORMANCE.</a:t>
            </a:r>
          </a:p>
          <a:p>
            <a:pPr algn="ctr"/>
            <a:endParaRPr lang="en-MY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MY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CONCLUSION: STUDENTS WHO TAKE BREAKFAST LESS FREQUENTLY PERFORM POOR ACADEMIC PERFORMANCE</a:t>
            </a:r>
            <a:r>
              <a:rPr lang="en-MY" smtClean="0"/>
              <a:t>.</a:t>
            </a:r>
            <a:endParaRPr lang="en-MY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98774" y="669953"/>
            <a:ext cx="3993226" cy="468791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933114" y="1057331"/>
            <a:ext cx="2762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 Samples Test</a:t>
            </a:r>
          </a:p>
        </p:txBody>
      </p:sp>
      <p:sp>
        <p:nvSpPr>
          <p:cNvPr id="3" name="Rectangle 2"/>
          <p:cNvSpPr/>
          <p:nvPr/>
        </p:nvSpPr>
        <p:spPr>
          <a:xfrm>
            <a:off x="8627783" y="5296643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dirty="0"/>
              <a:t>skewness is -0.395 </a:t>
            </a:r>
          </a:p>
        </p:txBody>
      </p:sp>
      <p:sp>
        <p:nvSpPr>
          <p:cNvPr id="4" name="Rectangle 3"/>
          <p:cNvSpPr/>
          <p:nvPr/>
        </p:nvSpPr>
        <p:spPr>
          <a:xfrm>
            <a:off x="8627783" y="5621918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dirty="0"/>
              <a:t>kurtosis is -1.178</a:t>
            </a:r>
          </a:p>
        </p:txBody>
      </p:sp>
    </p:spTree>
    <p:extLst>
      <p:ext uri="{BB962C8B-B14F-4D97-AF65-F5344CB8AC3E}">
        <p14:creationId xmlns:p14="http://schemas.microsoft.com/office/powerpoint/2010/main" val="316347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864" y="236338"/>
            <a:ext cx="10515600" cy="1000036"/>
          </a:xfrm>
        </p:spPr>
        <p:txBody>
          <a:bodyPr>
            <a:normAutofit/>
          </a:bodyPr>
          <a:lstStyle/>
          <a:p>
            <a:pPr algn="ctr"/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Null hypothesis: There is no association between lecturer-related factors and academic performance of </a:t>
            </a:r>
            <a:r>
              <a:rPr lang="en-MY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students.</a:t>
            </a:r>
            <a:endParaRPr lang="en-MY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489145"/>
              </p:ext>
            </p:extLst>
          </p:nvPr>
        </p:nvGraphicFramePr>
        <p:xfrm>
          <a:off x="735169" y="1236374"/>
          <a:ext cx="10515600" cy="286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MY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Poor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Lecturer-related factor 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&lt;31 Poor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(53.8%)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(46.2%)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31-40 Average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(55.8%)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(44.2%)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&gt;40 Good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(57.1%)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(42.9%)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(100%)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37892" y="1192973"/>
            <a:ext cx="1995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Chi-square test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35309" y="1605706"/>
            <a:ext cx="2665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 smtClean="0"/>
              <a:t>Academic performance</a:t>
            </a:r>
            <a:endParaRPr lang="en-MY" dirty="0"/>
          </a:p>
        </p:txBody>
      </p:sp>
      <p:sp>
        <p:nvSpPr>
          <p:cNvPr id="8" name="TextBox 7"/>
          <p:cNvSpPr txBox="1"/>
          <p:nvPr/>
        </p:nvSpPr>
        <p:spPr>
          <a:xfrm>
            <a:off x="6413678" y="1808591"/>
            <a:ext cx="837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65205" y="1808591"/>
            <a:ext cx="940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X²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19763" y="1772962"/>
            <a:ext cx="83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 smtClean="0"/>
              <a:t>P</a:t>
            </a:r>
            <a:endParaRPr lang="en-MY" dirty="0"/>
          </a:p>
        </p:txBody>
      </p:sp>
      <p:sp>
        <p:nvSpPr>
          <p:cNvPr id="12" name="TextBox 11"/>
          <p:cNvSpPr txBox="1"/>
          <p:nvPr/>
        </p:nvSpPr>
        <p:spPr>
          <a:xfrm>
            <a:off x="8075053" y="3305716"/>
            <a:ext cx="940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0.071</a:t>
            </a:r>
            <a:endParaRPr lang="en-MY" dirty="0"/>
          </a:p>
        </p:txBody>
      </p:sp>
      <p:sp>
        <p:nvSpPr>
          <p:cNvPr id="13" name="TextBox 12"/>
          <p:cNvSpPr txBox="1"/>
          <p:nvPr/>
        </p:nvSpPr>
        <p:spPr>
          <a:xfrm>
            <a:off x="10019763" y="3336043"/>
            <a:ext cx="83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0</a:t>
            </a:r>
            <a:r>
              <a:rPr lang="en-MY" dirty="0" smtClean="0"/>
              <a:t>.965</a:t>
            </a:r>
            <a:endParaRPr lang="en-MY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10349" y="4388431"/>
            <a:ext cx="2639797" cy="78035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640169" y="5229287"/>
            <a:ext cx="73398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r>
              <a:rPr lang="en-MY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THERE IS NO ASSOCIATION </a:t>
            </a:r>
            <a:r>
              <a:rPr lang="en-M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BETWEEN LECTURER-RELATED FACTORS AND </a:t>
            </a:r>
            <a:r>
              <a:rPr lang="en-MY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ACADEMIC PERFORMANCE OF STUDENTS.</a:t>
            </a:r>
          </a:p>
        </p:txBody>
      </p:sp>
    </p:spTree>
    <p:extLst>
      <p:ext uri="{BB962C8B-B14F-4D97-AF65-F5344CB8AC3E}">
        <p14:creationId xmlns:p14="http://schemas.microsoft.com/office/powerpoint/2010/main" val="239881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392720"/>
            <a:ext cx="10972800" cy="990600"/>
          </a:xfrm>
        </p:spPr>
        <p:txBody>
          <a:bodyPr/>
          <a:lstStyle/>
          <a:p>
            <a:r>
              <a:rPr lang="en-US" b="1" dirty="0" smtClean="0"/>
              <a:t>STUDY LIMITATION </a:t>
            </a:r>
            <a:endParaRPr lang="ms-MY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268760"/>
            <a:ext cx="10972800" cy="53285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1</a:t>
            </a:r>
            <a:r>
              <a:rPr lang="en-US" dirty="0" smtClean="0"/>
              <a:t>) </a:t>
            </a:r>
            <a:r>
              <a:rPr lang="en-US" b="1" dirty="0" smtClean="0"/>
              <a:t>Insufficient specificity in questionnaire </a:t>
            </a:r>
          </a:p>
          <a:p>
            <a:pPr algn="just">
              <a:buFontTx/>
              <a:buChar char="-"/>
            </a:pPr>
            <a:r>
              <a:rPr lang="en-US" dirty="0" smtClean="0"/>
              <a:t>For example, the factor of breakfast frequency. This gave a vague result of    the association of the factor to academic performance. The specific details which could give a clearer picture of the association would be the type of food eaten and the amount. </a:t>
            </a:r>
          </a:p>
          <a:p>
            <a:pPr marL="0" indent="0" algn="just">
              <a:buNone/>
            </a:pPr>
            <a:r>
              <a:rPr lang="en-US" b="1" dirty="0" smtClean="0"/>
              <a:t>2) The compliance of the student</a:t>
            </a:r>
          </a:p>
          <a:p>
            <a:pPr algn="just">
              <a:buFontTx/>
              <a:buChar char="-"/>
            </a:pPr>
            <a:r>
              <a:rPr lang="en-US" dirty="0" smtClean="0"/>
              <a:t>Some students avoided to answer the questionnaires given. There were many questionnaires that are incomplete.</a:t>
            </a:r>
          </a:p>
          <a:p>
            <a:pPr marL="0" indent="0">
              <a:buNone/>
            </a:pPr>
            <a:r>
              <a:rPr lang="en-US" b="1" dirty="0"/>
              <a:t>3</a:t>
            </a:r>
            <a:r>
              <a:rPr lang="en-US" b="1" dirty="0" smtClean="0"/>
              <a:t>) The subjective answers in the questionnaire </a:t>
            </a:r>
          </a:p>
          <a:p>
            <a:pPr>
              <a:buFontTx/>
              <a:buChar char="-"/>
            </a:pPr>
            <a:r>
              <a:rPr lang="en-US" dirty="0" smtClean="0"/>
              <a:t>There are questions to relate the study habits and lecturer related factors. The factor  is dependent on the perspective of the student. For example, a student’s definition of being prepared for a module may differ from student to student. These questions that need subjective answers may cause the results of the research to be inaccurate since there is no standardization.</a:t>
            </a:r>
          </a:p>
          <a:p>
            <a:pPr>
              <a:buFontTx/>
              <a:buChar char="-"/>
            </a:pPr>
            <a:endParaRPr lang="en-US" dirty="0" smtClean="0"/>
          </a:p>
          <a:p>
            <a:endParaRPr lang="ms-MY" dirty="0"/>
          </a:p>
        </p:txBody>
      </p:sp>
    </p:spTree>
    <p:extLst>
      <p:ext uri="{BB962C8B-B14F-4D97-AF65-F5344CB8AC3E}">
        <p14:creationId xmlns:p14="http://schemas.microsoft.com/office/powerpoint/2010/main" val="76999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b="1" dirty="0" smtClean="0"/>
              <a:t>CONCLUSION</a:t>
            </a:r>
            <a:endParaRPr lang="ms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96752"/>
            <a:ext cx="10972800" cy="5472608"/>
          </a:xfrm>
        </p:spPr>
        <p:txBody>
          <a:bodyPr>
            <a:normAutofit/>
          </a:bodyPr>
          <a:lstStyle/>
          <a:p>
            <a:r>
              <a:rPr lang="en-US" u="sng" dirty="0" smtClean="0"/>
              <a:t>The factors that associate with poor academic performances of UKM medical students are:</a:t>
            </a:r>
          </a:p>
          <a:p>
            <a:pPr>
              <a:buFontTx/>
              <a:buChar char="-"/>
            </a:pPr>
            <a:r>
              <a:rPr lang="en-US" dirty="0" smtClean="0"/>
              <a:t>Race </a:t>
            </a:r>
          </a:p>
          <a:p>
            <a:pPr>
              <a:buFontTx/>
              <a:buChar char="-"/>
            </a:pPr>
            <a:r>
              <a:rPr lang="en-US" dirty="0"/>
              <a:t>Breakfast </a:t>
            </a:r>
            <a:r>
              <a:rPr lang="en-US" dirty="0" smtClean="0"/>
              <a:t>frequency</a:t>
            </a:r>
          </a:p>
          <a:p>
            <a:r>
              <a:rPr lang="en-US" u="sng" dirty="0" smtClean="0"/>
              <a:t>The factors that do not associate with poor academic performances of UKM medical students are:</a:t>
            </a:r>
          </a:p>
          <a:p>
            <a:pPr>
              <a:buFontTx/>
              <a:buChar char="-"/>
            </a:pPr>
            <a:r>
              <a:rPr lang="en-US" dirty="0" smtClean="0"/>
              <a:t>Gender</a:t>
            </a:r>
          </a:p>
          <a:p>
            <a:pPr>
              <a:buFontTx/>
              <a:buChar char="-"/>
            </a:pPr>
            <a:r>
              <a:rPr lang="en-US" dirty="0" smtClean="0"/>
              <a:t>Study habits </a:t>
            </a:r>
          </a:p>
          <a:p>
            <a:pPr>
              <a:buFontTx/>
              <a:buChar char="-"/>
            </a:pPr>
            <a:r>
              <a:rPr lang="en-US" dirty="0" smtClean="0"/>
              <a:t>Time Spent for Extracurricular Activities </a:t>
            </a:r>
          </a:p>
          <a:p>
            <a:pPr>
              <a:buFontTx/>
              <a:buChar char="-"/>
            </a:pPr>
            <a:r>
              <a:rPr lang="en-US" dirty="0" smtClean="0"/>
              <a:t>Time Spent for Family Activity </a:t>
            </a:r>
          </a:p>
          <a:p>
            <a:pPr>
              <a:buFontTx/>
              <a:buChar char="-"/>
            </a:pPr>
            <a:r>
              <a:rPr lang="en-US" dirty="0" smtClean="0"/>
              <a:t>Frequency of Visit to Doctors </a:t>
            </a:r>
          </a:p>
          <a:p>
            <a:pPr>
              <a:buFontTx/>
              <a:buChar char="-"/>
            </a:pPr>
            <a:r>
              <a:rPr lang="en-US" dirty="0" smtClean="0"/>
              <a:t>Lecturer  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519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SUGGESTION FOR FUTURE RESEARCH </a:t>
            </a:r>
            <a:endParaRPr lang="ms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Provide more specific questionnaire </a:t>
            </a:r>
            <a:r>
              <a:rPr lang="en-MY" dirty="0" smtClean="0"/>
              <a:t>with definition given </a:t>
            </a:r>
            <a:r>
              <a:rPr lang="en-US" dirty="0" smtClean="0"/>
              <a:t> to collect more precise data.</a:t>
            </a:r>
          </a:p>
          <a:p>
            <a:r>
              <a:rPr lang="en-MY" dirty="0" smtClean="0"/>
              <a:t>Interview associated with questionnaires could be done instead of self administered method.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ms-MY" dirty="0"/>
          </a:p>
        </p:txBody>
      </p:sp>
    </p:spTree>
    <p:extLst>
      <p:ext uri="{BB962C8B-B14F-4D97-AF65-F5344CB8AC3E}">
        <p14:creationId xmlns:p14="http://schemas.microsoft.com/office/powerpoint/2010/main" val="391389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b="1" dirty="0" smtClean="0"/>
              <a:t>REFERENCES</a:t>
            </a:r>
            <a:endParaRPr lang="ms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96752"/>
            <a:ext cx="10972800" cy="5544616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Eamonn</a:t>
            </a:r>
            <a:r>
              <a:rPr lang="en-US" dirty="0" smtClean="0"/>
              <a:t> </a:t>
            </a:r>
            <a:r>
              <a:rPr lang="en-US" dirty="0" err="1" smtClean="0"/>
              <a:t>Ferguson,David</a:t>
            </a:r>
            <a:r>
              <a:rPr lang="en-US" dirty="0" smtClean="0"/>
              <a:t> </a:t>
            </a:r>
            <a:r>
              <a:rPr lang="en-US" dirty="0" err="1" smtClean="0"/>
              <a:t>James,Laura</a:t>
            </a:r>
            <a:r>
              <a:rPr lang="en-US" dirty="0" smtClean="0"/>
              <a:t> </a:t>
            </a:r>
            <a:r>
              <a:rPr lang="en-US" dirty="0" err="1" smtClean="0"/>
              <a:t>Madeley</a:t>
            </a:r>
            <a:r>
              <a:rPr lang="en-US" dirty="0" smtClean="0"/>
              <a:t>, Factors associated with success in medical school: systematic review of the literature,2002</a:t>
            </a:r>
            <a:endParaRPr lang="ms-MY" dirty="0" smtClean="0"/>
          </a:p>
          <a:p>
            <a:r>
              <a:rPr lang="ms-MY" dirty="0" smtClean="0"/>
              <a:t>Haist, Wilson, Elam, Blue, &amp; Fosson , 2006</a:t>
            </a:r>
          </a:p>
          <a:p>
            <a:r>
              <a:rPr lang="ms-MY" dirty="0" smtClean="0"/>
              <a:t>Berard, M. Scott, Glen I. Spielmans, and Deana C. Julka, 20 Apr. 2012</a:t>
            </a:r>
          </a:p>
          <a:p>
            <a:r>
              <a:rPr lang="en-US" dirty="0" err="1" smtClean="0"/>
              <a:t>Berard</a:t>
            </a:r>
            <a:r>
              <a:rPr lang="en-US" dirty="0" smtClean="0"/>
              <a:t>, M. Scott, Glen I. </a:t>
            </a:r>
            <a:r>
              <a:rPr lang="en-US" dirty="0" err="1" smtClean="0"/>
              <a:t>Spielmans</a:t>
            </a:r>
            <a:r>
              <a:rPr lang="en-US" dirty="0" smtClean="0"/>
              <a:t>, and Deana C. </a:t>
            </a:r>
            <a:r>
              <a:rPr lang="en-US" dirty="0" err="1" smtClean="0"/>
              <a:t>Julka</a:t>
            </a:r>
            <a:r>
              <a:rPr lang="en-US" dirty="0" smtClean="0"/>
              <a:t>. "Predictors Of Academic Achievement And Retention </a:t>
            </a:r>
            <a:r>
              <a:rPr lang="en-US" dirty="0" err="1" smtClean="0"/>
              <a:t>Amongcollege</a:t>
            </a:r>
            <a:r>
              <a:rPr lang="en-US" dirty="0" smtClean="0"/>
              <a:t> Freshmen: A Longitudinal Study." College Student Journal 38.1 (2004): 66-80. Academic Search Premier. Web. 20 Apr. 2012</a:t>
            </a:r>
            <a:endParaRPr lang="ms-MY" dirty="0" smtClean="0"/>
          </a:p>
          <a:p>
            <a:r>
              <a:rPr lang="en-US" dirty="0" smtClean="0"/>
              <a:t>Bean, J. P. and Bradley, R. K. (1986). Untangling the </a:t>
            </a:r>
            <a:r>
              <a:rPr lang="en-US" dirty="0" err="1" smtClean="0"/>
              <a:t>SatisfactionPerformance</a:t>
            </a:r>
            <a:r>
              <a:rPr lang="en-US" dirty="0" smtClean="0"/>
              <a:t> Relationship for College </a:t>
            </a:r>
            <a:r>
              <a:rPr lang="en-US" dirty="0" err="1" smtClean="0"/>
              <a:t>Students.The</a:t>
            </a:r>
            <a:r>
              <a:rPr lang="en-US" dirty="0" smtClean="0"/>
              <a:t> Journal of Higher Education 57, 393,412</a:t>
            </a:r>
          </a:p>
          <a:p>
            <a:r>
              <a:rPr lang="en-US" dirty="0" err="1" smtClean="0"/>
              <a:t>Bartling</a:t>
            </a:r>
            <a:r>
              <a:rPr lang="en-US" dirty="0" smtClean="0"/>
              <a:t>, C. (1988). Longitudinal Changes in the Study Habits of Successful College Students Educational Psychological Measurement 48, 527,535</a:t>
            </a:r>
          </a:p>
          <a:p>
            <a:r>
              <a:rPr lang="en-US" dirty="0" err="1" smtClean="0"/>
              <a:t>Credé</a:t>
            </a:r>
            <a:r>
              <a:rPr lang="en-US" dirty="0" smtClean="0"/>
              <a:t> M, </a:t>
            </a:r>
            <a:r>
              <a:rPr lang="en-US" dirty="0" err="1" smtClean="0"/>
              <a:t>Kuncel</a:t>
            </a:r>
            <a:r>
              <a:rPr lang="en-US" dirty="0" smtClean="0"/>
              <a:t> NR. Study habits, skills, and attitudes: the third pillar supporting collegiate academic performance. </a:t>
            </a:r>
            <a:r>
              <a:rPr lang="en-US" dirty="0" err="1" smtClean="0"/>
              <a:t>Perspect</a:t>
            </a:r>
            <a:r>
              <a:rPr lang="en-US" dirty="0" smtClean="0"/>
              <a:t> </a:t>
            </a:r>
            <a:r>
              <a:rPr lang="en-US" dirty="0" err="1" smtClean="0"/>
              <a:t>Psychol</a:t>
            </a:r>
            <a:r>
              <a:rPr lang="en-US" dirty="0" smtClean="0"/>
              <a:t> Sci. 2008;3(6):425–453</a:t>
            </a:r>
          </a:p>
          <a:p>
            <a:r>
              <a:rPr lang="en-US" dirty="0" smtClean="0"/>
              <a:t>Ferguson E, James D, </a:t>
            </a:r>
            <a:r>
              <a:rPr lang="en-US" dirty="0" err="1" smtClean="0"/>
              <a:t>Madeley</a:t>
            </a:r>
            <a:r>
              <a:rPr lang="en-US" dirty="0" smtClean="0"/>
              <a:t> L. Factors associated with success in medical school: systematic review of the literature. BMJ. 2002;324(7343):952–957</a:t>
            </a:r>
          </a:p>
          <a:p>
            <a:pPr>
              <a:spcBef>
                <a:spcPts val="0"/>
              </a:spcBef>
            </a:pPr>
            <a:r>
              <a:rPr lang="en-US" dirty="0" err="1"/>
              <a:t>Balbalosa</a:t>
            </a:r>
            <a:r>
              <a:rPr lang="en-US" dirty="0"/>
              <a:t>, J.,F., 2010: Factors affecting performance of laboratory high school students at Laguna state polytechnic university academic year 2009-2010.</a:t>
            </a:r>
          </a:p>
          <a:p>
            <a:pPr>
              <a:spcBef>
                <a:spcPts val="0"/>
              </a:spcBef>
            </a:pPr>
            <a:r>
              <a:rPr lang="en-US" dirty="0"/>
              <a:t>Principe, H., R., 2005: Factors influencing </a:t>
            </a:r>
            <a:r>
              <a:rPr lang="en-MY" dirty="0"/>
              <a:t>students’ academic performance in the first accounting course: a comparative study between public and private universities in Puerto </a:t>
            </a:r>
            <a:r>
              <a:rPr lang="en-MY"/>
              <a:t>Rico</a:t>
            </a:r>
            <a:r>
              <a:rPr lang="en-MY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ms-MY" dirty="0" smtClean="0"/>
          </a:p>
          <a:p>
            <a:endParaRPr lang="ms-MY" dirty="0" smtClean="0"/>
          </a:p>
          <a:p>
            <a:endParaRPr lang="ms-MY" dirty="0" smtClean="0"/>
          </a:p>
          <a:p>
            <a:endParaRPr lang="ms-MY" dirty="0"/>
          </a:p>
        </p:txBody>
      </p:sp>
    </p:spTree>
    <p:extLst>
      <p:ext uri="{BB962C8B-B14F-4D97-AF65-F5344CB8AC3E}">
        <p14:creationId xmlns:p14="http://schemas.microsoft.com/office/powerpoint/2010/main" val="195077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234</TotalTime>
  <Words>2459</Words>
  <Application>Microsoft Office PowerPoint</Application>
  <PresentationFormat>Custom</PresentationFormat>
  <Paragraphs>387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Clarity</vt:lpstr>
      <vt:lpstr>FACTORS AFFECTING POOR ACADEMIC PERFOMANCE AMONG YEAR 2 MEDICAL STUDENTS OF FACULTY OF MEDICINE UKM</vt:lpstr>
      <vt:lpstr>INTRODUCTION</vt:lpstr>
      <vt:lpstr>LITERATURE REVIEW</vt:lpstr>
      <vt:lpstr>PowerPoint Presentation</vt:lpstr>
      <vt:lpstr>PowerPoint Presentation</vt:lpstr>
      <vt:lpstr>PROBLEM FRAMEWORK</vt:lpstr>
      <vt:lpstr>GENERAL OBJECTIVES</vt:lpstr>
      <vt:lpstr>SPECIFIC OBJECTIVES</vt:lpstr>
      <vt:lpstr>Hypothesis</vt:lpstr>
      <vt:lpstr>METHODOLOGY</vt:lpstr>
      <vt:lpstr>PowerPoint Presentation</vt:lpstr>
      <vt:lpstr>PowerPoint Presentation</vt:lpstr>
      <vt:lpstr>PowerPoint Presentation</vt:lpstr>
      <vt:lpstr>PowerPoint Presentation</vt:lpstr>
      <vt:lpstr>Null hypothesis: There is no significant association between gender and academic performance of students. </vt:lpstr>
      <vt:lpstr>Null hypothesis: There is no significant association between ethnicity and academic performance of students .</vt:lpstr>
      <vt:lpstr>Null hypothesis: There is no significant association between study habits and academic performance of students.</vt:lpstr>
      <vt:lpstr>Null hypothesis: There is no significant association between time spent for extracurricular activities and academic performance of students.</vt:lpstr>
      <vt:lpstr>Null hypothesis: There is no significant association between time spent for family activity and academic performance of students.</vt:lpstr>
      <vt:lpstr>Null hypothesis: There is no significant association between frequency of visit to doctor and academic performance of students.</vt:lpstr>
      <vt:lpstr>Null hypothesis: There is no significant association between frequency of taking breakfast and academic performance of students</vt:lpstr>
      <vt:lpstr>Null hypothesis: There is no association between lecturer-related factors and academic performance of students.</vt:lpstr>
      <vt:lpstr>STUDY LIMITATION </vt:lpstr>
      <vt:lpstr>CONCLUSION</vt:lpstr>
      <vt:lpstr>SUGGESTION FOR FUTURE RESEARCH </vt:lpstr>
      <vt:lpstr>REFERENCES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FACTORS AFFECTING POOR ACADEMIC PERFOMANCE AMONG SECOND YEAR MEDICAL STUDENTS OF FACULTY OF MEDICINE UKM</dc:title>
  <dc:creator>Lee's</dc:creator>
  <cp:lastModifiedBy>user</cp:lastModifiedBy>
  <cp:revision>36</cp:revision>
  <dcterms:created xsi:type="dcterms:W3CDTF">2015-11-24T12:26:20Z</dcterms:created>
  <dcterms:modified xsi:type="dcterms:W3CDTF">2015-11-26T04:32:59Z</dcterms:modified>
</cp:coreProperties>
</file>