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88" r:id="rId3"/>
    <p:sldId id="308" r:id="rId4"/>
    <p:sldId id="291" r:id="rId5"/>
    <p:sldId id="290" r:id="rId6"/>
    <p:sldId id="292" r:id="rId7"/>
    <p:sldId id="309" r:id="rId8"/>
    <p:sldId id="293" r:id="rId9"/>
    <p:sldId id="305" r:id="rId10"/>
    <p:sldId id="306" r:id="rId11"/>
    <p:sldId id="294" r:id="rId12"/>
    <p:sldId id="295" r:id="rId13"/>
    <p:sldId id="296" r:id="rId14"/>
    <p:sldId id="297" r:id="rId15"/>
    <p:sldId id="298" r:id="rId16"/>
    <p:sldId id="299" r:id="rId17"/>
    <p:sldId id="300" r:id="rId18"/>
    <p:sldId id="301" r:id="rId19"/>
    <p:sldId id="302" r:id="rId20"/>
    <p:sldId id="303" r:id="rId21"/>
    <p:sldId id="278" r:id="rId22"/>
    <p:sldId id="259"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9" r:id="rId41"/>
    <p:sldId id="307" r:id="rId42"/>
    <p:sldId id="280" r:id="rId43"/>
    <p:sldId id="281" r:id="rId44"/>
    <p:sldId id="282" r:id="rId45"/>
    <p:sldId id="283" r:id="rId46"/>
    <p:sldId id="285" r:id="rId47"/>
    <p:sldId id="304"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17" autoAdjust="0"/>
    <p:restoredTop sz="94660"/>
  </p:normalViewPr>
  <p:slideViewPr>
    <p:cSldViewPr snapToGrid="0">
      <p:cViewPr varScale="1">
        <p:scale>
          <a:sx n="69" d="100"/>
          <a:sy n="69" d="100"/>
        </p:scale>
        <p:origin x="-437"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User\Desktop\EXCEL.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C:\Users\User\Desktop\EXCE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ser\Desktop\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Sheet3!$C$13</c:f>
              <c:strCache>
                <c:ptCount val="1"/>
                <c:pt idx="0">
                  <c:v>Frequency</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dPt>
          <c:dLbls>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15:layout/>
              </c:ext>
            </c:extLst>
          </c:dLbls>
          <c:cat>
            <c:strRef>
              <c:f>Sheet3!$B$14:$B$15</c:f>
              <c:strCache>
                <c:ptCount val="2"/>
                <c:pt idx="0">
                  <c:v>male</c:v>
                </c:pt>
                <c:pt idx="1">
                  <c:v>female</c:v>
                </c:pt>
              </c:strCache>
            </c:strRef>
          </c:cat>
          <c:val>
            <c:numRef>
              <c:f>Sheet3!$C$14:$C$15</c:f>
              <c:numCache>
                <c:formatCode>###0</c:formatCode>
                <c:ptCount val="2"/>
                <c:pt idx="0">
                  <c:v>39</c:v>
                </c:pt>
                <c:pt idx="1">
                  <c:v>61</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12365871545468"/>
          <c:y val="0.22264784826517556"/>
          <c:w val="0.2077340010807473"/>
          <c:h val="0.33217268547708595"/>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en-US"/>
        </a:p>
      </c:txPr>
    </c:legend>
    <c:plotVisOnly val="1"/>
    <c:dispBlanksAs val="zero"/>
    <c:showDLblsOverMax val="0"/>
  </c:chart>
  <c:spPr>
    <a:noFill/>
    <a:ln w="9525" cap="flat" cmpd="sng" algn="ctr">
      <a:noFill/>
      <a:prstDash val="soli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Sheet3!$J$122</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Sheet3!$I$123:$I$125</c:f>
              <c:strCache>
                <c:ptCount val="2"/>
                <c:pt idx="0">
                  <c:v>chinese</c:v>
                </c:pt>
                <c:pt idx="1">
                  <c:v>non chinese</c:v>
                </c:pt>
              </c:strCache>
            </c:strRef>
          </c:cat>
          <c:val>
            <c:numRef>
              <c:f>Sheet3!$J$123:$J$125</c:f>
              <c:numCache>
                <c:formatCode>####.0</c:formatCode>
                <c:ptCount val="2"/>
                <c:pt idx="0">
                  <c:v>34</c:v>
                </c:pt>
                <c:pt idx="1">
                  <c:v>66</c:v>
                </c:pt>
              </c:numCache>
            </c:numRef>
          </c:val>
        </c:ser>
        <c:dLbls>
          <c:dLblPos val="inEnd"/>
          <c:showLegendKey val="0"/>
          <c:showVal val="1"/>
          <c:showCatName val="0"/>
          <c:showSerName val="0"/>
          <c:showPercent val="0"/>
          <c:showBubbleSize val="0"/>
        </c:dLbls>
        <c:gapWidth val="219"/>
        <c:overlap val="-27"/>
        <c:axId val="23992960"/>
        <c:axId val="48292608"/>
      </c:barChart>
      <c:catAx>
        <c:axId val="23992960"/>
        <c:scaling>
          <c:orientation val="minMax"/>
        </c:scaling>
        <c:delete val="0"/>
        <c:axPos val="b"/>
        <c:title>
          <c:tx>
            <c:rich>
              <a:bodyPr rot="0" spcFirstLastPara="1" vertOverflow="ellipsis" vert="horz" wrap="square" anchor="ctr" anchorCtr="1"/>
              <a:lstStyle/>
              <a:p>
                <a:pPr>
                  <a:defRPr sz="1900" b="0" i="0" u="none" strike="noStrike" kern="1200" baseline="0">
                    <a:solidFill>
                      <a:schemeClr val="tx1">
                        <a:lumMod val="65000"/>
                        <a:lumOff val="35000"/>
                      </a:schemeClr>
                    </a:solidFill>
                    <a:latin typeface="+mn-lt"/>
                    <a:ea typeface="+mn-ea"/>
                    <a:cs typeface="+mn-cs"/>
                  </a:defRPr>
                </a:pPr>
                <a:r>
                  <a:rPr lang="en-MY" sz="1900" baseline="0"/>
                  <a:t>races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8292608"/>
        <c:crosses val="autoZero"/>
        <c:auto val="1"/>
        <c:lblAlgn val="ctr"/>
        <c:lblOffset val="100"/>
        <c:noMultiLvlLbl val="0"/>
      </c:catAx>
      <c:valAx>
        <c:axId val="48292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900" b="0" i="0" u="none" strike="noStrike" kern="1200" baseline="0">
                    <a:solidFill>
                      <a:schemeClr val="tx1">
                        <a:lumMod val="65000"/>
                        <a:lumOff val="35000"/>
                      </a:schemeClr>
                    </a:solidFill>
                    <a:latin typeface="+mn-lt"/>
                    <a:ea typeface="+mn-ea"/>
                    <a:cs typeface="+mn-cs"/>
                  </a:defRPr>
                </a:pPr>
                <a:r>
                  <a:rPr lang="en-MY" sz="1900" baseline="0"/>
                  <a:t>percentage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3992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TYPE OF PHYSICAL ACTIVITIES CARRIED OUT BY THE STUDENT</c:v>
                </c:pt>
              </c:strCache>
            </c:strRef>
          </c:tx>
          <c:dLbls>
            <c:spPr>
              <a:noFill/>
              <a:ln>
                <a:noFill/>
              </a:ln>
              <a:effectLst/>
            </c:spPr>
            <c:txPr>
              <a:bodyPr wrap="square" lIns="38100" tIns="19050" rIns="38100" bIns="19050" anchor="ctr">
                <a:spAutoFit/>
              </a:bodyPr>
              <a:lstStyle/>
              <a:p>
                <a:pPr>
                  <a:defRPr sz="3200" baseline="0"/>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Sheet1!$A$2:$A$3</c:f>
              <c:strCache>
                <c:ptCount val="2"/>
                <c:pt idx="0">
                  <c:v>Vigorous</c:v>
                </c:pt>
                <c:pt idx="1">
                  <c:v>Non vigorous</c:v>
                </c:pt>
              </c:strCache>
            </c:strRef>
          </c:cat>
          <c:val>
            <c:numRef>
              <c:f>Sheet1!$B$2:$B$3</c:f>
              <c:numCache>
                <c:formatCode>0%</c:formatCode>
                <c:ptCount val="2"/>
                <c:pt idx="0">
                  <c:v>0.56000000000000005</c:v>
                </c:pt>
                <c:pt idx="1">
                  <c:v>0.44</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3200" baseline="0">
              <a:latin typeface="Times New Roman" pitchFamily="18" charset="0"/>
              <a:cs typeface="Times New Roman" pitchFamily="18" charset="0"/>
            </a:defRPr>
          </a:pPr>
          <a:endParaRPr lang="en-US"/>
        </a:p>
      </c:txPr>
    </c:legend>
    <c:plotVisOnly val="1"/>
    <c:dispBlanksAs val="zero"/>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Ideal </c:v>
                </c:pt>
              </c:strCache>
            </c:strRef>
          </c:tx>
          <c:invertIfNegative val="0"/>
          <c:dLbls>
            <c:spPr>
              <a:noFill/>
              <a:ln>
                <a:noFill/>
              </a:ln>
              <a:effectLst/>
            </c:spPr>
            <c:txPr>
              <a:bodyPr wrap="square" lIns="38100" tIns="19050" rIns="38100" bIns="19050" anchor="ctr">
                <a:spAutoFit/>
              </a:bodyPr>
              <a:lstStyle/>
              <a:p>
                <a:pPr>
                  <a:defRPr sz="2400" baseline="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Less than 3</c:v>
                </c:pt>
                <c:pt idx="1">
                  <c:v>3 or more</c:v>
                </c:pt>
              </c:strCache>
            </c:strRef>
          </c:cat>
          <c:val>
            <c:numRef>
              <c:f>Sheet1!$B$2:$B$3</c:f>
              <c:numCache>
                <c:formatCode>General</c:formatCode>
                <c:ptCount val="2"/>
                <c:pt idx="0">
                  <c:v>25</c:v>
                </c:pt>
                <c:pt idx="1">
                  <c:v>32</c:v>
                </c:pt>
              </c:numCache>
            </c:numRef>
          </c:val>
        </c:ser>
        <c:ser>
          <c:idx val="1"/>
          <c:order val="1"/>
          <c:tx>
            <c:strRef>
              <c:f>Sheet1!$C$1</c:f>
              <c:strCache>
                <c:ptCount val="1"/>
                <c:pt idx="0">
                  <c:v>Non ideal</c:v>
                </c:pt>
              </c:strCache>
            </c:strRef>
          </c:tx>
          <c:invertIfNegative val="0"/>
          <c:dLbls>
            <c:spPr>
              <a:noFill/>
              <a:ln>
                <a:noFill/>
              </a:ln>
              <a:effectLst/>
            </c:spPr>
            <c:txPr>
              <a:bodyPr wrap="square" lIns="38100" tIns="19050" rIns="38100" bIns="19050" anchor="ctr">
                <a:spAutoFit/>
              </a:bodyPr>
              <a:lstStyle/>
              <a:p>
                <a:pPr>
                  <a:defRPr sz="2400" baseline="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Less than 3</c:v>
                </c:pt>
                <c:pt idx="1">
                  <c:v>3 or more</c:v>
                </c:pt>
              </c:strCache>
            </c:strRef>
          </c:cat>
          <c:val>
            <c:numRef>
              <c:f>Sheet1!$C$2:$C$3</c:f>
              <c:numCache>
                <c:formatCode>General</c:formatCode>
                <c:ptCount val="2"/>
                <c:pt idx="0">
                  <c:v>26</c:v>
                </c:pt>
                <c:pt idx="1">
                  <c:v>17</c:v>
                </c:pt>
              </c:numCache>
            </c:numRef>
          </c:val>
        </c:ser>
        <c:dLbls>
          <c:showLegendKey val="0"/>
          <c:showVal val="1"/>
          <c:showCatName val="0"/>
          <c:showSerName val="0"/>
          <c:showPercent val="0"/>
          <c:showBubbleSize val="0"/>
        </c:dLbls>
        <c:gapWidth val="55"/>
        <c:overlap val="100"/>
        <c:axId val="97037696"/>
        <c:axId val="97043584"/>
      </c:barChart>
      <c:catAx>
        <c:axId val="97037696"/>
        <c:scaling>
          <c:orientation val="minMax"/>
        </c:scaling>
        <c:delete val="0"/>
        <c:axPos val="b"/>
        <c:numFmt formatCode="General" sourceLinked="0"/>
        <c:majorTickMark val="none"/>
        <c:minorTickMark val="none"/>
        <c:tickLblPos val="nextTo"/>
        <c:txPr>
          <a:bodyPr/>
          <a:lstStyle/>
          <a:p>
            <a:pPr>
              <a:defRPr sz="1800" baseline="0">
                <a:latin typeface="Times New Roman" pitchFamily="18" charset="0"/>
                <a:cs typeface="Times New Roman" pitchFamily="18" charset="0"/>
              </a:defRPr>
            </a:pPr>
            <a:endParaRPr lang="en-US"/>
          </a:p>
        </c:txPr>
        <c:crossAx val="97043584"/>
        <c:crosses val="autoZero"/>
        <c:auto val="1"/>
        <c:lblAlgn val="ctr"/>
        <c:lblOffset val="100"/>
        <c:noMultiLvlLbl val="0"/>
      </c:catAx>
      <c:valAx>
        <c:axId val="97043584"/>
        <c:scaling>
          <c:orientation val="minMax"/>
        </c:scaling>
        <c:delete val="0"/>
        <c:axPos val="l"/>
        <c:majorGridlines/>
        <c:title>
          <c:tx>
            <c:rich>
              <a:bodyPr rot="-5400000" vert="horz"/>
              <a:lstStyle/>
              <a:p>
                <a:pPr>
                  <a:defRPr sz="2400" baseline="0"/>
                </a:pPr>
                <a:r>
                  <a:rPr lang="en-MY" sz="2400" baseline="0" dirty="0"/>
                  <a:t>Percentage of student(%)</a:t>
                </a:r>
              </a:p>
            </c:rich>
          </c:tx>
          <c:layout/>
          <c:overlay val="0"/>
        </c:title>
        <c:numFmt formatCode="General" sourceLinked="1"/>
        <c:majorTickMark val="none"/>
        <c:minorTickMark val="none"/>
        <c:tickLblPos val="nextTo"/>
        <c:txPr>
          <a:bodyPr/>
          <a:lstStyle/>
          <a:p>
            <a:pPr>
              <a:defRPr sz="1800" baseline="0"/>
            </a:pPr>
            <a:endParaRPr lang="en-US"/>
          </a:p>
        </c:txPr>
        <c:crossAx val="97037696"/>
        <c:crosses val="autoZero"/>
        <c:crossBetween val="between"/>
      </c:valAx>
    </c:plotArea>
    <c:legend>
      <c:legendPos val="r"/>
      <c:layout/>
      <c:overlay val="0"/>
      <c:txPr>
        <a:bodyPr/>
        <a:lstStyle/>
        <a:p>
          <a:pPr>
            <a:defRPr sz="3200" baseline="0">
              <a:latin typeface="Times New Roman" pitchFamily="18" charset="0"/>
              <a:cs typeface="Times New Roman" pitchFamily="18" charset="0"/>
            </a:defRPr>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spPr>
        <a:solidFill>
          <a:schemeClr val="accent1">
            <a:tint val="20000"/>
          </a:schemeClr>
        </a:solidFill>
        <a:ln w="6350" cap="flat" cmpd="sng" algn="ctr">
          <a:solidFill>
            <a:schemeClr val="dk1">
              <a:tint val="75000"/>
            </a:schemeClr>
          </a:solidFill>
          <a:prstDash val="solid"/>
          <a:round/>
        </a:ln>
        <a:effectLst/>
        <a:sp3d contourW="6350">
          <a:contourClr>
            <a:schemeClr val="dk1">
              <a:tint val="75000"/>
            </a:schemeClr>
          </a:contourClr>
        </a:sp3d>
      </c:spPr>
    </c:floor>
    <c:sideWall>
      <c:thickness val="0"/>
      <c:spPr>
        <a:solidFill>
          <a:schemeClr val="accent1">
            <a:tint val="20000"/>
          </a:schemeClr>
        </a:solidFill>
        <a:ln>
          <a:noFill/>
        </a:ln>
        <a:effectLst/>
        <a:sp3d/>
      </c:spPr>
    </c:sideWall>
    <c:backWall>
      <c:thickness val="0"/>
      <c:spPr>
        <a:solidFill>
          <a:schemeClr val="accent1">
            <a:tint val="20000"/>
          </a:schemeClr>
        </a:solid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6350" cap="flat" cmpd="sng" algn="ctr">
                <a:solidFill>
                  <a:schemeClr val="accent1">
                    <a:shade val="50000"/>
                  </a:schemeClr>
                </a:solidFill>
                <a:prstDash val="solid"/>
                <a:round/>
              </a:ln>
              <a:effectLst/>
              <a:sp3d contourW="6350">
                <a:contourClr>
                  <a:schemeClr val="accent1">
                    <a:shade val="50000"/>
                  </a:schemeClr>
                </a:contourClr>
              </a:sp3d>
            </c:spPr>
          </c:dPt>
          <c:dPt>
            <c:idx val="1"/>
            <c:bubble3D val="0"/>
            <c:spPr>
              <a:solidFill>
                <a:schemeClr val="accent2"/>
              </a:solidFill>
              <a:ln w="6350" cap="flat" cmpd="sng" algn="ctr">
                <a:solidFill>
                  <a:schemeClr val="accent1">
                    <a:shade val="50000"/>
                  </a:schemeClr>
                </a:solidFill>
                <a:prstDash val="solid"/>
                <a:round/>
              </a:ln>
              <a:effectLst/>
              <a:sp3d contourW="6350">
                <a:contourClr>
                  <a:schemeClr val="accent1">
                    <a:shade val="50000"/>
                  </a:schemeClr>
                </a:contourClr>
              </a:sp3d>
            </c:spPr>
          </c:dPt>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dk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dk1"/>
                  </a:solidFill>
                  <a:prstDash val="solid"/>
                  <a:round/>
                </a:ln>
                <a:effectLst/>
              </c:spPr>
            </c:leaderLines>
            <c:extLst>
              <c:ext xmlns:c15="http://schemas.microsoft.com/office/drawing/2012/chart" uri="{CE6537A1-D6FC-4f65-9D91-7224C49458BB}">
                <c15:layout/>
              </c:ext>
            </c:extLst>
          </c:dLbls>
          <c:cat>
            <c:strRef>
              <c:f>Sheet1!$A$2:$A$3</c:f>
              <c:strCache>
                <c:ptCount val="2"/>
                <c:pt idx="0">
                  <c:v>More than 60 mins</c:v>
                </c:pt>
                <c:pt idx="1">
                  <c:v>Less than 60 mins</c:v>
                </c:pt>
              </c:strCache>
            </c:strRef>
          </c:cat>
          <c:val>
            <c:numRef>
              <c:f>Sheet1!$B$2:$B$3</c:f>
              <c:numCache>
                <c:formatCode>General</c:formatCode>
                <c:ptCount val="2"/>
                <c:pt idx="0">
                  <c:v>33</c:v>
                </c:pt>
                <c:pt idx="1">
                  <c:v>67</c:v>
                </c:pt>
              </c:numCache>
            </c:numRef>
          </c:val>
        </c:ser>
        <c:dLbls>
          <c:showLegendKey val="0"/>
          <c:showVal val="0"/>
          <c:showCatName val="0"/>
          <c:showSerName val="0"/>
          <c:showPercent val="1"/>
          <c:showBubbleSize val="0"/>
          <c:showLeaderLines val="1"/>
        </c:dLbls>
      </c:pie3D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3200" b="0" i="0" u="none" strike="noStrike" kern="1200" baseline="0">
              <a:solidFill>
                <a:schemeClr val="dk1"/>
              </a:solidFill>
              <a:latin typeface="+mn-lt"/>
              <a:ea typeface="+mn-ea"/>
              <a:cs typeface="+mn-cs"/>
            </a:defRPr>
          </a:pPr>
          <a:endParaRPr lang="en-US"/>
        </a:p>
      </c:txPr>
    </c:legend>
    <c:plotVisOnly val="1"/>
    <c:dispBlanksAs val="zero"/>
    <c:showDLblsOverMax val="0"/>
  </c:chart>
  <c:spPr>
    <a:solidFill>
      <a:schemeClr val="lt1"/>
    </a:solidFill>
    <a:ln w="6350" cap="flat" cmpd="sng" algn="ctr">
      <a:solidFill>
        <a:schemeClr val="dk1">
          <a:tint val="75000"/>
        </a:schemeClr>
      </a:solidFill>
      <a:prstDash val="solid"/>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Percentage of students to the types of physical activity (moderate or non-moderate)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Moderate</c:v>
                </c:pt>
                <c:pt idx="1">
                  <c:v>Non-moderate</c:v>
                </c:pt>
              </c:strCache>
            </c:strRef>
          </c:cat>
          <c:val>
            <c:numRef>
              <c:f>Sheet1!$B$2:$B$3</c:f>
              <c:numCache>
                <c:formatCode>General</c:formatCode>
                <c:ptCount val="2"/>
                <c:pt idx="0">
                  <c:v>31</c:v>
                </c:pt>
                <c:pt idx="1">
                  <c:v>69</c:v>
                </c:pt>
              </c:numCache>
            </c:numRef>
          </c:val>
        </c:ser>
        <c:dLbls>
          <c:showLegendKey val="0"/>
          <c:showVal val="1"/>
          <c:showCatName val="0"/>
          <c:showSerName val="0"/>
          <c:showPercent val="0"/>
          <c:showBubbleSize val="0"/>
        </c:dLbls>
        <c:gapWidth val="219"/>
        <c:overlap val="-27"/>
        <c:axId val="97342592"/>
        <c:axId val="97419648"/>
      </c:barChart>
      <c:catAx>
        <c:axId val="97342592"/>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MY" sz="1800" baseline="0" dirty="0"/>
                  <a:t>Types of physical activity</a:t>
                </a:r>
              </a:p>
            </c:rich>
          </c:tx>
          <c:layout/>
          <c:overlay val="0"/>
          <c:spPr>
            <a:noFill/>
            <a:ln>
              <a:noFill/>
            </a:ln>
            <a:effectLst/>
          </c:sp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97419648"/>
        <c:crosses val="autoZero"/>
        <c:auto val="1"/>
        <c:lblAlgn val="ctr"/>
        <c:lblOffset val="100"/>
        <c:noMultiLvlLbl val="0"/>
      </c:catAx>
      <c:valAx>
        <c:axId val="974196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MY" sz="1800" baseline="0" dirty="0" smtClean="0"/>
                  <a:t>Percentage </a:t>
                </a:r>
                <a:r>
                  <a:rPr lang="en-MY" sz="1800" baseline="0" dirty="0"/>
                  <a:t>of students (%)</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97342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Sheet3!$C$161</c:f>
              <c:strCache>
                <c:ptCount val="1"/>
                <c:pt idx="0">
                  <c:v>Frequency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Sheet3!$B$162:$B$163</c:f>
              <c:strCache>
                <c:ptCount val="2"/>
                <c:pt idx="0">
                  <c:v>more than 4</c:v>
                </c:pt>
                <c:pt idx="1">
                  <c:v>less than 4</c:v>
                </c:pt>
              </c:strCache>
            </c:strRef>
          </c:cat>
          <c:val>
            <c:numRef>
              <c:f>Sheet3!$C$162:$C$163</c:f>
              <c:numCache>
                <c:formatCode>###0</c:formatCode>
                <c:ptCount val="2"/>
                <c:pt idx="0">
                  <c:v>58</c:v>
                </c:pt>
                <c:pt idx="1">
                  <c:v>42</c:v>
                </c:pt>
              </c:numCache>
            </c:numRef>
          </c:val>
        </c:ser>
        <c:dLbls>
          <c:showLegendKey val="0"/>
          <c:showVal val="1"/>
          <c:showCatName val="0"/>
          <c:showSerName val="0"/>
          <c:showPercent val="0"/>
          <c:showBubbleSize val="0"/>
        </c:dLbls>
        <c:gapWidth val="219"/>
        <c:overlap val="-27"/>
        <c:axId val="82602240"/>
        <c:axId val="82633472"/>
      </c:barChart>
      <c:catAx>
        <c:axId val="82602240"/>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MY" sz="1800" baseline="0" dirty="0"/>
                  <a:t>FREQUENCY OF MODERATE ACTIVITY</a:t>
                </a:r>
              </a:p>
            </c:rich>
          </c:tx>
          <c:layout/>
          <c:overlay val="0"/>
          <c:spPr>
            <a:noFill/>
            <a:ln>
              <a:noFill/>
            </a:ln>
            <a:effectLst/>
          </c:sp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2633472"/>
        <c:crosses val="autoZero"/>
        <c:auto val="1"/>
        <c:lblAlgn val="ctr"/>
        <c:lblOffset val="100"/>
        <c:noMultiLvlLbl val="0"/>
      </c:catAx>
      <c:valAx>
        <c:axId val="8263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MY" sz="1800" baseline="0" dirty="0"/>
                  <a:t>PERCENTAGE OF STUDENTS (%)</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2602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Sheet3!$C$168</c:f>
              <c:strCache>
                <c:ptCount val="1"/>
                <c:pt idx="0">
                  <c:v>Frequency</c:v>
                </c:pt>
              </c:strCache>
            </c:strRef>
          </c:tx>
          <c:dLbls>
            <c:dLbl>
              <c:idx val="0"/>
              <c:layout/>
              <c:tx>
                <c:rich>
                  <a:bodyPr/>
                  <a:lstStyle/>
                  <a:p>
                    <a:r>
                      <a:rPr lang="en-US" sz="2000" dirty="0"/>
                      <a:t>11%</a:t>
                    </a:r>
                  </a:p>
                </c:rich>
              </c:tx>
              <c:dLblPos val="inEnd"/>
              <c:showLegendKey val="0"/>
              <c:showVal val="0"/>
              <c:showCatName val="0"/>
              <c:showSerName val="0"/>
              <c:showPercent val="1"/>
              <c:showBubbleSize val="0"/>
              <c:extLst>
                <c:ext xmlns:c15="http://schemas.microsoft.com/office/drawing/2012/chart" uri="{CE6537A1-D6FC-4f65-9D91-7224C49458BB}">
                  <c15:layout/>
                </c:ext>
              </c:extLst>
            </c:dLbl>
            <c:dLbl>
              <c:idx val="1"/>
              <c:layout/>
              <c:tx>
                <c:rich>
                  <a:bodyPr/>
                  <a:lstStyle/>
                  <a:p>
                    <a:r>
                      <a:rPr lang="en-US" sz="2000" dirty="0"/>
                      <a:t>89%</a:t>
                    </a:r>
                  </a:p>
                </c:rich>
              </c:tx>
              <c:dLblPos val="inEnd"/>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4000" baseline="0"/>
                </a:pPr>
                <a:endParaRPr lang="en-US"/>
              </a:p>
            </c:txPr>
            <c:dLblPos val="inEnd"/>
            <c:showLegendKey val="0"/>
            <c:showVal val="0"/>
            <c:showCatName val="0"/>
            <c:showSerName val="0"/>
            <c:showPercent val="1"/>
            <c:showBubbleSize val="0"/>
            <c:showLeaderLines val="1"/>
            <c:extLst>
              <c:ext xmlns:c15="http://schemas.microsoft.com/office/drawing/2012/chart" uri="{CE6537A1-D6FC-4f65-9D91-7224C49458BB}"/>
            </c:extLst>
          </c:dLbls>
          <c:cat>
            <c:strRef>
              <c:f>Sheet3!$B$169:$B$170</c:f>
              <c:strCache>
                <c:ptCount val="2"/>
                <c:pt idx="0">
                  <c:v>more than 90 mins</c:v>
                </c:pt>
                <c:pt idx="1">
                  <c:v>less than 90 mins</c:v>
                </c:pt>
              </c:strCache>
            </c:strRef>
          </c:cat>
          <c:val>
            <c:numRef>
              <c:f>Sheet3!$C$169:$C$170</c:f>
              <c:numCache>
                <c:formatCode>###0</c:formatCode>
                <c:ptCount val="2"/>
                <c:pt idx="0">
                  <c:v>11</c:v>
                </c:pt>
                <c:pt idx="1">
                  <c:v>89</c:v>
                </c:pt>
              </c:numCache>
            </c:numRef>
          </c:val>
        </c:ser>
        <c:dLbls>
          <c:showLegendKey val="0"/>
          <c:showVal val="0"/>
          <c:showCatName val="0"/>
          <c:showSerName val="0"/>
          <c:showPercent val="1"/>
          <c:showBubbleSize val="0"/>
          <c:showLeaderLines val="1"/>
        </c:dLbls>
      </c:pie3DChart>
    </c:plotArea>
    <c:legend>
      <c:legendPos val="r"/>
      <c:layout/>
      <c:overlay val="0"/>
      <c:txPr>
        <a:bodyPr/>
        <a:lstStyle/>
        <a:p>
          <a:pPr>
            <a:defRPr sz="3200" baseline="0"/>
          </a:pPr>
          <a:endParaRPr lang="en-US"/>
        </a:p>
      </c:txPr>
    </c:legend>
    <c:plotVisOnly val="1"/>
    <c:dispBlanksAs val="zero"/>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24">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1">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mods="ignoreCSTransforms">
      <cs:styleClr val="0">
        <a:shade val="25000"/>
      </cs:styl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mods="ignoreCSTransforms">
      <cs:styleClr val="0">
        <a:tint val="25000"/>
      </cs:styl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40">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738674-0177-46F5-A19F-9C2FB96802E1}" type="doc">
      <dgm:prSet loTypeId="urn:microsoft.com/office/officeart/2005/8/layout/process2" loCatId="process" qsTypeId="urn:microsoft.com/office/officeart/2005/8/quickstyle/simple1" qsCatId="simple" csTypeId="urn:microsoft.com/office/officeart/2005/8/colors/accent1_2" csCatId="accent1" phldr="1"/>
      <dgm:spPr/>
    </dgm:pt>
    <dgm:pt modelId="{73A79245-F20A-4E88-8E8F-5B62EAD41760}">
      <dgm:prSet phldrT="[Text]"/>
      <dgm:spPr>
        <a:xfrm>
          <a:off x="2751666" y="4064000"/>
          <a:ext cx="2624666" cy="1354666"/>
        </a:xfrm>
        <a:prstGeom prst="roundRect">
          <a:avLst>
            <a:gd name="adj" fmla="val 10000"/>
          </a:avLst>
        </a:prstGeom>
        <a:blipFill rotWithShape="0">
          <a:blip xmlns:r="http://schemas.openxmlformats.org/officeDocument/2006/relationships" r:embed="rId1"/>
          <a:stretch>
            <a:fillRect/>
          </a:stretch>
        </a:blipFill>
        <a:ln w="25400" cap="flat" cmpd="sng" algn="ctr">
          <a:solidFill>
            <a:sysClr val="window" lastClr="FFFFFF">
              <a:hueOff val="0"/>
              <a:satOff val="0"/>
              <a:lumOff val="0"/>
              <a:alphaOff val="0"/>
            </a:sysClr>
          </a:solidFill>
          <a:prstDash val="solid"/>
        </a:ln>
        <a:effectLst/>
      </dgm:spPr>
      <dgm:t>
        <a:bodyPr/>
        <a:lstStyle/>
        <a:p>
          <a:endParaRPr lang="en-MY" dirty="0">
            <a:solidFill>
              <a:sysClr val="window" lastClr="FFFFFF"/>
            </a:solidFill>
            <a:latin typeface="Calibri"/>
            <a:ea typeface="+mn-ea"/>
            <a:cs typeface="+mn-cs"/>
          </a:endParaRPr>
        </a:p>
      </dgm:t>
    </dgm:pt>
    <dgm:pt modelId="{2B9D4738-F5A8-4C97-A232-B7C40D77A4DF}" type="parTrans" cxnId="{51B44F6F-4A6A-4770-9390-81244E2C2A41}">
      <dgm:prSet/>
      <dgm:spPr/>
      <dgm:t>
        <a:bodyPr/>
        <a:lstStyle/>
        <a:p>
          <a:endParaRPr lang="en-MY"/>
        </a:p>
      </dgm:t>
    </dgm:pt>
    <dgm:pt modelId="{C6D9BC78-7CAA-4761-878B-EACC8FAD5980}" type="sibTrans" cxnId="{51B44F6F-4A6A-4770-9390-81244E2C2A41}">
      <dgm:prSet/>
      <dgm:spPr/>
      <dgm:t>
        <a:bodyPr/>
        <a:lstStyle/>
        <a:p>
          <a:endParaRPr lang="en-MY"/>
        </a:p>
      </dgm:t>
    </dgm:pt>
    <dgm:pt modelId="{1B71B31A-A1E2-4D2F-9556-3DBB550A7AED}">
      <dgm:prSet custT="1"/>
      <dgm:spPr>
        <a:xfrm>
          <a:off x="2751666" y="0"/>
          <a:ext cx="2624666" cy="1354666"/>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MY" sz="3200" dirty="0" smtClean="0">
              <a:solidFill>
                <a:sysClr val="window" lastClr="FFFFFF"/>
              </a:solidFill>
              <a:latin typeface="Calibri"/>
              <a:ea typeface="+mn-ea"/>
              <a:cs typeface="+mn-cs"/>
            </a:rPr>
            <a:t> Body Mass Index (BMI)</a:t>
          </a:r>
          <a:endParaRPr lang="en-MY" sz="3200" dirty="0">
            <a:solidFill>
              <a:sysClr val="window" lastClr="FFFFFF"/>
            </a:solidFill>
            <a:latin typeface="Calibri"/>
            <a:ea typeface="+mn-ea"/>
            <a:cs typeface="+mn-cs"/>
          </a:endParaRPr>
        </a:p>
      </dgm:t>
    </dgm:pt>
    <dgm:pt modelId="{01D93966-5A0E-45B5-A01A-9F6A2FE56D7B}" type="parTrans" cxnId="{51B79CD1-A1EA-4125-AF7C-D76BAA99EE70}">
      <dgm:prSet/>
      <dgm:spPr/>
      <dgm:t>
        <a:bodyPr/>
        <a:lstStyle/>
        <a:p>
          <a:endParaRPr lang="en-MY"/>
        </a:p>
      </dgm:t>
    </dgm:pt>
    <dgm:pt modelId="{D02BB3A8-ADAF-4FF8-8D6D-75BEA1E9A3D5}" type="sibTrans" cxnId="{51B79CD1-A1EA-4125-AF7C-D76BAA99EE70}">
      <dgm:prSet/>
      <dgm:spPr>
        <a:xfrm rot="5400000">
          <a:off x="3809999" y="1388533"/>
          <a:ext cx="508000" cy="609600"/>
        </a:xfrm>
        <a:prstGeom prst="rightArrow">
          <a:avLst>
            <a:gd name="adj1" fmla="val 60000"/>
            <a:gd name="adj2" fmla="val 50000"/>
          </a:avLst>
        </a:prstGeom>
        <a:solidFill>
          <a:srgbClr val="4F81BD">
            <a:tint val="60000"/>
            <a:hueOff val="0"/>
            <a:satOff val="0"/>
            <a:lumOff val="0"/>
            <a:alphaOff val="0"/>
          </a:srgbClr>
        </a:solidFill>
        <a:ln>
          <a:noFill/>
        </a:ln>
        <a:effectLst/>
      </dgm:spPr>
      <dgm:t>
        <a:bodyPr/>
        <a:lstStyle/>
        <a:p>
          <a:endParaRPr lang="en-MY">
            <a:solidFill>
              <a:sysClr val="window" lastClr="FFFFFF"/>
            </a:solidFill>
            <a:latin typeface="Calibri"/>
            <a:ea typeface="+mn-ea"/>
            <a:cs typeface="+mn-cs"/>
          </a:endParaRPr>
        </a:p>
      </dgm:t>
    </dgm:pt>
    <dgm:pt modelId="{4DA38E32-41AB-40AD-BC22-BC4934B39DCF}">
      <dgm:prSet custT="1"/>
      <dgm:spPr>
        <a:xfrm>
          <a:off x="2751666" y="2032000"/>
          <a:ext cx="2624666" cy="1354666"/>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MY" sz="2800" dirty="0" smtClean="0">
              <a:solidFill>
                <a:sysClr val="window" lastClr="FFFFFF"/>
              </a:solidFill>
              <a:latin typeface="Calibri"/>
              <a:ea typeface="+mn-ea"/>
              <a:cs typeface="+mn-cs"/>
            </a:rPr>
            <a:t>A simple index of weight-for-height that is commonly used to classify underweight, overweight and obesity in adults. </a:t>
          </a:r>
          <a:endParaRPr lang="en-MY" sz="2800" dirty="0">
            <a:solidFill>
              <a:sysClr val="window" lastClr="FFFFFF"/>
            </a:solidFill>
            <a:latin typeface="Calibri"/>
            <a:ea typeface="+mn-ea"/>
            <a:cs typeface="+mn-cs"/>
          </a:endParaRPr>
        </a:p>
      </dgm:t>
    </dgm:pt>
    <dgm:pt modelId="{0A151B11-FECA-4999-922C-796EA7E93038}" type="parTrans" cxnId="{52901C27-064B-4FBD-933B-D9AE434C4C83}">
      <dgm:prSet/>
      <dgm:spPr/>
      <dgm:t>
        <a:bodyPr/>
        <a:lstStyle/>
        <a:p>
          <a:endParaRPr lang="en-MY"/>
        </a:p>
      </dgm:t>
    </dgm:pt>
    <dgm:pt modelId="{CA15125E-E95E-4AEA-8851-ADC6BCDA38C7}" type="sibTrans" cxnId="{52901C27-064B-4FBD-933B-D9AE434C4C83}">
      <dgm:prSet/>
      <dgm:spPr>
        <a:xfrm rot="5400000">
          <a:off x="3809999" y="3420533"/>
          <a:ext cx="508000" cy="609600"/>
        </a:xfrm>
        <a:prstGeom prst="rightArrow">
          <a:avLst>
            <a:gd name="adj1" fmla="val 60000"/>
            <a:gd name="adj2" fmla="val 50000"/>
          </a:avLst>
        </a:prstGeom>
        <a:solidFill>
          <a:srgbClr val="4F81BD">
            <a:tint val="60000"/>
            <a:hueOff val="0"/>
            <a:satOff val="0"/>
            <a:lumOff val="0"/>
            <a:alphaOff val="0"/>
          </a:srgbClr>
        </a:solidFill>
        <a:ln>
          <a:noFill/>
        </a:ln>
        <a:effectLst/>
      </dgm:spPr>
      <dgm:t>
        <a:bodyPr/>
        <a:lstStyle/>
        <a:p>
          <a:endParaRPr lang="en-MY">
            <a:solidFill>
              <a:sysClr val="window" lastClr="FFFFFF"/>
            </a:solidFill>
            <a:latin typeface="Calibri"/>
            <a:ea typeface="+mn-ea"/>
            <a:cs typeface="+mn-cs"/>
          </a:endParaRPr>
        </a:p>
      </dgm:t>
    </dgm:pt>
    <dgm:pt modelId="{A84B0F9E-F371-473F-8F2F-305E7987CE6D}" type="pres">
      <dgm:prSet presAssocID="{18738674-0177-46F5-A19F-9C2FB96802E1}" presName="linearFlow" presStyleCnt="0">
        <dgm:presLayoutVars>
          <dgm:resizeHandles val="exact"/>
        </dgm:presLayoutVars>
      </dgm:prSet>
      <dgm:spPr/>
    </dgm:pt>
    <dgm:pt modelId="{B6300295-0BFF-4AC1-BF16-F3146922DC2C}" type="pres">
      <dgm:prSet presAssocID="{1B71B31A-A1E2-4D2F-9556-3DBB550A7AED}" presName="node" presStyleLbl="node1" presStyleIdx="0" presStyleCnt="3" custScaleX="240026">
        <dgm:presLayoutVars>
          <dgm:bulletEnabled val="1"/>
        </dgm:presLayoutVars>
      </dgm:prSet>
      <dgm:spPr/>
      <dgm:t>
        <a:bodyPr/>
        <a:lstStyle/>
        <a:p>
          <a:endParaRPr lang="en-MY"/>
        </a:p>
      </dgm:t>
    </dgm:pt>
    <dgm:pt modelId="{38DD9D1D-BD1E-4D5C-A812-C94373E4F902}" type="pres">
      <dgm:prSet presAssocID="{D02BB3A8-ADAF-4FF8-8D6D-75BEA1E9A3D5}" presName="sibTrans" presStyleLbl="sibTrans2D1" presStyleIdx="0" presStyleCnt="2"/>
      <dgm:spPr/>
      <dgm:t>
        <a:bodyPr/>
        <a:lstStyle/>
        <a:p>
          <a:endParaRPr lang="en-MY"/>
        </a:p>
      </dgm:t>
    </dgm:pt>
    <dgm:pt modelId="{3E26E780-1940-45F8-B6F0-EDCB24BB405A}" type="pres">
      <dgm:prSet presAssocID="{D02BB3A8-ADAF-4FF8-8D6D-75BEA1E9A3D5}" presName="connectorText" presStyleLbl="sibTrans2D1" presStyleIdx="0" presStyleCnt="2"/>
      <dgm:spPr/>
      <dgm:t>
        <a:bodyPr/>
        <a:lstStyle/>
        <a:p>
          <a:endParaRPr lang="en-MY"/>
        </a:p>
      </dgm:t>
    </dgm:pt>
    <dgm:pt modelId="{012C5ECC-3584-4DEB-B302-13390D91729F}" type="pres">
      <dgm:prSet presAssocID="{4DA38E32-41AB-40AD-BC22-BC4934B39DCF}" presName="node" presStyleLbl="node1" presStyleIdx="1" presStyleCnt="3" custScaleX="246315" custScaleY="120045">
        <dgm:presLayoutVars>
          <dgm:bulletEnabled val="1"/>
        </dgm:presLayoutVars>
      </dgm:prSet>
      <dgm:spPr/>
      <dgm:t>
        <a:bodyPr/>
        <a:lstStyle/>
        <a:p>
          <a:endParaRPr lang="en-MY"/>
        </a:p>
      </dgm:t>
    </dgm:pt>
    <dgm:pt modelId="{FDF5A2AE-9DD0-4820-8C26-3FAB85994616}" type="pres">
      <dgm:prSet presAssocID="{CA15125E-E95E-4AEA-8851-ADC6BCDA38C7}" presName="sibTrans" presStyleLbl="sibTrans2D1" presStyleIdx="1" presStyleCnt="2"/>
      <dgm:spPr/>
      <dgm:t>
        <a:bodyPr/>
        <a:lstStyle/>
        <a:p>
          <a:endParaRPr lang="en-MY"/>
        </a:p>
      </dgm:t>
    </dgm:pt>
    <dgm:pt modelId="{20AF63E0-6D8B-4EE3-AE2F-E0C817B4EF0C}" type="pres">
      <dgm:prSet presAssocID="{CA15125E-E95E-4AEA-8851-ADC6BCDA38C7}" presName="connectorText" presStyleLbl="sibTrans2D1" presStyleIdx="1" presStyleCnt="2"/>
      <dgm:spPr/>
      <dgm:t>
        <a:bodyPr/>
        <a:lstStyle/>
        <a:p>
          <a:endParaRPr lang="en-MY"/>
        </a:p>
      </dgm:t>
    </dgm:pt>
    <dgm:pt modelId="{786DC68C-DD63-4423-A191-4B8889B75FEC}" type="pres">
      <dgm:prSet presAssocID="{73A79245-F20A-4E88-8E8F-5B62EAD41760}" presName="node" presStyleLbl="node1" presStyleIdx="2" presStyleCnt="3">
        <dgm:presLayoutVars>
          <dgm:bulletEnabled val="1"/>
        </dgm:presLayoutVars>
      </dgm:prSet>
      <dgm:spPr/>
      <dgm:t>
        <a:bodyPr/>
        <a:lstStyle/>
        <a:p>
          <a:endParaRPr lang="en-MY"/>
        </a:p>
      </dgm:t>
    </dgm:pt>
  </dgm:ptLst>
  <dgm:cxnLst>
    <dgm:cxn modelId="{F8969F19-051F-4D93-9C1B-629D400BD5BB}" type="presOf" srcId="{CA15125E-E95E-4AEA-8851-ADC6BCDA38C7}" destId="{FDF5A2AE-9DD0-4820-8C26-3FAB85994616}" srcOrd="0" destOrd="0" presId="urn:microsoft.com/office/officeart/2005/8/layout/process2"/>
    <dgm:cxn modelId="{CF59CC50-332E-45ED-9102-412F44381AFA}" type="presOf" srcId="{4DA38E32-41AB-40AD-BC22-BC4934B39DCF}" destId="{012C5ECC-3584-4DEB-B302-13390D91729F}" srcOrd="0" destOrd="0" presId="urn:microsoft.com/office/officeart/2005/8/layout/process2"/>
    <dgm:cxn modelId="{DA9F6098-7EFF-4E46-BD3B-99CB18D8F423}" type="presOf" srcId="{18738674-0177-46F5-A19F-9C2FB96802E1}" destId="{A84B0F9E-F371-473F-8F2F-305E7987CE6D}" srcOrd="0" destOrd="0" presId="urn:microsoft.com/office/officeart/2005/8/layout/process2"/>
    <dgm:cxn modelId="{FD5DACA7-D284-46B6-9C2E-B5E576EC354B}" type="presOf" srcId="{1B71B31A-A1E2-4D2F-9556-3DBB550A7AED}" destId="{B6300295-0BFF-4AC1-BF16-F3146922DC2C}" srcOrd="0" destOrd="0" presId="urn:microsoft.com/office/officeart/2005/8/layout/process2"/>
    <dgm:cxn modelId="{9ECE2FA8-F442-4CC1-A617-F9E580AE0C47}" type="presOf" srcId="{D02BB3A8-ADAF-4FF8-8D6D-75BEA1E9A3D5}" destId="{3E26E780-1940-45F8-B6F0-EDCB24BB405A}" srcOrd="1" destOrd="0" presId="urn:microsoft.com/office/officeart/2005/8/layout/process2"/>
    <dgm:cxn modelId="{B6144014-ED97-4235-A9D2-C80788AEE504}" type="presOf" srcId="{D02BB3A8-ADAF-4FF8-8D6D-75BEA1E9A3D5}" destId="{38DD9D1D-BD1E-4D5C-A812-C94373E4F902}" srcOrd="0" destOrd="0" presId="urn:microsoft.com/office/officeart/2005/8/layout/process2"/>
    <dgm:cxn modelId="{51B79CD1-A1EA-4125-AF7C-D76BAA99EE70}" srcId="{18738674-0177-46F5-A19F-9C2FB96802E1}" destId="{1B71B31A-A1E2-4D2F-9556-3DBB550A7AED}" srcOrd="0" destOrd="0" parTransId="{01D93966-5A0E-45B5-A01A-9F6A2FE56D7B}" sibTransId="{D02BB3A8-ADAF-4FF8-8D6D-75BEA1E9A3D5}"/>
    <dgm:cxn modelId="{51B44F6F-4A6A-4770-9390-81244E2C2A41}" srcId="{18738674-0177-46F5-A19F-9C2FB96802E1}" destId="{73A79245-F20A-4E88-8E8F-5B62EAD41760}" srcOrd="2" destOrd="0" parTransId="{2B9D4738-F5A8-4C97-A232-B7C40D77A4DF}" sibTransId="{C6D9BC78-7CAA-4761-878B-EACC8FAD5980}"/>
    <dgm:cxn modelId="{3B43B6A7-9AC1-4C68-BDAA-D19DEE32731B}" type="presOf" srcId="{CA15125E-E95E-4AEA-8851-ADC6BCDA38C7}" destId="{20AF63E0-6D8B-4EE3-AE2F-E0C817B4EF0C}" srcOrd="1" destOrd="0" presId="urn:microsoft.com/office/officeart/2005/8/layout/process2"/>
    <dgm:cxn modelId="{52901C27-064B-4FBD-933B-D9AE434C4C83}" srcId="{18738674-0177-46F5-A19F-9C2FB96802E1}" destId="{4DA38E32-41AB-40AD-BC22-BC4934B39DCF}" srcOrd="1" destOrd="0" parTransId="{0A151B11-FECA-4999-922C-796EA7E93038}" sibTransId="{CA15125E-E95E-4AEA-8851-ADC6BCDA38C7}"/>
    <dgm:cxn modelId="{E16E6B94-D6B1-48A3-82B8-CA93C50BC828}" type="presOf" srcId="{73A79245-F20A-4E88-8E8F-5B62EAD41760}" destId="{786DC68C-DD63-4423-A191-4B8889B75FEC}" srcOrd="0" destOrd="0" presId="urn:microsoft.com/office/officeart/2005/8/layout/process2"/>
    <dgm:cxn modelId="{0AF7946B-4DEA-4996-9BEC-C1D2EFCCA504}" type="presParOf" srcId="{A84B0F9E-F371-473F-8F2F-305E7987CE6D}" destId="{B6300295-0BFF-4AC1-BF16-F3146922DC2C}" srcOrd="0" destOrd="0" presId="urn:microsoft.com/office/officeart/2005/8/layout/process2"/>
    <dgm:cxn modelId="{6AE83794-EA98-4D1A-98A0-FFFE50C5055D}" type="presParOf" srcId="{A84B0F9E-F371-473F-8F2F-305E7987CE6D}" destId="{38DD9D1D-BD1E-4D5C-A812-C94373E4F902}" srcOrd="1" destOrd="0" presId="urn:microsoft.com/office/officeart/2005/8/layout/process2"/>
    <dgm:cxn modelId="{701790F7-5B5F-4DFB-B3E5-03EEF6A0C7C8}" type="presParOf" srcId="{38DD9D1D-BD1E-4D5C-A812-C94373E4F902}" destId="{3E26E780-1940-45F8-B6F0-EDCB24BB405A}" srcOrd="0" destOrd="0" presId="urn:microsoft.com/office/officeart/2005/8/layout/process2"/>
    <dgm:cxn modelId="{97203267-5CE8-4EB6-8A7E-9F5984AC5908}" type="presParOf" srcId="{A84B0F9E-F371-473F-8F2F-305E7987CE6D}" destId="{012C5ECC-3584-4DEB-B302-13390D91729F}" srcOrd="2" destOrd="0" presId="urn:microsoft.com/office/officeart/2005/8/layout/process2"/>
    <dgm:cxn modelId="{06EC993F-DCDB-4B58-A899-C65F4285639C}" type="presParOf" srcId="{A84B0F9E-F371-473F-8F2F-305E7987CE6D}" destId="{FDF5A2AE-9DD0-4820-8C26-3FAB85994616}" srcOrd="3" destOrd="0" presId="urn:microsoft.com/office/officeart/2005/8/layout/process2"/>
    <dgm:cxn modelId="{58C2A248-376E-4F75-898A-F64F4AB86766}" type="presParOf" srcId="{FDF5A2AE-9DD0-4820-8C26-3FAB85994616}" destId="{20AF63E0-6D8B-4EE3-AE2F-E0C817B4EF0C}" srcOrd="0" destOrd="0" presId="urn:microsoft.com/office/officeart/2005/8/layout/process2"/>
    <dgm:cxn modelId="{0623FED9-E757-45BD-9261-167060E87D0B}" type="presParOf" srcId="{A84B0F9E-F371-473F-8F2F-305E7987CE6D}" destId="{786DC68C-DD63-4423-A191-4B8889B75FEC}"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76B81A-0F99-4FEF-91FD-F5A831A00AC4}"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MY"/>
        </a:p>
      </dgm:t>
    </dgm:pt>
    <dgm:pt modelId="{5217CA88-783E-4531-AE59-7C1280CEAA5F}">
      <dgm:prSet phldrT="[Text]"/>
      <dgm:spPr/>
      <dgm:t>
        <a:bodyPr/>
        <a:lstStyle/>
        <a:p>
          <a:r>
            <a:rPr lang="en-MY" dirty="0" smtClean="0"/>
            <a:t>Respondent</a:t>
          </a:r>
          <a:endParaRPr lang="en-MY" dirty="0"/>
        </a:p>
      </dgm:t>
    </dgm:pt>
    <dgm:pt modelId="{0F9E935D-3066-4D06-BDD7-468455B1EF4C}" type="parTrans" cxnId="{D5561B75-7DF0-42EF-9B5A-57091A54CDA5}">
      <dgm:prSet/>
      <dgm:spPr/>
      <dgm:t>
        <a:bodyPr/>
        <a:lstStyle/>
        <a:p>
          <a:endParaRPr lang="en-MY"/>
        </a:p>
      </dgm:t>
    </dgm:pt>
    <dgm:pt modelId="{7965D090-40DA-4259-9535-7C3B1B5FEEE9}" type="sibTrans" cxnId="{D5561B75-7DF0-42EF-9B5A-57091A54CDA5}">
      <dgm:prSet/>
      <dgm:spPr/>
      <dgm:t>
        <a:bodyPr/>
        <a:lstStyle/>
        <a:p>
          <a:endParaRPr lang="en-MY"/>
        </a:p>
      </dgm:t>
    </dgm:pt>
    <dgm:pt modelId="{0B7903FC-2CB5-4B4D-8DF9-9D494D623C89}">
      <dgm:prSet phldrT="[Text]"/>
      <dgm:spPr/>
      <dgm:t>
        <a:bodyPr/>
        <a:lstStyle/>
        <a:p>
          <a:r>
            <a:rPr lang="en-MY" dirty="0" smtClean="0"/>
            <a:t>100 students from first and second year medical students</a:t>
          </a:r>
          <a:endParaRPr lang="en-MY" dirty="0"/>
        </a:p>
      </dgm:t>
    </dgm:pt>
    <dgm:pt modelId="{47925D11-3B48-4C7F-91BB-7BF18FB3454B}" type="parTrans" cxnId="{B6B30503-5B36-4430-A88A-75ACA95F0EF4}">
      <dgm:prSet/>
      <dgm:spPr/>
      <dgm:t>
        <a:bodyPr/>
        <a:lstStyle/>
        <a:p>
          <a:endParaRPr lang="en-MY"/>
        </a:p>
      </dgm:t>
    </dgm:pt>
    <dgm:pt modelId="{4FCE50D4-CFF4-4436-8157-820F06C1EEC4}" type="sibTrans" cxnId="{B6B30503-5B36-4430-A88A-75ACA95F0EF4}">
      <dgm:prSet/>
      <dgm:spPr/>
      <dgm:t>
        <a:bodyPr/>
        <a:lstStyle/>
        <a:p>
          <a:endParaRPr lang="en-MY"/>
        </a:p>
      </dgm:t>
    </dgm:pt>
    <dgm:pt modelId="{2FD9E36F-828B-49C3-98B5-8F5FFFAF4440}">
      <dgm:prSet phldrT="[Text]"/>
      <dgm:spPr/>
      <dgm:t>
        <a:bodyPr/>
        <a:lstStyle/>
        <a:p>
          <a:r>
            <a:rPr lang="en-MY" dirty="0" smtClean="0"/>
            <a:t>Location</a:t>
          </a:r>
          <a:endParaRPr lang="en-MY" dirty="0"/>
        </a:p>
      </dgm:t>
    </dgm:pt>
    <dgm:pt modelId="{791D2BEF-3483-4A8D-8A6A-6746BE416B88}" type="parTrans" cxnId="{349EE799-53EC-4587-BE86-7242C004C908}">
      <dgm:prSet/>
      <dgm:spPr/>
      <dgm:t>
        <a:bodyPr/>
        <a:lstStyle/>
        <a:p>
          <a:endParaRPr lang="en-MY"/>
        </a:p>
      </dgm:t>
    </dgm:pt>
    <dgm:pt modelId="{25002BDB-6EA8-4557-9AB6-0F6C697FBDD3}" type="sibTrans" cxnId="{349EE799-53EC-4587-BE86-7242C004C908}">
      <dgm:prSet/>
      <dgm:spPr/>
      <dgm:t>
        <a:bodyPr/>
        <a:lstStyle/>
        <a:p>
          <a:endParaRPr lang="en-MY"/>
        </a:p>
      </dgm:t>
    </dgm:pt>
    <dgm:pt modelId="{799EFBF9-23C4-427A-99A2-E65DF7E5B733}">
      <dgm:prSet phldrT="[Text]"/>
      <dgm:spPr/>
      <dgm:t>
        <a:bodyPr/>
        <a:lstStyle/>
        <a:p>
          <a:r>
            <a:rPr lang="en-MY" dirty="0" smtClean="0"/>
            <a:t>UKM Cheras Campus</a:t>
          </a:r>
          <a:endParaRPr lang="en-MY" dirty="0"/>
        </a:p>
      </dgm:t>
    </dgm:pt>
    <dgm:pt modelId="{9A20CDBD-7652-4039-B18E-C7D483064A12}" type="parTrans" cxnId="{08416477-37A5-49DB-B60B-05883A226179}">
      <dgm:prSet/>
      <dgm:spPr/>
      <dgm:t>
        <a:bodyPr/>
        <a:lstStyle/>
        <a:p>
          <a:endParaRPr lang="en-MY"/>
        </a:p>
      </dgm:t>
    </dgm:pt>
    <dgm:pt modelId="{3B1C1272-0969-40E9-B40B-4A53B175FD26}" type="sibTrans" cxnId="{08416477-37A5-49DB-B60B-05883A226179}">
      <dgm:prSet/>
      <dgm:spPr/>
      <dgm:t>
        <a:bodyPr/>
        <a:lstStyle/>
        <a:p>
          <a:endParaRPr lang="en-MY"/>
        </a:p>
      </dgm:t>
    </dgm:pt>
    <dgm:pt modelId="{8C939376-CDCC-4524-9073-091B8EF86A32}" type="pres">
      <dgm:prSet presAssocID="{9F76B81A-0F99-4FEF-91FD-F5A831A00AC4}" presName="linearFlow" presStyleCnt="0">
        <dgm:presLayoutVars>
          <dgm:dir/>
          <dgm:animLvl val="lvl"/>
          <dgm:resizeHandles val="exact"/>
        </dgm:presLayoutVars>
      </dgm:prSet>
      <dgm:spPr/>
      <dgm:t>
        <a:bodyPr/>
        <a:lstStyle/>
        <a:p>
          <a:endParaRPr lang="en-MY"/>
        </a:p>
      </dgm:t>
    </dgm:pt>
    <dgm:pt modelId="{A413BDD8-3149-433E-A48F-9B8557658356}" type="pres">
      <dgm:prSet presAssocID="{5217CA88-783E-4531-AE59-7C1280CEAA5F}" presName="composite" presStyleCnt="0"/>
      <dgm:spPr/>
    </dgm:pt>
    <dgm:pt modelId="{6F40C349-A780-4BB9-806D-FDFD6AA6B364}" type="pres">
      <dgm:prSet presAssocID="{5217CA88-783E-4531-AE59-7C1280CEAA5F}" presName="parentText" presStyleLbl="alignNode1" presStyleIdx="0" presStyleCnt="2">
        <dgm:presLayoutVars>
          <dgm:chMax val="1"/>
          <dgm:bulletEnabled val="1"/>
        </dgm:presLayoutVars>
      </dgm:prSet>
      <dgm:spPr/>
      <dgm:t>
        <a:bodyPr/>
        <a:lstStyle/>
        <a:p>
          <a:endParaRPr lang="en-MY"/>
        </a:p>
      </dgm:t>
    </dgm:pt>
    <dgm:pt modelId="{956D1231-13E0-42AF-A25E-E659388085FB}" type="pres">
      <dgm:prSet presAssocID="{5217CA88-783E-4531-AE59-7C1280CEAA5F}" presName="descendantText" presStyleLbl="alignAcc1" presStyleIdx="0" presStyleCnt="2">
        <dgm:presLayoutVars>
          <dgm:bulletEnabled val="1"/>
        </dgm:presLayoutVars>
      </dgm:prSet>
      <dgm:spPr/>
      <dgm:t>
        <a:bodyPr/>
        <a:lstStyle/>
        <a:p>
          <a:endParaRPr lang="en-MY"/>
        </a:p>
      </dgm:t>
    </dgm:pt>
    <dgm:pt modelId="{956D5B90-9AEC-4600-AB7B-625BE6638C5D}" type="pres">
      <dgm:prSet presAssocID="{7965D090-40DA-4259-9535-7C3B1B5FEEE9}" presName="sp" presStyleCnt="0"/>
      <dgm:spPr/>
    </dgm:pt>
    <dgm:pt modelId="{8EDDE24A-A19C-426E-969E-E7E5255A3CCA}" type="pres">
      <dgm:prSet presAssocID="{2FD9E36F-828B-49C3-98B5-8F5FFFAF4440}" presName="composite" presStyleCnt="0"/>
      <dgm:spPr/>
    </dgm:pt>
    <dgm:pt modelId="{02EAED6D-AA7D-429A-B4BF-EFFDDCC1E9A3}" type="pres">
      <dgm:prSet presAssocID="{2FD9E36F-828B-49C3-98B5-8F5FFFAF4440}" presName="parentText" presStyleLbl="alignNode1" presStyleIdx="1" presStyleCnt="2">
        <dgm:presLayoutVars>
          <dgm:chMax val="1"/>
          <dgm:bulletEnabled val="1"/>
        </dgm:presLayoutVars>
      </dgm:prSet>
      <dgm:spPr/>
      <dgm:t>
        <a:bodyPr/>
        <a:lstStyle/>
        <a:p>
          <a:endParaRPr lang="en-MY"/>
        </a:p>
      </dgm:t>
    </dgm:pt>
    <dgm:pt modelId="{575570ED-143D-4B36-94EE-623AD1FD6C08}" type="pres">
      <dgm:prSet presAssocID="{2FD9E36F-828B-49C3-98B5-8F5FFFAF4440}" presName="descendantText" presStyleLbl="alignAcc1" presStyleIdx="1" presStyleCnt="2">
        <dgm:presLayoutVars>
          <dgm:bulletEnabled val="1"/>
        </dgm:presLayoutVars>
      </dgm:prSet>
      <dgm:spPr/>
      <dgm:t>
        <a:bodyPr/>
        <a:lstStyle/>
        <a:p>
          <a:endParaRPr lang="en-MY"/>
        </a:p>
      </dgm:t>
    </dgm:pt>
  </dgm:ptLst>
  <dgm:cxnLst>
    <dgm:cxn modelId="{B6B30503-5B36-4430-A88A-75ACA95F0EF4}" srcId="{5217CA88-783E-4531-AE59-7C1280CEAA5F}" destId="{0B7903FC-2CB5-4B4D-8DF9-9D494D623C89}" srcOrd="0" destOrd="0" parTransId="{47925D11-3B48-4C7F-91BB-7BF18FB3454B}" sibTransId="{4FCE50D4-CFF4-4436-8157-820F06C1EEC4}"/>
    <dgm:cxn modelId="{3C23E96C-0246-4820-BEAF-06ABC5F8B2EC}" type="presOf" srcId="{9F76B81A-0F99-4FEF-91FD-F5A831A00AC4}" destId="{8C939376-CDCC-4524-9073-091B8EF86A32}" srcOrd="0" destOrd="0" presId="urn:microsoft.com/office/officeart/2005/8/layout/chevron2"/>
    <dgm:cxn modelId="{BA1537F4-7B1D-43C5-8B65-128DF9C751D3}" type="presOf" srcId="{2FD9E36F-828B-49C3-98B5-8F5FFFAF4440}" destId="{02EAED6D-AA7D-429A-B4BF-EFFDDCC1E9A3}" srcOrd="0" destOrd="0" presId="urn:microsoft.com/office/officeart/2005/8/layout/chevron2"/>
    <dgm:cxn modelId="{D5561B75-7DF0-42EF-9B5A-57091A54CDA5}" srcId="{9F76B81A-0F99-4FEF-91FD-F5A831A00AC4}" destId="{5217CA88-783E-4531-AE59-7C1280CEAA5F}" srcOrd="0" destOrd="0" parTransId="{0F9E935D-3066-4D06-BDD7-468455B1EF4C}" sibTransId="{7965D090-40DA-4259-9535-7C3B1B5FEEE9}"/>
    <dgm:cxn modelId="{08416477-37A5-49DB-B60B-05883A226179}" srcId="{2FD9E36F-828B-49C3-98B5-8F5FFFAF4440}" destId="{799EFBF9-23C4-427A-99A2-E65DF7E5B733}" srcOrd="0" destOrd="0" parTransId="{9A20CDBD-7652-4039-B18E-C7D483064A12}" sibTransId="{3B1C1272-0969-40E9-B40B-4A53B175FD26}"/>
    <dgm:cxn modelId="{349EE799-53EC-4587-BE86-7242C004C908}" srcId="{9F76B81A-0F99-4FEF-91FD-F5A831A00AC4}" destId="{2FD9E36F-828B-49C3-98B5-8F5FFFAF4440}" srcOrd="1" destOrd="0" parTransId="{791D2BEF-3483-4A8D-8A6A-6746BE416B88}" sibTransId="{25002BDB-6EA8-4557-9AB6-0F6C697FBDD3}"/>
    <dgm:cxn modelId="{449D4833-E4EE-4A07-8F16-0D1074B83604}" type="presOf" srcId="{0B7903FC-2CB5-4B4D-8DF9-9D494D623C89}" destId="{956D1231-13E0-42AF-A25E-E659388085FB}" srcOrd="0" destOrd="0" presId="urn:microsoft.com/office/officeart/2005/8/layout/chevron2"/>
    <dgm:cxn modelId="{DB6E4FF3-1DF1-4968-9506-95B5F37C97C7}" type="presOf" srcId="{799EFBF9-23C4-427A-99A2-E65DF7E5B733}" destId="{575570ED-143D-4B36-94EE-623AD1FD6C08}" srcOrd="0" destOrd="0" presId="urn:microsoft.com/office/officeart/2005/8/layout/chevron2"/>
    <dgm:cxn modelId="{E7F85CC0-88E2-485E-8679-2E5BBC85C224}" type="presOf" srcId="{5217CA88-783E-4531-AE59-7C1280CEAA5F}" destId="{6F40C349-A780-4BB9-806D-FDFD6AA6B364}" srcOrd="0" destOrd="0" presId="urn:microsoft.com/office/officeart/2005/8/layout/chevron2"/>
    <dgm:cxn modelId="{FFD07C54-B6D1-4EC7-85A1-A49B45FBABEC}" type="presParOf" srcId="{8C939376-CDCC-4524-9073-091B8EF86A32}" destId="{A413BDD8-3149-433E-A48F-9B8557658356}" srcOrd="0" destOrd="0" presId="urn:microsoft.com/office/officeart/2005/8/layout/chevron2"/>
    <dgm:cxn modelId="{71DB97D4-7185-4E87-A2AB-FAA9133B4664}" type="presParOf" srcId="{A413BDD8-3149-433E-A48F-9B8557658356}" destId="{6F40C349-A780-4BB9-806D-FDFD6AA6B364}" srcOrd="0" destOrd="0" presId="urn:microsoft.com/office/officeart/2005/8/layout/chevron2"/>
    <dgm:cxn modelId="{7C251DEC-4B59-4D89-9692-549E07F902D7}" type="presParOf" srcId="{A413BDD8-3149-433E-A48F-9B8557658356}" destId="{956D1231-13E0-42AF-A25E-E659388085FB}" srcOrd="1" destOrd="0" presId="urn:microsoft.com/office/officeart/2005/8/layout/chevron2"/>
    <dgm:cxn modelId="{F708DE38-B926-4238-A15C-F364D0D3F7F3}" type="presParOf" srcId="{8C939376-CDCC-4524-9073-091B8EF86A32}" destId="{956D5B90-9AEC-4600-AB7B-625BE6638C5D}" srcOrd="1" destOrd="0" presId="urn:microsoft.com/office/officeart/2005/8/layout/chevron2"/>
    <dgm:cxn modelId="{FA9A01DD-7EAF-4EC1-88F0-6F1CA0FAE247}" type="presParOf" srcId="{8C939376-CDCC-4524-9073-091B8EF86A32}" destId="{8EDDE24A-A19C-426E-969E-E7E5255A3CCA}" srcOrd="2" destOrd="0" presId="urn:microsoft.com/office/officeart/2005/8/layout/chevron2"/>
    <dgm:cxn modelId="{484A1B0A-E3A6-4289-90DF-F10002205A4D}" type="presParOf" srcId="{8EDDE24A-A19C-426E-969E-E7E5255A3CCA}" destId="{02EAED6D-AA7D-429A-B4BF-EFFDDCC1E9A3}" srcOrd="0" destOrd="0" presId="urn:microsoft.com/office/officeart/2005/8/layout/chevron2"/>
    <dgm:cxn modelId="{D2AB2CF9-3E2B-44F6-980D-7A836BB619E4}" type="presParOf" srcId="{8EDDE24A-A19C-426E-969E-E7E5255A3CCA}" destId="{575570ED-143D-4B36-94EE-623AD1FD6C0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300295-0BFF-4AC1-BF16-F3146922DC2C}">
      <dsp:nvSpPr>
        <dsp:cNvPr id="0" name=""/>
        <dsp:cNvSpPr/>
      </dsp:nvSpPr>
      <dsp:spPr>
        <a:xfrm>
          <a:off x="108279" y="3016"/>
          <a:ext cx="8265153" cy="128858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MY" sz="3200" kern="1200" dirty="0" smtClean="0">
              <a:solidFill>
                <a:sysClr val="window" lastClr="FFFFFF"/>
              </a:solidFill>
              <a:latin typeface="Calibri"/>
              <a:ea typeface="+mn-ea"/>
              <a:cs typeface="+mn-cs"/>
            </a:rPr>
            <a:t> Body Mass Index (BMI)</a:t>
          </a:r>
          <a:endParaRPr lang="en-MY" sz="3200" kern="1200" dirty="0">
            <a:solidFill>
              <a:sysClr val="window" lastClr="FFFFFF"/>
            </a:solidFill>
            <a:latin typeface="Calibri"/>
            <a:ea typeface="+mn-ea"/>
            <a:cs typeface="+mn-cs"/>
          </a:endParaRPr>
        </a:p>
      </dsp:txBody>
      <dsp:txXfrm>
        <a:off x="146020" y="40757"/>
        <a:ext cx="8189671" cy="1213102"/>
      </dsp:txXfrm>
    </dsp:sp>
    <dsp:sp modelId="{38DD9D1D-BD1E-4D5C-A812-C94373E4F902}">
      <dsp:nvSpPr>
        <dsp:cNvPr id="0" name=""/>
        <dsp:cNvSpPr/>
      </dsp:nvSpPr>
      <dsp:spPr>
        <a:xfrm rot="5400000">
          <a:off x="3999246" y="1323815"/>
          <a:ext cx="483219" cy="579862"/>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MY" sz="2400" kern="1200">
            <a:solidFill>
              <a:sysClr val="window" lastClr="FFFFFF"/>
            </a:solidFill>
            <a:latin typeface="Calibri"/>
            <a:ea typeface="+mn-ea"/>
            <a:cs typeface="+mn-cs"/>
          </a:endParaRPr>
        </a:p>
      </dsp:txBody>
      <dsp:txXfrm rot="-5400000">
        <a:off x="4066897" y="1372136"/>
        <a:ext cx="347918" cy="338253"/>
      </dsp:txXfrm>
    </dsp:sp>
    <dsp:sp modelId="{012C5ECC-3584-4DEB-B302-13390D91729F}">
      <dsp:nvSpPr>
        <dsp:cNvPr id="0" name=""/>
        <dsp:cNvSpPr/>
      </dsp:nvSpPr>
      <dsp:spPr>
        <a:xfrm>
          <a:off x="0" y="1935893"/>
          <a:ext cx="8481711" cy="1546880"/>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MY" sz="2800" kern="1200" dirty="0" smtClean="0">
              <a:solidFill>
                <a:sysClr val="window" lastClr="FFFFFF"/>
              </a:solidFill>
              <a:latin typeface="Calibri"/>
              <a:ea typeface="+mn-ea"/>
              <a:cs typeface="+mn-cs"/>
            </a:rPr>
            <a:t>A simple index of weight-for-height that is commonly used to classify underweight, overweight and obesity in adults. </a:t>
          </a:r>
          <a:endParaRPr lang="en-MY" sz="2800" kern="1200" dirty="0">
            <a:solidFill>
              <a:sysClr val="window" lastClr="FFFFFF"/>
            </a:solidFill>
            <a:latin typeface="Calibri"/>
            <a:ea typeface="+mn-ea"/>
            <a:cs typeface="+mn-cs"/>
          </a:endParaRPr>
        </a:p>
      </dsp:txBody>
      <dsp:txXfrm>
        <a:off x="45307" y="1981200"/>
        <a:ext cx="8391097" cy="1456266"/>
      </dsp:txXfrm>
    </dsp:sp>
    <dsp:sp modelId="{FDF5A2AE-9DD0-4820-8C26-3FAB85994616}">
      <dsp:nvSpPr>
        <dsp:cNvPr id="0" name=""/>
        <dsp:cNvSpPr/>
      </dsp:nvSpPr>
      <dsp:spPr>
        <a:xfrm rot="5400000">
          <a:off x="3999246" y="3514988"/>
          <a:ext cx="483219" cy="579862"/>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MY" sz="2400" kern="1200">
            <a:solidFill>
              <a:sysClr val="window" lastClr="FFFFFF"/>
            </a:solidFill>
            <a:latin typeface="Calibri"/>
            <a:ea typeface="+mn-ea"/>
            <a:cs typeface="+mn-cs"/>
          </a:endParaRPr>
        </a:p>
      </dsp:txBody>
      <dsp:txXfrm rot="-5400000">
        <a:off x="4066897" y="3563309"/>
        <a:ext cx="347918" cy="338253"/>
      </dsp:txXfrm>
    </dsp:sp>
    <dsp:sp modelId="{786DC68C-DD63-4423-A191-4B8889B75FEC}">
      <dsp:nvSpPr>
        <dsp:cNvPr id="0" name=""/>
        <dsp:cNvSpPr/>
      </dsp:nvSpPr>
      <dsp:spPr>
        <a:xfrm>
          <a:off x="2519135" y="4127066"/>
          <a:ext cx="3443441" cy="1288584"/>
        </a:xfrm>
        <a:prstGeom prst="roundRect">
          <a:avLst>
            <a:gd name="adj" fmla="val 10000"/>
          </a:avLst>
        </a:prstGeom>
        <a:blipFill rotWithShape="0">
          <a:blip xmlns:r="http://schemas.openxmlformats.org/officeDocument/2006/relationships" r:embed="rId1"/>
          <a:stretch>
            <a:fillRect/>
          </a:stretch>
        </a:blip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2489200">
            <a:lnSpc>
              <a:spcPct val="90000"/>
            </a:lnSpc>
            <a:spcBef>
              <a:spcPct val="0"/>
            </a:spcBef>
            <a:spcAft>
              <a:spcPct val="35000"/>
            </a:spcAft>
          </a:pPr>
          <a:endParaRPr lang="en-MY" sz="5600" kern="1200" dirty="0">
            <a:solidFill>
              <a:sysClr val="window" lastClr="FFFFFF"/>
            </a:solidFill>
            <a:latin typeface="Calibri"/>
            <a:ea typeface="+mn-ea"/>
            <a:cs typeface="+mn-cs"/>
          </a:endParaRPr>
        </a:p>
      </dsp:txBody>
      <dsp:txXfrm>
        <a:off x="2556876" y="4164807"/>
        <a:ext cx="3367959" cy="1213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40C349-A780-4BB9-806D-FDFD6AA6B364}">
      <dsp:nvSpPr>
        <dsp:cNvPr id="0" name=""/>
        <dsp:cNvSpPr/>
      </dsp:nvSpPr>
      <dsp:spPr>
        <a:xfrm rot="5400000">
          <a:off x="-427037" y="430174"/>
          <a:ext cx="2846916" cy="1992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MY" sz="3300" kern="1200" dirty="0" smtClean="0"/>
            <a:t>Respondent</a:t>
          </a:r>
          <a:endParaRPr lang="en-MY" sz="3300" kern="1200" dirty="0"/>
        </a:p>
      </dsp:txBody>
      <dsp:txXfrm rot="-5400000">
        <a:off x="1" y="999558"/>
        <a:ext cx="1992841" cy="854075"/>
      </dsp:txXfrm>
    </dsp:sp>
    <dsp:sp modelId="{956D1231-13E0-42AF-A25E-E659388085FB}">
      <dsp:nvSpPr>
        <dsp:cNvPr id="0" name=""/>
        <dsp:cNvSpPr/>
      </dsp:nvSpPr>
      <dsp:spPr>
        <a:xfrm rot="5400000">
          <a:off x="4135172" y="-2139193"/>
          <a:ext cx="1850495" cy="6135158"/>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5816" tIns="27305" rIns="27305" bIns="27305" numCol="1" spcCol="1270" anchor="ctr" anchorCtr="0">
          <a:noAutofit/>
        </a:bodyPr>
        <a:lstStyle/>
        <a:p>
          <a:pPr marL="285750" lvl="1" indent="-285750" algn="l" defTabSz="1911350">
            <a:lnSpc>
              <a:spcPct val="90000"/>
            </a:lnSpc>
            <a:spcBef>
              <a:spcPct val="0"/>
            </a:spcBef>
            <a:spcAft>
              <a:spcPct val="15000"/>
            </a:spcAft>
            <a:buChar char="••"/>
          </a:pPr>
          <a:r>
            <a:rPr lang="en-MY" sz="4300" kern="1200" dirty="0" smtClean="0"/>
            <a:t>100 students from first and second year medical students</a:t>
          </a:r>
          <a:endParaRPr lang="en-MY" sz="4300" kern="1200" dirty="0"/>
        </a:p>
      </dsp:txBody>
      <dsp:txXfrm rot="-5400000">
        <a:off x="1992841" y="93472"/>
        <a:ext cx="6044824" cy="1669827"/>
      </dsp:txXfrm>
    </dsp:sp>
    <dsp:sp modelId="{02EAED6D-AA7D-429A-B4BF-EFFDDCC1E9A3}">
      <dsp:nvSpPr>
        <dsp:cNvPr id="0" name=""/>
        <dsp:cNvSpPr/>
      </dsp:nvSpPr>
      <dsp:spPr>
        <a:xfrm rot="5400000">
          <a:off x="-427037" y="2995650"/>
          <a:ext cx="2846916" cy="1992841"/>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MY" sz="3300" kern="1200" dirty="0" smtClean="0"/>
            <a:t>Location</a:t>
          </a:r>
          <a:endParaRPr lang="en-MY" sz="3300" kern="1200" dirty="0"/>
        </a:p>
      </dsp:txBody>
      <dsp:txXfrm rot="-5400000">
        <a:off x="1" y="3565034"/>
        <a:ext cx="1992841" cy="854075"/>
      </dsp:txXfrm>
    </dsp:sp>
    <dsp:sp modelId="{575570ED-143D-4B36-94EE-623AD1FD6C08}">
      <dsp:nvSpPr>
        <dsp:cNvPr id="0" name=""/>
        <dsp:cNvSpPr/>
      </dsp:nvSpPr>
      <dsp:spPr>
        <a:xfrm rot="5400000">
          <a:off x="4135172" y="426281"/>
          <a:ext cx="1850495" cy="6135158"/>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5816" tIns="27305" rIns="27305" bIns="27305" numCol="1" spcCol="1270" anchor="ctr" anchorCtr="0">
          <a:noAutofit/>
        </a:bodyPr>
        <a:lstStyle/>
        <a:p>
          <a:pPr marL="285750" lvl="1" indent="-285750" algn="l" defTabSz="1911350">
            <a:lnSpc>
              <a:spcPct val="90000"/>
            </a:lnSpc>
            <a:spcBef>
              <a:spcPct val="0"/>
            </a:spcBef>
            <a:spcAft>
              <a:spcPct val="15000"/>
            </a:spcAft>
            <a:buChar char="••"/>
          </a:pPr>
          <a:r>
            <a:rPr lang="en-MY" sz="4300" kern="1200" dirty="0" smtClean="0"/>
            <a:t>UKM Cheras Campus</a:t>
          </a:r>
          <a:endParaRPr lang="en-MY" sz="4300" kern="1200" dirty="0"/>
        </a:p>
      </dsp:txBody>
      <dsp:txXfrm rot="-5400000">
        <a:off x="1992841" y="2658946"/>
        <a:ext cx="6044824" cy="1669827"/>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11/26/2015</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jama.jamanetwork.com/article.aspx?articleid=197256" TargetMode="External"/><Relationship Id="rId2" Type="http://schemas.openxmlformats.org/officeDocument/2006/relationships/hyperlink" Target="http://www.ncbi.nlm.nih.gov/pmc/articles/PMC144849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4675012"/>
          </a:xfrm>
        </p:spPr>
        <p:txBody>
          <a:bodyPr>
            <a:normAutofit fontScale="90000"/>
          </a:bodyPr>
          <a:lstStyle/>
          <a:p>
            <a:r>
              <a:rPr lang="en-MY" b="1" dirty="0"/>
              <a:t>Relationship between Physical </a:t>
            </a:r>
            <a:r>
              <a:rPr lang="en-MY" b="1" dirty="0" smtClean="0"/>
              <a:t>Activities </a:t>
            </a:r>
            <a:r>
              <a:rPr lang="en-MY" b="1" dirty="0"/>
              <a:t>with Body Mass Index (BMI), among first year and second year medical students of </a:t>
            </a:r>
            <a:br>
              <a:rPr lang="en-MY" b="1" dirty="0"/>
            </a:br>
            <a:r>
              <a:rPr lang="en-MY" b="1" dirty="0"/>
              <a:t>Faculty of Medicine </a:t>
            </a:r>
            <a:br>
              <a:rPr lang="en-MY" b="1" dirty="0"/>
            </a:br>
            <a:r>
              <a:rPr lang="en-MY" b="1" dirty="0"/>
              <a:t>Session </a:t>
            </a:r>
            <a:r>
              <a:rPr lang="en-MY" b="1" dirty="0" smtClean="0"/>
              <a:t>2015/2016 </a:t>
            </a:r>
            <a:r>
              <a:rPr lang="en-MY" b="1" dirty="0"/>
              <a:t>UKM </a:t>
            </a:r>
            <a:r>
              <a:rPr lang="en-MY" b="1" dirty="0" smtClean="0"/>
              <a:t/>
            </a:r>
            <a:br>
              <a:rPr lang="en-MY" b="1" dirty="0" smtClean="0"/>
            </a:br>
            <a:r>
              <a:rPr lang="en-MY" dirty="0" smtClean="0"/>
              <a:t>BY LAB 2</a:t>
            </a:r>
            <a:r>
              <a:rPr lang="en-MY" dirty="0"/>
              <a:t/>
            </a:r>
            <a:br>
              <a:rPr lang="en-MY" dirty="0"/>
            </a:br>
            <a:endParaRPr lang="en-MY" dirty="0"/>
          </a:p>
        </p:txBody>
      </p:sp>
      <p:pic>
        <p:nvPicPr>
          <p:cNvPr id="3" name="Picture 2"/>
          <p:cNvPicPr>
            <a:picLocks noChangeAspect="1"/>
          </p:cNvPicPr>
          <p:nvPr/>
        </p:nvPicPr>
        <p:blipFill>
          <a:blip r:embed="rId2"/>
          <a:stretch>
            <a:fillRect/>
          </a:stretch>
        </p:blipFill>
        <p:spPr>
          <a:xfrm>
            <a:off x="441324" y="4708234"/>
            <a:ext cx="2619375" cy="1743075"/>
          </a:xfrm>
          <a:prstGeom prst="rect">
            <a:avLst/>
          </a:prstGeom>
        </p:spPr>
      </p:pic>
      <p:pic>
        <p:nvPicPr>
          <p:cNvPr id="4" name="Picture 3"/>
          <p:cNvPicPr>
            <a:picLocks noChangeAspect="1"/>
          </p:cNvPicPr>
          <p:nvPr/>
        </p:nvPicPr>
        <p:blipFill>
          <a:blip r:embed="rId3"/>
          <a:stretch>
            <a:fillRect/>
          </a:stretch>
        </p:blipFill>
        <p:spPr>
          <a:xfrm>
            <a:off x="9250791" y="4708234"/>
            <a:ext cx="2689333" cy="2014404"/>
          </a:xfrm>
          <a:prstGeom prst="rect">
            <a:avLst/>
          </a:prstGeom>
        </p:spPr>
      </p:pic>
    </p:spTree>
    <p:extLst>
      <p:ext uri="{BB962C8B-B14F-4D97-AF65-F5344CB8AC3E}">
        <p14:creationId xmlns:p14="http://schemas.microsoft.com/office/powerpoint/2010/main" val="31952870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332657"/>
            <a:ext cx="7772400" cy="1008112"/>
          </a:xfrm>
        </p:spPr>
        <p:txBody>
          <a:bodyPr/>
          <a:lstStyle/>
          <a:p>
            <a:r>
              <a:rPr lang="en-US" b="1" dirty="0" smtClean="0">
                <a:latin typeface="+mn-lt"/>
                <a:cs typeface="Times New Roman" panose="02020603050405020304" pitchFamily="18" charset="0"/>
              </a:rPr>
              <a:t>ACKNOWLEDGEMENT</a:t>
            </a:r>
            <a:endParaRPr lang="en-MY" b="1" dirty="0">
              <a:latin typeface="+mn-lt"/>
              <a:cs typeface="Times New Roman" panose="02020603050405020304" pitchFamily="18" charset="0"/>
            </a:endParaRPr>
          </a:p>
        </p:txBody>
      </p:sp>
      <p:sp>
        <p:nvSpPr>
          <p:cNvPr id="3" name="Subtitle 2"/>
          <p:cNvSpPr>
            <a:spLocks noGrp="1"/>
          </p:cNvSpPr>
          <p:nvPr>
            <p:ph type="subTitle" idx="1"/>
          </p:nvPr>
        </p:nvSpPr>
        <p:spPr>
          <a:xfrm>
            <a:off x="399245" y="2060847"/>
            <a:ext cx="11230378" cy="3592977"/>
          </a:xfrm>
        </p:spPr>
        <p:txBody>
          <a:bodyPr>
            <a:normAutofit/>
          </a:bodyPr>
          <a:lstStyle/>
          <a:p>
            <a:pPr algn="just"/>
            <a:r>
              <a:rPr lang="en-MY" sz="2800" dirty="0">
                <a:solidFill>
                  <a:schemeClr val="tx1"/>
                </a:solidFill>
                <a:cs typeface="Times New Roman" panose="02020603050405020304" pitchFamily="18" charset="0"/>
              </a:rPr>
              <a:t> A high appreciation </a:t>
            </a:r>
            <a:r>
              <a:rPr lang="en-MY" sz="2800" dirty="0" smtClean="0">
                <a:solidFill>
                  <a:schemeClr val="tx1"/>
                </a:solidFill>
                <a:cs typeface="Times New Roman" panose="02020603050405020304" pitchFamily="18" charset="0"/>
              </a:rPr>
              <a:t>to:</a:t>
            </a:r>
          </a:p>
          <a:p>
            <a:pPr algn="just"/>
            <a:r>
              <a:rPr lang="en-MY" sz="2800" dirty="0" smtClean="0">
                <a:solidFill>
                  <a:schemeClr val="tx1"/>
                </a:solidFill>
                <a:cs typeface="Times New Roman" panose="02020603050405020304" pitchFamily="18" charset="0"/>
              </a:rPr>
              <a:t>1. </a:t>
            </a:r>
            <a:r>
              <a:rPr lang="en-MY" sz="2800" dirty="0">
                <a:solidFill>
                  <a:schemeClr val="tx1"/>
                </a:solidFill>
                <a:cs typeface="Times New Roman" panose="02020603050405020304" pitchFamily="18" charset="0"/>
              </a:rPr>
              <a:t>all lecturers of  Department of Community Health especially Prof. Madya Dr. Azmi bin Mohd Tamil </a:t>
            </a:r>
            <a:endParaRPr lang="en-MY" sz="2800" dirty="0" smtClean="0">
              <a:solidFill>
                <a:schemeClr val="tx1"/>
              </a:solidFill>
              <a:cs typeface="Times New Roman" panose="02020603050405020304" pitchFamily="18" charset="0"/>
            </a:endParaRPr>
          </a:p>
          <a:p>
            <a:pPr algn="just"/>
            <a:r>
              <a:rPr lang="en-MY" sz="2800" dirty="0" smtClean="0">
                <a:solidFill>
                  <a:schemeClr val="tx1"/>
                </a:solidFill>
                <a:cs typeface="Times New Roman" panose="02020603050405020304" pitchFamily="18" charset="0"/>
              </a:rPr>
              <a:t>2. our </a:t>
            </a:r>
            <a:r>
              <a:rPr lang="en-MY" sz="2800" dirty="0">
                <a:solidFill>
                  <a:schemeClr val="tx1"/>
                </a:solidFill>
                <a:cs typeface="Times New Roman" panose="02020603050405020304" pitchFamily="18" charset="0"/>
              </a:rPr>
              <a:t>facilitator, Dr. Norfazillah Ab Manan ; and </a:t>
            </a:r>
            <a:endParaRPr lang="en-MY" sz="2800" dirty="0" smtClean="0">
              <a:solidFill>
                <a:schemeClr val="tx1"/>
              </a:solidFill>
              <a:cs typeface="Times New Roman" panose="02020603050405020304" pitchFamily="18" charset="0"/>
            </a:endParaRPr>
          </a:p>
          <a:p>
            <a:pPr algn="just"/>
            <a:r>
              <a:rPr lang="en-MY" sz="2800" dirty="0" smtClean="0">
                <a:solidFill>
                  <a:schemeClr val="tx1"/>
                </a:solidFill>
                <a:cs typeface="Times New Roman" panose="02020603050405020304" pitchFamily="18" charset="0"/>
              </a:rPr>
              <a:t>3. all </a:t>
            </a:r>
            <a:r>
              <a:rPr lang="en-MY" sz="2800" dirty="0">
                <a:solidFill>
                  <a:schemeClr val="tx1"/>
                </a:solidFill>
                <a:cs typeface="Times New Roman" panose="02020603050405020304" pitchFamily="18" charset="0"/>
              </a:rPr>
              <a:t>members of Lab 2 </a:t>
            </a:r>
          </a:p>
        </p:txBody>
      </p:sp>
    </p:spTree>
    <p:extLst>
      <p:ext uri="{BB962C8B-B14F-4D97-AF65-F5344CB8AC3E}">
        <p14:creationId xmlns:p14="http://schemas.microsoft.com/office/powerpoint/2010/main" val="1979373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7200" dirty="0" smtClean="0"/>
              <a:t>Abstract</a:t>
            </a:r>
            <a:endParaRPr lang="en-MY" sz="7200" dirty="0"/>
          </a:p>
        </p:txBody>
      </p:sp>
      <p:sp>
        <p:nvSpPr>
          <p:cNvPr id="5" name="Subtitle 4"/>
          <p:cNvSpPr>
            <a:spLocks noGrp="1"/>
          </p:cNvSpPr>
          <p:nvPr>
            <p:ph type="subTitle" idx="1"/>
          </p:nvPr>
        </p:nvSpPr>
        <p:spPr/>
        <p:txBody>
          <a:bodyPr/>
          <a:lstStyle/>
          <a:p>
            <a:endParaRPr lang="en-MY"/>
          </a:p>
        </p:txBody>
      </p:sp>
    </p:spTree>
    <p:extLst>
      <p:ext uri="{BB962C8B-B14F-4D97-AF65-F5344CB8AC3E}">
        <p14:creationId xmlns:p14="http://schemas.microsoft.com/office/powerpoint/2010/main" val="18950702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ctrTitle"/>
          </p:nvPr>
        </p:nvSpPr>
        <p:spPr>
          <a:xfrm>
            <a:off x="242371" y="187287"/>
            <a:ext cx="11578728" cy="6378767"/>
          </a:xfrm>
          <a:prstGeom prst="rect">
            <a:avLst/>
          </a:prstGeom>
        </p:spPr>
        <p:txBody>
          <a:bodyPr>
            <a:noAutofit/>
          </a:bodyPr>
          <a:lstStyle/>
          <a:p>
            <a:pPr algn="just" defTabSz="260380">
              <a:lnSpc>
                <a:spcPct val="100000"/>
              </a:lnSpc>
              <a:spcBef>
                <a:spcPts val="562"/>
              </a:spcBef>
              <a:defRPr sz="1944" cap="none" spc="0">
                <a:solidFill>
                  <a:srgbClr val="000000"/>
                </a:solidFill>
                <a:uFill>
                  <a:solidFill>
                    <a:srgbClr val="000000"/>
                  </a:solidFill>
                </a:uFill>
                <a:latin typeface="Calibri"/>
                <a:ea typeface="Calibri"/>
                <a:cs typeface="Calibri"/>
                <a:sym typeface="Calibri"/>
              </a:defRPr>
            </a:pPr>
            <a:r>
              <a:rPr lang="en-US" sz="2800" dirty="0" smtClean="0">
                <a:latin typeface="+mn-lt"/>
                <a:ea typeface="Times New Roman"/>
                <a:cs typeface="Times New Roman"/>
                <a:sym typeface="Times New Roman"/>
              </a:rPr>
              <a:t>		</a:t>
            </a:r>
            <a:r>
              <a:rPr sz="2800" dirty="0" smtClean="0">
                <a:latin typeface="+mn-lt"/>
                <a:ea typeface="Times New Roman"/>
                <a:cs typeface="Times New Roman"/>
                <a:sym typeface="Times New Roman"/>
              </a:rPr>
              <a:t>This </a:t>
            </a:r>
            <a:r>
              <a:rPr sz="2800" dirty="0">
                <a:latin typeface="+mn-lt"/>
                <a:ea typeface="Times New Roman"/>
                <a:cs typeface="Times New Roman"/>
                <a:sym typeface="Times New Roman"/>
              </a:rPr>
              <a:t>study is aimed to determine the </a:t>
            </a:r>
            <a:r>
              <a:rPr sz="2800" dirty="0">
                <a:solidFill>
                  <a:srgbClr val="FF0000"/>
                </a:solidFill>
                <a:latin typeface="+mn-lt"/>
                <a:ea typeface="Times New Roman"/>
                <a:cs typeface="Times New Roman"/>
                <a:sym typeface="Times New Roman"/>
              </a:rPr>
              <a:t>relationship between gender, race, type of exercise, duration of exercise, frequency of exercise and BMI level,</a:t>
            </a:r>
            <a:r>
              <a:rPr sz="2800" dirty="0">
                <a:latin typeface="+mn-lt"/>
                <a:ea typeface="Times New Roman"/>
                <a:cs typeface="Times New Roman"/>
                <a:sym typeface="Times New Roman"/>
              </a:rPr>
              <a:t> among the first and second year students session </a:t>
            </a:r>
            <a:r>
              <a:rPr sz="2800" dirty="0" smtClean="0">
                <a:latin typeface="+mn-lt"/>
                <a:ea typeface="Times New Roman"/>
                <a:cs typeface="Times New Roman"/>
                <a:sym typeface="Times New Roman"/>
              </a:rPr>
              <a:t>201</a:t>
            </a:r>
            <a:r>
              <a:rPr lang="en-MY" sz="2800" dirty="0" smtClean="0">
                <a:latin typeface="+mn-lt"/>
                <a:ea typeface="Times New Roman"/>
                <a:cs typeface="Times New Roman"/>
                <a:sym typeface="Times New Roman"/>
              </a:rPr>
              <a:t>5</a:t>
            </a:r>
            <a:r>
              <a:rPr sz="2800" dirty="0" smtClean="0">
                <a:latin typeface="+mn-lt"/>
                <a:ea typeface="Times New Roman"/>
                <a:cs typeface="Times New Roman"/>
                <a:sym typeface="Times New Roman"/>
              </a:rPr>
              <a:t>/201</a:t>
            </a:r>
            <a:r>
              <a:rPr lang="en-MY" sz="2800" dirty="0" smtClean="0">
                <a:latin typeface="+mn-lt"/>
                <a:ea typeface="Times New Roman"/>
                <a:cs typeface="Times New Roman"/>
                <a:sym typeface="Times New Roman"/>
              </a:rPr>
              <a:t>6</a:t>
            </a:r>
            <a:r>
              <a:rPr sz="2800" dirty="0" smtClean="0">
                <a:latin typeface="+mn-lt"/>
                <a:ea typeface="Times New Roman"/>
                <a:cs typeface="Times New Roman"/>
                <a:sym typeface="Times New Roman"/>
              </a:rPr>
              <a:t> </a:t>
            </a:r>
            <a:r>
              <a:rPr sz="2800" dirty="0">
                <a:latin typeface="+mn-lt"/>
                <a:ea typeface="Times New Roman"/>
                <a:cs typeface="Times New Roman"/>
                <a:sym typeface="Times New Roman"/>
              </a:rPr>
              <a:t>in UKM Medical Faculty</a:t>
            </a:r>
            <a:r>
              <a:rPr sz="2800" dirty="0" smtClean="0">
                <a:latin typeface="+mn-lt"/>
                <a:ea typeface="Times New Roman"/>
                <a:cs typeface="Times New Roman"/>
                <a:sym typeface="Times New Roman"/>
              </a:rPr>
              <a:t>.</a:t>
            </a:r>
            <a:r>
              <a:rPr lang="en-US" sz="2800" dirty="0" smtClean="0">
                <a:latin typeface="+mn-lt"/>
                <a:ea typeface="Times New Roman"/>
                <a:cs typeface="Times New Roman"/>
                <a:sym typeface="Times New Roman"/>
              </a:rPr>
              <a:t/>
            </a:r>
            <a:br>
              <a:rPr lang="en-US" sz="2800" dirty="0" smtClean="0">
                <a:latin typeface="+mn-lt"/>
                <a:ea typeface="Times New Roman"/>
                <a:cs typeface="Times New Roman"/>
                <a:sym typeface="Times New Roman"/>
              </a:rPr>
            </a:br>
            <a:r>
              <a:rPr sz="2800" dirty="0" smtClean="0">
                <a:latin typeface="+mn-lt"/>
                <a:ea typeface="Times New Roman"/>
                <a:cs typeface="Times New Roman"/>
                <a:sym typeface="Times New Roman"/>
              </a:rPr>
              <a:t>  </a:t>
            </a:r>
            <a:endParaRPr sz="2800" dirty="0">
              <a:latin typeface="+mn-lt"/>
              <a:ea typeface="Times New Roman"/>
              <a:cs typeface="Times New Roman"/>
              <a:sym typeface="Times New Roman"/>
            </a:endParaRPr>
          </a:p>
          <a:p>
            <a:pPr algn="just" defTabSz="260380">
              <a:lnSpc>
                <a:spcPct val="100000"/>
              </a:lnSpc>
              <a:spcBef>
                <a:spcPts val="562"/>
              </a:spcBef>
              <a:defRPr sz="1944" cap="none" spc="0">
                <a:solidFill>
                  <a:srgbClr val="000000"/>
                </a:solidFill>
                <a:uFill>
                  <a:solidFill>
                    <a:srgbClr val="000000"/>
                  </a:solidFill>
                </a:uFill>
                <a:latin typeface="Calibri"/>
                <a:ea typeface="Calibri"/>
                <a:cs typeface="Calibri"/>
                <a:sym typeface="Calibri"/>
              </a:defRPr>
            </a:pPr>
            <a:r>
              <a:rPr lang="en-US" sz="2800" dirty="0" smtClean="0">
                <a:latin typeface="+mn-lt"/>
                <a:ea typeface="Times New Roman"/>
                <a:cs typeface="Times New Roman"/>
                <a:sym typeface="Times New Roman"/>
              </a:rPr>
              <a:t>		</a:t>
            </a:r>
            <a:r>
              <a:rPr sz="2800" dirty="0" smtClean="0">
                <a:latin typeface="+mn-lt"/>
                <a:ea typeface="Times New Roman"/>
                <a:cs typeface="Times New Roman"/>
                <a:sym typeface="Times New Roman"/>
              </a:rPr>
              <a:t>Hypothesis </a:t>
            </a:r>
            <a:r>
              <a:rPr sz="2800" dirty="0">
                <a:latin typeface="+mn-lt"/>
                <a:ea typeface="Times New Roman"/>
                <a:cs typeface="Times New Roman"/>
                <a:sym typeface="Times New Roman"/>
              </a:rPr>
              <a:t>of our research are, male students have higher BMI compared to female students, Malay students have a higher BMI compared to other races, students who carry out vigorous physical activities, exercised at longer duration and at higher frequency have lower BMI compared to the one that does not</a:t>
            </a:r>
            <a:r>
              <a:rPr sz="2800" dirty="0" smtClean="0">
                <a:latin typeface="+mn-lt"/>
                <a:ea typeface="Times New Roman"/>
                <a:cs typeface="Times New Roman"/>
                <a:sym typeface="Times New Roman"/>
              </a:rPr>
              <a:t>.</a:t>
            </a:r>
            <a:r>
              <a:rPr lang="en-US" sz="2800" dirty="0" smtClean="0">
                <a:latin typeface="+mn-lt"/>
                <a:ea typeface="Times New Roman"/>
                <a:cs typeface="Times New Roman"/>
                <a:sym typeface="Times New Roman"/>
              </a:rPr>
              <a:t/>
            </a:r>
            <a:br>
              <a:rPr lang="en-US" sz="2800" dirty="0" smtClean="0">
                <a:latin typeface="+mn-lt"/>
                <a:ea typeface="Times New Roman"/>
                <a:cs typeface="Times New Roman"/>
                <a:sym typeface="Times New Roman"/>
              </a:rPr>
            </a:br>
            <a:endParaRPr sz="2800" dirty="0">
              <a:latin typeface="+mn-lt"/>
              <a:ea typeface="Times New Roman"/>
              <a:cs typeface="Times New Roman"/>
              <a:sym typeface="Times New Roman"/>
            </a:endParaRPr>
          </a:p>
          <a:p>
            <a:pPr algn="just" defTabSz="260380">
              <a:lnSpc>
                <a:spcPct val="100000"/>
              </a:lnSpc>
              <a:spcBef>
                <a:spcPts val="562"/>
              </a:spcBef>
              <a:defRPr sz="1944" cap="none" spc="0">
                <a:solidFill>
                  <a:srgbClr val="000000"/>
                </a:solidFill>
                <a:uFill>
                  <a:solidFill>
                    <a:srgbClr val="000000"/>
                  </a:solidFill>
                </a:uFill>
                <a:latin typeface="Calibri"/>
                <a:ea typeface="Calibri"/>
                <a:cs typeface="Calibri"/>
                <a:sym typeface="Calibri"/>
              </a:defRPr>
            </a:pPr>
            <a:r>
              <a:rPr lang="en-US" sz="2800" dirty="0" smtClean="0">
                <a:solidFill>
                  <a:srgbClr val="FF0000"/>
                </a:solidFill>
                <a:latin typeface="+mn-lt"/>
                <a:ea typeface="Times New Roman"/>
                <a:cs typeface="Times New Roman"/>
                <a:sym typeface="Times New Roman"/>
              </a:rPr>
              <a:t>		</a:t>
            </a:r>
            <a:r>
              <a:rPr sz="2800" dirty="0" smtClean="0">
                <a:solidFill>
                  <a:srgbClr val="FF0000"/>
                </a:solidFill>
                <a:latin typeface="+mn-lt"/>
                <a:ea typeface="Times New Roman"/>
                <a:cs typeface="Times New Roman"/>
                <a:sym typeface="Times New Roman"/>
              </a:rPr>
              <a:t>Cross-sectional </a:t>
            </a:r>
            <a:r>
              <a:rPr sz="2800" dirty="0">
                <a:solidFill>
                  <a:srgbClr val="FF0000"/>
                </a:solidFill>
                <a:latin typeface="+mn-lt"/>
                <a:ea typeface="Times New Roman"/>
                <a:cs typeface="Times New Roman"/>
                <a:sym typeface="Times New Roman"/>
              </a:rPr>
              <a:t>study </a:t>
            </a:r>
            <a:r>
              <a:rPr sz="2800" dirty="0">
                <a:latin typeface="+mn-lt"/>
                <a:ea typeface="Times New Roman"/>
                <a:cs typeface="Times New Roman"/>
                <a:sym typeface="Times New Roman"/>
              </a:rPr>
              <a:t>was used with random sampling of sample size of 100 respondents. The </a:t>
            </a:r>
            <a:r>
              <a:rPr sz="2800" dirty="0">
                <a:solidFill>
                  <a:srgbClr val="FF0000"/>
                </a:solidFill>
                <a:latin typeface="+mn-lt"/>
                <a:ea typeface="Times New Roman"/>
                <a:cs typeface="Times New Roman"/>
                <a:sym typeface="Times New Roman"/>
              </a:rPr>
              <a:t>descriptive and analytic analysis</a:t>
            </a:r>
            <a:r>
              <a:rPr sz="2800" dirty="0">
                <a:latin typeface="+mn-lt"/>
                <a:ea typeface="Times New Roman"/>
                <a:cs typeface="Times New Roman"/>
                <a:sym typeface="Times New Roman"/>
              </a:rPr>
              <a:t> was applied using Microsoft Excel and SPSS version 17.0 which was presented in number, percentage and mean. </a:t>
            </a:r>
            <a:r>
              <a:rPr sz="2800" dirty="0">
                <a:solidFill>
                  <a:srgbClr val="FF0000"/>
                </a:solidFill>
                <a:latin typeface="+mn-lt"/>
                <a:ea typeface="Times New Roman"/>
                <a:cs typeface="Times New Roman"/>
                <a:sym typeface="Times New Roman"/>
              </a:rPr>
              <a:t>Chi-square test</a:t>
            </a:r>
            <a:r>
              <a:rPr sz="2800" dirty="0">
                <a:latin typeface="+mn-lt"/>
                <a:ea typeface="Times New Roman"/>
                <a:cs typeface="Times New Roman"/>
                <a:sym typeface="Times New Roman"/>
              </a:rPr>
              <a:t> was used to determine the relationship between the frequency and duration of physical activities with BMI level</a:t>
            </a:r>
            <a:r>
              <a:rPr sz="2800" dirty="0" smtClean="0">
                <a:latin typeface="+mn-lt"/>
                <a:ea typeface="Times New Roman"/>
                <a:cs typeface="Times New Roman"/>
                <a:sym typeface="Times New Roman"/>
              </a:rPr>
              <a:t>.</a:t>
            </a:r>
            <a:endParaRPr sz="2800" dirty="0">
              <a:latin typeface="+mn-lt"/>
              <a:ea typeface="Times New Roman"/>
              <a:cs typeface="Times New Roman"/>
              <a:sym typeface="Times New Roman"/>
            </a:endParaRPr>
          </a:p>
        </p:txBody>
      </p:sp>
      <p:sp>
        <p:nvSpPr>
          <p:cNvPr id="2" name="Subtitle 1"/>
          <p:cNvSpPr>
            <a:spLocks noGrp="1"/>
          </p:cNvSpPr>
          <p:nvPr>
            <p:ph type="subTitle" idx="1"/>
          </p:nvPr>
        </p:nvSpPr>
        <p:spPr/>
        <p:txBody>
          <a:bodyPr/>
          <a:lstStyle/>
          <a:p>
            <a:endParaRPr lang="en-MY"/>
          </a:p>
        </p:txBody>
      </p:sp>
    </p:spTree>
    <p:extLst>
      <p:ext uri="{BB962C8B-B14F-4D97-AF65-F5344CB8AC3E}">
        <p14:creationId xmlns:p14="http://schemas.microsoft.com/office/powerpoint/2010/main" val="3405092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255638203"/>
              </p:ext>
            </p:extLst>
          </p:nvPr>
        </p:nvGraphicFramePr>
        <p:xfrm>
          <a:off x="1652530" y="1138569"/>
          <a:ext cx="848171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2142130" y="34492"/>
            <a:ext cx="8847786" cy="1015663"/>
          </a:xfrm>
          <a:prstGeom prst="rect">
            <a:avLst/>
          </a:prstGeom>
          <a:noFill/>
        </p:spPr>
        <p:txBody>
          <a:bodyPr wrap="square" rtlCol="0">
            <a:spAutoFit/>
          </a:bodyPr>
          <a:lstStyle/>
          <a:p>
            <a:r>
              <a:rPr lang="en-MY" sz="6000" dirty="0" smtClean="0"/>
              <a:t>Preface-Introduction</a:t>
            </a:r>
            <a:endParaRPr lang="en-MY" sz="6000" dirty="0"/>
          </a:p>
        </p:txBody>
      </p:sp>
    </p:spTree>
    <p:extLst>
      <p:ext uri="{BB962C8B-B14F-4D97-AF65-F5344CB8AC3E}">
        <p14:creationId xmlns:p14="http://schemas.microsoft.com/office/powerpoint/2010/main" val="1487057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33805811"/>
              </p:ext>
            </p:extLst>
          </p:nvPr>
        </p:nvGraphicFramePr>
        <p:xfrm>
          <a:off x="2006242" y="132497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640169" y="90152"/>
            <a:ext cx="8100811" cy="1107996"/>
          </a:xfrm>
          <a:prstGeom prst="rect">
            <a:avLst/>
          </a:prstGeom>
          <a:noFill/>
        </p:spPr>
        <p:txBody>
          <a:bodyPr wrap="square" rtlCol="0">
            <a:spAutoFit/>
          </a:bodyPr>
          <a:lstStyle/>
          <a:p>
            <a:r>
              <a:rPr lang="en-MY" sz="6600" dirty="0" smtClean="0"/>
              <a:t>Preface-Background</a:t>
            </a:r>
            <a:endParaRPr lang="en-MY" sz="6600" dirty="0"/>
          </a:p>
        </p:txBody>
      </p:sp>
    </p:spTree>
    <p:extLst>
      <p:ext uri="{BB962C8B-B14F-4D97-AF65-F5344CB8AC3E}">
        <p14:creationId xmlns:p14="http://schemas.microsoft.com/office/powerpoint/2010/main" val="1959999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t>Literature review</a:t>
            </a:r>
            <a:endParaRPr lang="en-MY" sz="7200" dirty="0"/>
          </a:p>
        </p:txBody>
      </p:sp>
      <p:sp>
        <p:nvSpPr>
          <p:cNvPr id="3" name="Subtitle 2"/>
          <p:cNvSpPr>
            <a:spLocks noGrp="1"/>
          </p:cNvSpPr>
          <p:nvPr>
            <p:ph type="subTitle" idx="1"/>
          </p:nvPr>
        </p:nvSpPr>
        <p:spPr/>
        <p:txBody>
          <a:bodyPr/>
          <a:lstStyle/>
          <a:p>
            <a:endParaRPr lang="en-MY"/>
          </a:p>
        </p:txBody>
      </p:sp>
    </p:spTree>
    <p:extLst>
      <p:ext uri="{BB962C8B-B14F-4D97-AF65-F5344CB8AC3E}">
        <p14:creationId xmlns:p14="http://schemas.microsoft.com/office/powerpoint/2010/main" val="1987035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253388" y="176270"/>
            <a:ext cx="11677879" cy="6444867"/>
          </a:xfrm>
        </p:spPr>
        <p:txBody>
          <a:bodyPr>
            <a:noAutofit/>
          </a:bodyPr>
          <a:lstStyle/>
          <a:p>
            <a:pPr>
              <a:lnSpc>
                <a:spcPct val="100000"/>
              </a:lnSpc>
            </a:pPr>
            <a:r>
              <a:rPr lang="en-MY" sz="2800" dirty="0" smtClean="0">
                <a:solidFill>
                  <a:srgbClr val="FF0000"/>
                </a:solidFill>
              </a:rPr>
              <a:t>Tanzania </a:t>
            </a:r>
            <a:r>
              <a:rPr lang="en-MY" sz="2800" dirty="0">
                <a:solidFill>
                  <a:srgbClr val="FF0000"/>
                </a:solidFill>
              </a:rPr>
              <a:t>Journal of Health </a:t>
            </a:r>
            <a:r>
              <a:rPr lang="en-MY" sz="2800" dirty="0" smtClean="0">
                <a:solidFill>
                  <a:srgbClr val="FF0000"/>
                </a:solidFill>
              </a:rPr>
              <a:t>Research</a:t>
            </a:r>
          </a:p>
          <a:p>
            <a:pPr marL="0" indent="0">
              <a:lnSpc>
                <a:spcPct val="100000"/>
              </a:lnSpc>
              <a:buNone/>
            </a:pPr>
            <a:r>
              <a:rPr lang="en-MY" sz="2800" dirty="0" smtClean="0"/>
              <a:t>	Females </a:t>
            </a:r>
            <a:r>
              <a:rPr lang="en-MY" sz="2800" dirty="0"/>
              <a:t>had significantly </a:t>
            </a:r>
            <a:r>
              <a:rPr lang="en-MY" sz="2800" dirty="0">
                <a:solidFill>
                  <a:srgbClr val="002060"/>
                </a:solidFill>
              </a:rPr>
              <a:t>higher prevalence of overweight </a:t>
            </a:r>
            <a:r>
              <a:rPr lang="en-MY" sz="2800" dirty="0"/>
              <a:t>than males throughout </a:t>
            </a:r>
            <a:r>
              <a:rPr lang="en-MY" sz="2800" dirty="0" smtClean="0"/>
              <a:t>adolescence</a:t>
            </a:r>
            <a:r>
              <a:rPr lang="en-MY" sz="2800" dirty="0" smtClean="0"/>
              <a:t>.</a:t>
            </a:r>
          </a:p>
          <a:p>
            <a:pPr>
              <a:lnSpc>
                <a:spcPct val="100000"/>
              </a:lnSpc>
            </a:pPr>
            <a:r>
              <a:rPr lang="en-MY" sz="2800" dirty="0" smtClean="0"/>
              <a:t> </a:t>
            </a:r>
            <a:r>
              <a:rPr lang="en-MY" sz="2800" dirty="0">
                <a:solidFill>
                  <a:srgbClr val="FF0000"/>
                </a:solidFill>
              </a:rPr>
              <a:t>Rosnah MY and  Mohd RH, Sharifah </a:t>
            </a:r>
            <a:r>
              <a:rPr lang="en-MY" sz="2800" dirty="0" smtClean="0">
                <a:solidFill>
                  <a:srgbClr val="FF0000"/>
                </a:solidFill>
              </a:rPr>
              <a:t>NSAR</a:t>
            </a:r>
          </a:p>
          <a:p>
            <a:pPr marL="0" indent="0">
              <a:lnSpc>
                <a:spcPct val="100000"/>
              </a:lnSpc>
              <a:buNone/>
            </a:pPr>
            <a:r>
              <a:rPr lang="en-MY" sz="2800" dirty="0" smtClean="0">
                <a:solidFill>
                  <a:srgbClr val="002060"/>
                </a:solidFill>
              </a:rPr>
              <a:t>	Malays </a:t>
            </a:r>
            <a:r>
              <a:rPr lang="en-MY" sz="2800" dirty="0">
                <a:solidFill>
                  <a:srgbClr val="002060"/>
                </a:solidFill>
              </a:rPr>
              <a:t>and Indians </a:t>
            </a:r>
            <a:r>
              <a:rPr lang="en-MY" sz="2800" dirty="0"/>
              <a:t>adolescents are likely to </a:t>
            </a:r>
            <a:r>
              <a:rPr lang="en-MY" sz="2800" dirty="0" smtClean="0"/>
              <a:t>be overweight/obese </a:t>
            </a:r>
            <a:r>
              <a:rPr lang="en-MY" sz="2800" dirty="0"/>
              <a:t>meanwhile, </a:t>
            </a:r>
            <a:r>
              <a:rPr lang="en-MY" sz="2800" dirty="0" smtClean="0"/>
              <a:t>Chinese </a:t>
            </a:r>
            <a:r>
              <a:rPr lang="en-MY" sz="2800" dirty="0"/>
              <a:t>are likely to be </a:t>
            </a:r>
            <a:r>
              <a:rPr lang="en-MY" sz="2800" dirty="0" smtClean="0"/>
              <a:t>underweight</a:t>
            </a:r>
            <a:r>
              <a:rPr lang="en-MY" sz="2800" dirty="0"/>
              <a:t>.</a:t>
            </a:r>
          </a:p>
          <a:p>
            <a:pPr>
              <a:lnSpc>
                <a:spcPct val="100000"/>
              </a:lnSpc>
            </a:pPr>
            <a:r>
              <a:rPr lang="en-MY" sz="2800" dirty="0" smtClean="0">
                <a:solidFill>
                  <a:srgbClr val="FF0000"/>
                </a:solidFill>
              </a:rPr>
              <a:t>American </a:t>
            </a:r>
            <a:r>
              <a:rPr lang="en-MY" sz="2800" dirty="0">
                <a:solidFill>
                  <a:srgbClr val="FF0000"/>
                </a:solidFill>
              </a:rPr>
              <a:t>Journal Of </a:t>
            </a:r>
            <a:r>
              <a:rPr lang="en-MY" sz="2800" dirty="0" smtClean="0">
                <a:solidFill>
                  <a:srgbClr val="FF0000"/>
                </a:solidFill>
              </a:rPr>
              <a:t>Health</a:t>
            </a:r>
          </a:p>
          <a:p>
            <a:pPr marL="0" indent="0">
              <a:lnSpc>
                <a:spcPct val="100000"/>
              </a:lnSpc>
              <a:buNone/>
            </a:pPr>
            <a:r>
              <a:rPr lang="en-MY" sz="2800" dirty="0">
                <a:solidFill>
                  <a:srgbClr val="FF0000"/>
                </a:solidFill>
              </a:rPr>
              <a:t>	</a:t>
            </a:r>
            <a:r>
              <a:rPr lang="en-MY" sz="2800" dirty="0" smtClean="0"/>
              <a:t>although </a:t>
            </a:r>
            <a:r>
              <a:rPr lang="en-MY" sz="2800" dirty="0"/>
              <a:t>nearly half of the overweight </a:t>
            </a:r>
            <a:r>
              <a:rPr lang="en-MY" sz="2800" dirty="0" smtClean="0"/>
              <a:t>population currently </a:t>
            </a:r>
            <a:r>
              <a:rPr lang="en-MY" sz="2800" dirty="0"/>
              <a:t>meet the physical activity guidelines, these data indicate that the reported physical activity </a:t>
            </a:r>
            <a:r>
              <a:rPr lang="en-MY" sz="2800" dirty="0" smtClean="0"/>
              <a:t>behaviours </a:t>
            </a:r>
            <a:r>
              <a:rPr lang="en-MY" sz="2800" dirty="0"/>
              <a:t>have not resulted in achieving normal weight status. Those who maintained a healthy weight were consistently more likely to engage in vigorous physical activity.</a:t>
            </a:r>
          </a:p>
          <a:p>
            <a:pPr>
              <a:lnSpc>
                <a:spcPct val="100000"/>
              </a:lnSpc>
            </a:pPr>
            <a:endParaRPr lang="en-MY" sz="2800" dirty="0"/>
          </a:p>
        </p:txBody>
      </p:sp>
    </p:spTree>
    <p:extLst>
      <p:ext uri="{BB962C8B-B14F-4D97-AF65-F5344CB8AC3E}">
        <p14:creationId xmlns:p14="http://schemas.microsoft.com/office/powerpoint/2010/main" val="3819066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40675" y="220337"/>
            <a:ext cx="11193137" cy="6347887"/>
          </a:xfrm>
        </p:spPr>
        <p:txBody>
          <a:bodyPr>
            <a:noAutofit/>
          </a:bodyPr>
          <a:lstStyle/>
          <a:p>
            <a:r>
              <a:rPr lang="en-MY" sz="2400" u="sng" cap="none" dirty="0" smtClean="0">
                <a:solidFill>
                  <a:srgbClr val="FF0000"/>
                </a:solidFill>
                <a:hlinkClick r:id="rId2"/>
              </a:rPr>
              <a:t>http://www.ncbi.nlm.nih.gov/pmc/articles/pmc1448495/</a:t>
            </a:r>
            <a:endParaRPr lang="en-MY" sz="2400" cap="none" dirty="0" smtClean="0">
              <a:solidFill>
                <a:srgbClr val="FF0000"/>
              </a:solidFill>
            </a:endParaRPr>
          </a:p>
          <a:p>
            <a:pPr marL="457200" lvl="1" indent="0">
              <a:buNone/>
            </a:pPr>
            <a:r>
              <a:rPr lang="en-MY" sz="2000" dirty="0" smtClean="0"/>
              <a:t>It </a:t>
            </a:r>
            <a:r>
              <a:rPr lang="en-MY" sz="2000" dirty="0"/>
              <a:t>is found that those who does physical activity 3 or more times a week tend to have a healthy BMI compared to those who does physical activity less than 3 times a week, who have a slightly unhealthy BMI and those who does not do physical activity at all has unhealthy BMI</a:t>
            </a:r>
            <a:r>
              <a:rPr lang="en-MY" sz="2000" dirty="0" smtClean="0"/>
              <a:t>.</a:t>
            </a:r>
            <a:endParaRPr lang="en-MY" sz="2000" u="sng" dirty="0">
              <a:solidFill>
                <a:srgbClr val="FF0000"/>
              </a:solidFill>
            </a:endParaRPr>
          </a:p>
          <a:p>
            <a:r>
              <a:rPr lang="en-US" sz="2400" u="sng" cap="none" dirty="0" smtClean="0">
                <a:solidFill>
                  <a:srgbClr val="FF0000"/>
                </a:solidFill>
                <a:hlinkClick r:id="rId3"/>
              </a:rPr>
              <a:t>http://jama.jamanetwork.com/article.aspx?articleid=197256</a:t>
            </a:r>
            <a:endParaRPr lang="en-MY" sz="2400" cap="none" dirty="0" smtClean="0">
              <a:solidFill>
                <a:srgbClr val="FF0000"/>
              </a:solidFill>
            </a:endParaRPr>
          </a:p>
          <a:p>
            <a:pPr marL="457200" lvl="1" indent="0">
              <a:buNone/>
            </a:pPr>
            <a:r>
              <a:rPr lang="en-US" sz="2000" dirty="0" smtClean="0"/>
              <a:t>As </a:t>
            </a:r>
            <a:r>
              <a:rPr lang="en-US" sz="2000" dirty="0"/>
              <a:t>cited by the book (Exercise Physiology, 2013, Sharon A. Plowman, Denise L. Smith) increased in duration of physical activity is positively associated with a reduction in the total fat in a dose-response relationship, that is the more calories expended in exercise, the greater the fat loss, thus a lower BMI. Less than 150 min per week of exercise will result in minimal weight loss. Exercise between 150 to 225 min per week result in modest weight loss (2-3 kg) whereas 225-420 min per week of exercise results in 5-7.5 kg of weight loss over months or years of activity. Obviously there is a dose-response relationship operating in that higher doses can potentially provide larger losses from initial weight. </a:t>
            </a:r>
            <a:endParaRPr lang="en-MY" sz="2000" dirty="0"/>
          </a:p>
          <a:p>
            <a:pPr lvl="2"/>
            <a:endParaRPr lang="en-MY" sz="2400" u="sng" dirty="0">
              <a:solidFill>
                <a:srgbClr val="FF0000"/>
              </a:solidFill>
            </a:endParaRPr>
          </a:p>
          <a:p>
            <a:endParaRPr lang="en-MY" sz="2400" u="sng" dirty="0" smtClean="0">
              <a:solidFill>
                <a:srgbClr val="FF0000"/>
              </a:solidFill>
            </a:endParaRPr>
          </a:p>
        </p:txBody>
      </p:sp>
    </p:spTree>
    <p:extLst>
      <p:ext uri="{BB962C8B-B14F-4D97-AF65-F5344CB8AC3E}">
        <p14:creationId xmlns:p14="http://schemas.microsoft.com/office/powerpoint/2010/main" val="1682200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72979" y="286439"/>
            <a:ext cx="11598441" cy="6451244"/>
          </a:xfrm>
        </p:spPr>
        <p:txBody>
          <a:bodyPr>
            <a:noAutofit/>
          </a:bodyPr>
          <a:lstStyle/>
          <a:p>
            <a:r>
              <a:rPr lang="en-MY" sz="2400" dirty="0">
                <a:solidFill>
                  <a:srgbClr val="FF0000"/>
                </a:solidFill>
              </a:rPr>
              <a:t>The Relationship between Physical Activity and Body Mass Index: Issues in </a:t>
            </a:r>
            <a:r>
              <a:rPr lang="en-MY" sz="2400" dirty="0" smtClean="0">
                <a:solidFill>
                  <a:srgbClr val="FF0000"/>
                </a:solidFill>
              </a:rPr>
              <a:t>Model</a:t>
            </a:r>
            <a:r>
              <a:rPr lang="en-MY" sz="2400" dirty="0">
                <a:solidFill>
                  <a:srgbClr val="FF0000"/>
                </a:solidFill>
              </a:rPr>
              <a:t> </a:t>
            </a:r>
            <a:r>
              <a:rPr lang="en-MY" sz="2400" dirty="0" smtClean="0">
                <a:solidFill>
                  <a:srgbClr val="FF0000"/>
                </a:solidFill>
              </a:rPr>
              <a:t>Specification</a:t>
            </a:r>
          </a:p>
          <a:p>
            <a:pPr marL="457200" lvl="1" indent="0">
              <a:buNone/>
            </a:pPr>
            <a:r>
              <a:rPr lang="en-MY" sz="2400" dirty="0" smtClean="0"/>
              <a:t>the </a:t>
            </a:r>
            <a:r>
              <a:rPr lang="en-MY" sz="2400" dirty="0"/>
              <a:t>duration of exercise is that matters </a:t>
            </a:r>
            <a:r>
              <a:rPr lang="en-MY" sz="2400" dirty="0" smtClean="0"/>
              <a:t>in lowering </a:t>
            </a:r>
            <a:r>
              <a:rPr lang="en-MY" sz="2400" dirty="0"/>
              <a:t>or maintaining the BMI of undergraduate-college students. Such a finding </a:t>
            </a:r>
            <a:r>
              <a:rPr lang="en-MY" sz="2400" dirty="0" smtClean="0"/>
              <a:t>is, however</a:t>
            </a:r>
            <a:r>
              <a:rPr lang="en-MY" sz="2400" dirty="0"/>
              <a:t>, not surprising since a student who has just started exercising and another </a:t>
            </a:r>
            <a:r>
              <a:rPr lang="en-MY" sz="2400" dirty="0" smtClean="0"/>
              <a:t>who has </a:t>
            </a:r>
            <a:r>
              <a:rPr lang="en-MY" sz="2400" dirty="0"/>
              <a:t>been doing so for a longer period of time should not be expected to gain the </a:t>
            </a:r>
            <a:r>
              <a:rPr lang="en-MY" sz="2400" dirty="0" smtClean="0"/>
              <a:t>same benefits </a:t>
            </a:r>
            <a:r>
              <a:rPr lang="en-MY" sz="2400" dirty="0"/>
              <a:t>in weight reduction or maintenance</a:t>
            </a:r>
            <a:r>
              <a:rPr lang="en-MY" sz="2400" dirty="0" smtClean="0"/>
              <a:t>.</a:t>
            </a:r>
          </a:p>
          <a:p>
            <a:pPr lvl="1"/>
            <a:endParaRPr lang="en-MY" sz="2400" b="1" dirty="0"/>
          </a:p>
          <a:p>
            <a:r>
              <a:rPr lang="en-US" sz="2400" dirty="0">
                <a:solidFill>
                  <a:srgbClr val="FF0000"/>
                </a:solidFill>
              </a:rPr>
              <a:t>The Journal of the American </a:t>
            </a:r>
            <a:r>
              <a:rPr lang="en-US" sz="2400" dirty="0" smtClean="0">
                <a:solidFill>
                  <a:srgbClr val="FF0000"/>
                </a:solidFill>
              </a:rPr>
              <a:t>Medical Association </a:t>
            </a:r>
          </a:p>
          <a:p>
            <a:pPr marL="457200" lvl="1" indent="0">
              <a:buNone/>
            </a:pPr>
            <a:r>
              <a:rPr lang="en-US" sz="2400" dirty="0" smtClean="0"/>
              <a:t>Significant </a:t>
            </a:r>
            <a:r>
              <a:rPr lang="en-US" sz="2400" dirty="0"/>
              <a:t>weight loss and improved cardiorespiratory fitness were achieved from the high duration exercise compared to the other two classification. </a:t>
            </a:r>
            <a:endParaRPr lang="en-MY" sz="2400" dirty="0"/>
          </a:p>
        </p:txBody>
      </p:sp>
    </p:spTree>
    <p:extLst>
      <p:ext uri="{BB962C8B-B14F-4D97-AF65-F5344CB8AC3E}">
        <p14:creationId xmlns:p14="http://schemas.microsoft.com/office/powerpoint/2010/main" val="3958499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0"/>
            <a:ext cx="10364451" cy="1216073"/>
          </a:xfrm>
        </p:spPr>
        <p:txBody>
          <a:bodyPr/>
          <a:lstStyle/>
          <a:p>
            <a:r>
              <a:rPr lang="en-MY" dirty="0" smtClean="0"/>
              <a:t>PROBLEM FRAMEWORK</a:t>
            </a:r>
            <a:endParaRPr lang="en-MY" dirty="0"/>
          </a:p>
        </p:txBody>
      </p:sp>
      <p:grpSp>
        <p:nvGrpSpPr>
          <p:cNvPr id="24" name="officeArt object"/>
          <p:cNvGrpSpPr/>
          <p:nvPr/>
        </p:nvGrpSpPr>
        <p:grpSpPr>
          <a:xfrm>
            <a:off x="673768" y="1241378"/>
            <a:ext cx="10912643" cy="5111296"/>
            <a:chOff x="-2" y="-123815"/>
            <a:chExt cx="5486403" cy="3324215"/>
          </a:xfrm>
        </p:grpSpPr>
        <p:grpSp>
          <p:nvGrpSpPr>
            <p:cNvPr id="25" name="Group 24"/>
            <p:cNvGrpSpPr/>
            <p:nvPr/>
          </p:nvGrpSpPr>
          <p:grpSpPr>
            <a:xfrm>
              <a:off x="0" y="-123815"/>
              <a:ext cx="5486400" cy="1051932"/>
              <a:chOff x="0" y="-123815"/>
              <a:chExt cx="5486400" cy="1051931"/>
            </a:xfrm>
          </p:grpSpPr>
          <p:sp>
            <p:nvSpPr>
              <p:cNvPr id="39" name="Shape 1073741825"/>
              <p:cNvSpPr/>
              <p:nvPr/>
            </p:nvSpPr>
            <p:spPr>
              <a:xfrm>
                <a:off x="0" y="-123815"/>
                <a:ext cx="5486400" cy="655912"/>
              </a:xfrm>
              <a:prstGeom prst="rect">
                <a:avLst/>
              </a:prstGeom>
              <a:solidFill>
                <a:srgbClr val="5B9BD5"/>
              </a:solidFill>
              <a:ln w="12700" cap="flat">
                <a:solidFill>
                  <a:srgbClr val="FFFFFF"/>
                </a:solidFill>
                <a:prstDash val="solid"/>
                <a:miter lim="800000"/>
              </a:ln>
              <a:effectLst/>
            </p:spPr>
            <p:txBody>
              <a:bodyPr/>
              <a:lstStyle/>
              <a:p>
                <a:endParaRPr lang="en-MY"/>
              </a:p>
            </p:txBody>
          </p:sp>
          <p:sp>
            <p:nvSpPr>
              <p:cNvPr id="40" name="Shape 1073741826"/>
              <p:cNvSpPr/>
              <p:nvPr/>
            </p:nvSpPr>
            <p:spPr>
              <a:xfrm>
                <a:off x="0" y="0"/>
                <a:ext cx="5486400" cy="928116"/>
              </a:xfrm>
              <a:prstGeom prst="rect">
                <a:avLst/>
              </a:prstGeom>
              <a:noFill/>
              <a:ln w="12700" cap="flat">
                <a:noFill/>
                <a:miter lim="400000"/>
              </a:ln>
              <a:effectLst/>
            </p:spPr>
            <p:txBody>
              <a:bodyPr wrap="square" lIns="45719" tIns="45719" rIns="45719" bIns="45719" numCol="1" anchor="t">
                <a:noAutofit/>
              </a:bodyPr>
              <a:lstStyle/>
              <a:p>
                <a:pPr algn="ctr">
                  <a:lnSpc>
                    <a:spcPct val="107000"/>
                  </a:lnSpc>
                  <a:spcAft>
                    <a:spcPts val="0"/>
                  </a:spcAft>
                  <a:tabLst>
                    <a:tab pos="914400" algn="l"/>
                    <a:tab pos="1828800" algn="l"/>
                    <a:tab pos="2743200" algn="l"/>
                    <a:tab pos="3657600" algn="l"/>
                    <a:tab pos="4572000" algn="l"/>
                  </a:tabLst>
                </a:pPr>
                <a:r>
                  <a:rPr lang="en-US" sz="3600" dirty="0">
                    <a:solidFill>
                      <a:srgbClr val="FFFFFF"/>
                    </a:solidFill>
                    <a:effectLst/>
                    <a:uFill>
                      <a:solidFill>
                        <a:srgbClr val="000000"/>
                      </a:solidFill>
                    </a:uFill>
                    <a:latin typeface="Trebuchet MS" panose="020B0603020202020204" pitchFamily="34" charset="0"/>
                    <a:ea typeface="Calibri" panose="020F0502020204030204" pitchFamily="34" charset="0"/>
                    <a:cs typeface="Calibri" panose="020F0502020204030204" pitchFamily="34" charset="0"/>
                  </a:rPr>
                  <a:t>Ideal Body Mass Index</a:t>
                </a:r>
                <a:endParaRPr lang="en-MY" sz="28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6" name="Group 25"/>
            <p:cNvGrpSpPr/>
            <p:nvPr/>
          </p:nvGrpSpPr>
          <p:grpSpPr>
            <a:xfrm>
              <a:off x="-2" y="944574"/>
              <a:ext cx="1359258" cy="1984250"/>
              <a:chOff x="-1" y="-1"/>
              <a:chExt cx="1359257" cy="1984249"/>
            </a:xfrm>
          </p:grpSpPr>
          <p:sp>
            <p:nvSpPr>
              <p:cNvPr id="37" name="Shape 1073741828"/>
              <p:cNvSpPr/>
              <p:nvPr/>
            </p:nvSpPr>
            <p:spPr>
              <a:xfrm>
                <a:off x="-1" y="-1"/>
                <a:ext cx="1359257" cy="1984249"/>
              </a:xfrm>
              <a:prstGeom prst="rect">
                <a:avLst/>
              </a:prstGeom>
              <a:solidFill>
                <a:srgbClr val="5B9BD5"/>
              </a:solidFill>
              <a:ln w="12700" cap="flat">
                <a:solidFill>
                  <a:srgbClr val="FFFFFF"/>
                </a:solidFill>
                <a:prstDash val="solid"/>
                <a:miter lim="800000"/>
              </a:ln>
              <a:effectLst/>
            </p:spPr>
            <p:txBody>
              <a:bodyPr/>
              <a:lstStyle/>
              <a:p>
                <a:endParaRPr lang="en-MY" sz="2800"/>
              </a:p>
            </p:txBody>
          </p:sp>
          <p:sp>
            <p:nvSpPr>
              <p:cNvPr id="38" name="Shape 1073741829"/>
              <p:cNvSpPr/>
              <p:nvPr/>
            </p:nvSpPr>
            <p:spPr>
              <a:xfrm>
                <a:off x="-1" y="-1"/>
                <a:ext cx="1359257" cy="1984249"/>
              </a:xfrm>
              <a:prstGeom prst="rect">
                <a:avLst/>
              </a:prstGeom>
              <a:noFill/>
              <a:ln w="12700" cap="flat">
                <a:noFill/>
                <a:miter lim="400000"/>
              </a:ln>
              <a:effectLst/>
            </p:spPr>
            <p:txBody>
              <a:bodyPr wrap="square" lIns="45719" tIns="45719" rIns="45719" bIns="45719" numCol="1" anchor="ctr">
                <a:noAutofit/>
              </a:bodyPr>
              <a:lstStyle/>
              <a:p>
                <a:pPr algn="ctr">
                  <a:lnSpc>
                    <a:spcPct val="107000"/>
                  </a:lnSpc>
                  <a:spcAft>
                    <a:spcPts val="0"/>
                  </a:spcAft>
                  <a:tabLst>
                    <a:tab pos="914400" algn="l"/>
                  </a:tabLst>
                </a:pPr>
                <a:r>
                  <a:rPr lang="en-US" sz="2800" dirty="0">
                    <a:solidFill>
                      <a:srgbClr val="FFFFFF"/>
                    </a:solidFill>
                    <a:effectLst/>
                    <a:uFill>
                      <a:solidFill>
                        <a:srgbClr val="000000"/>
                      </a:solidFill>
                    </a:uFill>
                    <a:latin typeface="Trebuchet MS" panose="020B0603020202020204" pitchFamily="34" charset="0"/>
                    <a:ea typeface="Calibri" panose="020F0502020204030204" pitchFamily="34" charset="0"/>
                    <a:cs typeface="Calibri" panose="020F0502020204030204" pitchFamily="34" charset="0"/>
                  </a:rPr>
                  <a:t>types of physical activity</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7" name="Group 26"/>
            <p:cNvGrpSpPr/>
            <p:nvPr/>
          </p:nvGrpSpPr>
          <p:grpSpPr>
            <a:xfrm>
              <a:off x="1375713" y="944574"/>
              <a:ext cx="1359258" cy="1984250"/>
              <a:chOff x="-1" y="-1"/>
              <a:chExt cx="1359257" cy="1984249"/>
            </a:xfrm>
          </p:grpSpPr>
          <p:sp>
            <p:nvSpPr>
              <p:cNvPr id="35" name="Shape 1073741831"/>
              <p:cNvSpPr/>
              <p:nvPr/>
            </p:nvSpPr>
            <p:spPr>
              <a:xfrm>
                <a:off x="-1" y="-1"/>
                <a:ext cx="1359257" cy="1984249"/>
              </a:xfrm>
              <a:prstGeom prst="rect">
                <a:avLst/>
              </a:prstGeom>
              <a:solidFill>
                <a:srgbClr val="5B9BD5"/>
              </a:solidFill>
              <a:ln w="12700" cap="flat">
                <a:solidFill>
                  <a:srgbClr val="FFFFFF"/>
                </a:solidFill>
                <a:prstDash val="solid"/>
                <a:miter lim="800000"/>
              </a:ln>
              <a:effectLst/>
            </p:spPr>
            <p:txBody>
              <a:bodyPr/>
              <a:lstStyle/>
              <a:p>
                <a:endParaRPr lang="en-MY" sz="2800"/>
              </a:p>
            </p:txBody>
          </p:sp>
          <p:sp>
            <p:nvSpPr>
              <p:cNvPr id="36" name="Shape 1073741832"/>
              <p:cNvSpPr/>
              <p:nvPr/>
            </p:nvSpPr>
            <p:spPr>
              <a:xfrm>
                <a:off x="-1" y="-1"/>
                <a:ext cx="1359257" cy="1984249"/>
              </a:xfrm>
              <a:prstGeom prst="rect">
                <a:avLst/>
              </a:prstGeom>
              <a:noFill/>
              <a:ln w="12700" cap="flat">
                <a:noFill/>
                <a:miter lim="400000"/>
              </a:ln>
              <a:effectLst/>
            </p:spPr>
            <p:txBody>
              <a:bodyPr wrap="square" lIns="45719" tIns="45719" rIns="45719" bIns="45719" numCol="1" anchor="ctr">
                <a:noAutofit/>
              </a:bodyPr>
              <a:lstStyle/>
              <a:p>
                <a:pPr algn="ctr">
                  <a:lnSpc>
                    <a:spcPct val="107000"/>
                  </a:lnSpc>
                  <a:spcAft>
                    <a:spcPts val="0"/>
                  </a:spcAft>
                  <a:tabLst>
                    <a:tab pos="914400" algn="l"/>
                  </a:tabLst>
                </a:pPr>
                <a:r>
                  <a:rPr lang="en-US" sz="2800" dirty="0">
                    <a:solidFill>
                      <a:srgbClr val="FFFFFF"/>
                    </a:solidFill>
                    <a:effectLst/>
                    <a:uFill>
                      <a:solidFill>
                        <a:srgbClr val="000000"/>
                      </a:solidFill>
                    </a:uFill>
                    <a:latin typeface="Trebuchet MS" panose="020B0603020202020204" pitchFamily="34" charset="0"/>
                    <a:ea typeface="Calibri" panose="020F0502020204030204" pitchFamily="34" charset="0"/>
                    <a:cs typeface="Calibri" panose="020F0502020204030204" pitchFamily="34" charset="0"/>
                  </a:rPr>
                  <a:t>frequency of physical activity</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8" name="Group 27"/>
            <p:cNvGrpSpPr/>
            <p:nvPr/>
          </p:nvGrpSpPr>
          <p:grpSpPr>
            <a:xfrm>
              <a:off x="2751428" y="944574"/>
              <a:ext cx="1359258" cy="1984250"/>
              <a:chOff x="-1" y="-1"/>
              <a:chExt cx="1359257" cy="1984249"/>
            </a:xfrm>
          </p:grpSpPr>
          <p:sp>
            <p:nvSpPr>
              <p:cNvPr id="33" name="Shape 1073741834"/>
              <p:cNvSpPr/>
              <p:nvPr/>
            </p:nvSpPr>
            <p:spPr>
              <a:xfrm>
                <a:off x="-1" y="-1"/>
                <a:ext cx="1359257" cy="1984249"/>
              </a:xfrm>
              <a:prstGeom prst="rect">
                <a:avLst/>
              </a:prstGeom>
              <a:solidFill>
                <a:srgbClr val="5B9BD5"/>
              </a:solidFill>
              <a:ln w="12700" cap="flat">
                <a:solidFill>
                  <a:srgbClr val="FFFFFF"/>
                </a:solidFill>
                <a:prstDash val="solid"/>
                <a:miter lim="800000"/>
              </a:ln>
              <a:effectLst/>
            </p:spPr>
            <p:txBody>
              <a:bodyPr/>
              <a:lstStyle/>
              <a:p>
                <a:endParaRPr lang="en-MY" sz="2800"/>
              </a:p>
            </p:txBody>
          </p:sp>
          <p:sp>
            <p:nvSpPr>
              <p:cNvPr id="34" name="Shape 1073741835"/>
              <p:cNvSpPr/>
              <p:nvPr/>
            </p:nvSpPr>
            <p:spPr>
              <a:xfrm>
                <a:off x="-1" y="-1"/>
                <a:ext cx="1359257" cy="1984249"/>
              </a:xfrm>
              <a:prstGeom prst="rect">
                <a:avLst/>
              </a:prstGeom>
              <a:noFill/>
              <a:ln w="12700" cap="flat">
                <a:noFill/>
                <a:miter lim="400000"/>
              </a:ln>
              <a:effectLst/>
            </p:spPr>
            <p:txBody>
              <a:bodyPr wrap="square" lIns="45719" tIns="45719" rIns="45719" bIns="45719" numCol="1" anchor="ctr">
                <a:noAutofit/>
              </a:bodyPr>
              <a:lstStyle/>
              <a:p>
                <a:pPr algn="ctr">
                  <a:lnSpc>
                    <a:spcPct val="107000"/>
                  </a:lnSpc>
                  <a:spcAft>
                    <a:spcPts val="0"/>
                  </a:spcAft>
                  <a:tabLst>
                    <a:tab pos="914400" algn="l"/>
                  </a:tabLst>
                </a:pPr>
                <a:r>
                  <a:rPr lang="en-US" sz="2800" dirty="0">
                    <a:solidFill>
                      <a:srgbClr val="FFFFFF"/>
                    </a:solidFill>
                    <a:effectLst/>
                    <a:uFill>
                      <a:solidFill>
                        <a:srgbClr val="000000"/>
                      </a:solidFill>
                    </a:uFill>
                    <a:latin typeface="Trebuchet MS" panose="020B0603020202020204" pitchFamily="34" charset="0"/>
                    <a:ea typeface="Calibri" panose="020F0502020204030204" pitchFamily="34" charset="0"/>
                    <a:cs typeface="Calibri" panose="020F0502020204030204" pitchFamily="34" charset="0"/>
                  </a:rPr>
                  <a:t>duration of physical activity</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9" name="Group 28"/>
            <p:cNvGrpSpPr/>
            <p:nvPr/>
          </p:nvGrpSpPr>
          <p:grpSpPr>
            <a:xfrm>
              <a:off x="4127143" y="944574"/>
              <a:ext cx="1359258" cy="1984250"/>
              <a:chOff x="-1" y="-1"/>
              <a:chExt cx="1359257" cy="1984249"/>
            </a:xfrm>
          </p:grpSpPr>
          <p:sp>
            <p:nvSpPr>
              <p:cNvPr id="31" name="Shape 1073741837"/>
              <p:cNvSpPr/>
              <p:nvPr/>
            </p:nvSpPr>
            <p:spPr>
              <a:xfrm>
                <a:off x="-1" y="-1"/>
                <a:ext cx="1359257" cy="1984249"/>
              </a:xfrm>
              <a:prstGeom prst="rect">
                <a:avLst/>
              </a:prstGeom>
              <a:solidFill>
                <a:srgbClr val="5B9BD5"/>
              </a:solidFill>
              <a:ln w="12700" cap="flat">
                <a:solidFill>
                  <a:srgbClr val="FFFFFF"/>
                </a:solidFill>
                <a:prstDash val="solid"/>
                <a:miter lim="800000"/>
              </a:ln>
              <a:effectLst/>
            </p:spPr>
            <p:txBody>
              <a:bodyPr/>
              <a:lstStyle/>
              <a:p>
                <a:endParaRPr lang="en-MY" sz="2800"/>
              </a:p>
            </p:txBody>
          </p:sp>
          <p:sp>
            <p:nvSpPr>
              <p:cNvPr id="32" name="Shape 1073741838"/>
              <p:cNvSpPr/>
              <p:nvPr/>
            </p:nvSpPr>
            <p:spPr>
              <a:xfrm>
                <a:off x="-1" y="-1"/>
                <a:ext cx="1359257" cy="1984249"/>
              </a:xfrm>
              <a:prstGeom prst="rect">
                <a:avLst/>
              </a:prstGeom>
              <a:noFill/>
              <a:ln w="12700" cap="flat">
                <a:noFill/>
                <a:miter lim="400000"/>
              </a:ln>
              <a:effectLst/>
            </p:spPr>
            <p:txBody>
              <a:bodyPr wrap="square" lIns="45719" tIns="45719" rIns="45719" bIns="45719" numCol="1" anchor="ctr">
                <a:noAutofit/>
              </a:bodyPr>
              <a:lstStyle/>
              <a:p>
                <a:pPr algn="ctr">
                  <a:lnSpc>
                    <a:spcPct val="107000"/>
                  </a:lnSpc>
                  <a:spcAft>
                    <a:spcPts val="0"/>
                  </a:spcAft>
                  <a:tabLst>
                    <a:tab pos="914400" algn="l"/>
                  </a:tabLst>
                </a:pPr>
                <a:r>
                  <a:rPr lang="en-US" sz="2800" dirty="0">
                    <a:solidFill>
                      <a:srgbClr val="FFFFFF"/>
                    </a:solidFill>
                    <a:effectLst/>
                    <a:uFill>
                      <a:solidFill>
                        <a:srgbClr val="000000"/>
                      </a:solidFill>
                    </a:uFill>
                    <a:latin typeface="Trebuchet MS" panose="020B0603020202020204" pitchFamily="34" charset="0"/>
                    <a:ea typeface="Calibri" panose="020F0502020204030204" pitchFamily="34" charset="0"/>
                    <a:cs typeface="Calibri" panose="020F0502020204030204" pitchFamily="34" charset="0"/>
                  </a:rPr>
                  <a:t>demographic pattern</a:t>
                </a:r>
                <a:endParaRPr lang="en-MY" sz="28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tabLst>
                    <a:tab pos="914400" algn="l"/>
                  </a:tabLst>
                </a:pPr>
                <a:r>
                  <a:rPr lang="en-US" sz="2800" dirty="0">
                    <a:solidFill>
                      <a:srgbClr val="FFFFFF"/>
                    </a:solidFill>
                    <a:effectLst/>
                    <a:uFill>
                      <a:solidFill>
                        <a:srgbClr val="000000"/>
                      </a:solidFill>
                    </a:uFill>
                    <a:latin typeface="Trebuchet MS" panose="020B0603020202020204" pitchFamily="34" charset="0"/>
                    <a:ea typeface="Calibri" panose="020F0502020204030204" pitchFamily="34" charset="0"/>
                    <a:cs typeface="Calibri" panose="020F0502020204030204" pitchFamily="34" charset="0"/>
                  </a:rPr>
                  <a:t>gender, age, race</a:t>
                </a:r>
                <a:endParaRPr lang="en-MY" sz="28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grpSp>
        <p:sp>
          <p:nvSpPr>
            <p:cNvPr id="30" name="Shape 1073741840"/>
            <p:cNvSpPr/>
            <p:nvPr/>
          </p:nvSpPr>
          <p:spPr>
            <a:xfrm>
              <a:off x="0" y="2945282"/>
              <a:ext cx="5486400" cy="255118"/>
            </a:xfrm>
            <a:prstGeom prst="rect">
              <a:avLst/>
            </a:prstGeom>
            <a:solidFill>
              <a:srgbClr val="5B9BD5"/>
            </a:solidFill>
            <a:ln w="12700" cap="flat">
              <a:solidFill>
                <a:srgbClr val="FFFFFF"/>
              </a:solidFill>
              <a:prstDash val="solid"/>
              <a:miter lim="800000"/>
            </a:ln>
            <a:effectLst/>
          </p:spPr>
          <p:txBody>
            <a:bodyPr/>
            <a:lstStyle/>
            <a:p>
              <a:endParaRPr lang="en-MY"/>
            </a:p>
          </p:txBody>
        </p:sp>
      </p:grpSp>
      <p:cxnSp>
        <p:nvCxnSpPr>
          <p:cNvPr id="42" name="Straight Connector 41"/>
          <p:cNvCxnSpPr/>
          <p:nvPr/>
        </p:nvCxnSpPr>
        <p:spPr>
          <a:xfrm>
            <a:off x="6003758" y="2249906"/>
            <a:ext cx="0" cy="26469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045368" y="2526632"/>
            <a:ext cx="82296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2045368" y="2514601"/>
            <a:ext cx="12032" cy="36952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4644189" y="2526632"/>
            <a:ext cx="12032" cy="357495"/>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7579895" y="2538664"/>
            <a:ext cx="36094" cy="345463"/>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10274968" y="2551939"/>
            <a:ext cx="0" cy="318915"/>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046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741" y="0"/>
            <a:ext cx="10364451" cy="1596177"/>
          </a:xfrm>
        </p:spPr>
        <p:txBody>
          <a:bodyPr/>
          <a:lstStyle/>
          <a:p>
            <a:r>
              <a:rPr lang="en-MY" dirty="0" smtClean="0"/>
              <a:t>OBJECTIVEs</a:t>
            </a:r>
            <a:endParaRPr lang="en-MY" dirty="0"/>
          </a:p>
        </p:txBody>
      </p:sp>
      <p:sp>
        <p:nvSpPr>
          <p:cNvPr id="3" name="Content Placeholder 2"/>
          <p:cNvSpPr>
            <a:spLocks noGrp="1"/>
          </p:cNvSpPr>
          <p:nvPr>
            <p:ph sz="quarter" idx="13"/>
          </p:nvPr>
        </p:nvSpPr>
        <p:spPr>
          <a:xfrm>
            <a:off x="913774" y="1377108"/>
            <a:ext cx="10363826" cy="4414091"/>
          </a:xfrm>
        </p:spPr>
        <p:txBody>
          <a:bodyPr>
            <a:noAutofit/>
          </a:bodyPr>
          <a:lstStyle/>
          <a:p>
            <a:pPr marL="0" indent="0">
              <a:buNone/>
            </a:pPr>
            <a:r>
              <a:rPr lang="en-MY" sz="2800" dirty="0"/>
              <a:t>1. To determine the relationship between gender and BMI</a:t>
            </a:r>
          </a:p>
          <a:p>
            <a:pPr marL="0" indent="0">
              <a:buNone/>
            </a:pPr>
            <a:r>
              <a:rPr lang="en-MY" sz="2800" dirty="0"/>
              <a:t>2. To determine the relationship between types of exercise and BMI</a:t>
            </a:r>
          </a:p>
          <a:p>
            <a:pPr marL="0" indent="0">
              <a:buNone/>
            </a:pPr>
            <a:r>
              <a:rPr lang="en-MY" sz="2800" dirty="0"/>
              <a:t>3. To determine the relationship between duration of exercise and BMI</a:t>
            </a:r>
          </a:p>
          <a:p>
            <a:pPr marL="0" indent="0">
              <a:buNone/>
            </a:pPr>
            <a:r>
              <a:rPr lang="en-MY" sz="2800" dirty="0"/>
              <a:t>4. To determine the relationship between frequency of exercise and BMI</a:t>
            </a:r>
          </a:p>
          <a:p>
            <a:pPr marL="0" indent="0">
              <a:buNone/>
            </a:pPr>
            <a:r>
              <a:rPr lang="en-MY" sz="2800" dirty="0"/>
              <a:t>5. To determine the relationship between race and </a:t>
            </a:r>
            <a:r>
              <a:rPr lang="en-MY" sz="2800" dirty="0" smtClean="0"/>
              <a:t>BMI</a:t>
            </a:r>
            <a:endParaRPr lang="en-MY" sz="2800" dirty="0"/>
          </a:p>
        </p:txBody>
      </p:sp>
    </p:spTree>
    <p:extLst>
      <p:ext uri="{BB962C8B-B14F-4D97-AF65-F5344CB8AC3E}">
        <p14:creationId xmlns:p14="http://schemas.microsoft.com/office/powerpoint/2010/main" val="1269680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132" y="-267326"/>
            <a:ext cx="10364451" cy="1225794"/>
          </a:xfrm>
        </p:spPr>
        <p:txBody>
          <a:bodyPr/>
          <a:lstStyle/>
          <a:p>
            <a:r>
              <a:rPr lang="en-MY" dirty="0" smtClean="0"/>
              <a:t>hypothesis</a:t>
            </a:r>
            <a:endParaRPr lang="en-MY" dirty="0"/>
          </a:p>
        </p:txBody>
      </p:sp>
      <p:sp>
        <p:nvSpPr>
          <p:cNvPr id="3" name="Content Placeholder 2"/>
          <p:cNvSpPr>
            <a:spLocks noGrp="1"/>
          </p:cNvSpPr>
          <p:nvPr>
            <p:ph sz="quarter" idx="13"/>
          </p:nvPr>
        </p:nvSpPr>
        <p:spPr>
          <a:xfrm>
            <a:off x="913774" y="771181"/>
            <a:ext cx="10363826" cy="5376956"/>
          </a:xfrm>
        </p:spPr>
        <p:txBody>
          <a:bodyPr>
            <a:noAutofit/>
          </a:bodyPr>
          <a:lstStyle/>
          <a:p>
            <a:pPr marL="342900" indent="-342900">
              <a:buFont typeface="+mj-lt"/>
              <a:buAutoNum type="arabicPeriod"/>
            </a:pPr>
            <a:r>
              <a:rPr lang="en-MY" u="sng" dirty="0" smtClean="0"/>
              <a:t>Female </a:t>
            </a:r>
            <a:r>
              <a:rPr lang="en-MY" u="sng" dirty="0"/>
              <a:t>students </a:t>
            </a:r>
            <a:r>
              <a:rPr lang="en-MY" dirty="0"/>
              <a:t>are likely to have higher BMI than male students</a:t>
            </a:r>
          </a:p>
          <a:p>
            <a:pPr marL="342900" indent="-342900">
              <a:buFont typeface="+mj-lt"/>
              <a:buAutoNum type="arabicPeriod"/>
            </a:pPr>
            <a:r>
              <a:rPr lang="en-MY" u="sng" dirty="0" smtClean="0"/>
              <a:t>Chinese </a:t>
            </a:r>
            <a:r>
              <a:rPr lang="en-MY" u="sng" dirty="0"/>
              <a:t>students </a:t>
            </a:r>
            <a:r>
              <a:rPr lang="en-MY" dirty="0"/>
              <a:t>are likely to have lower BMI compared to non-Chinese students.</a:t>
            </a:r>
          </a:p>
          <a:p>
            <a:pPr marL="342900" indent="-342900">
              <a:buFont typeface="+mj-lt"/>
              <a:buAutoNum type="arabicPeriod"/>
            </a:pPr>
            <a:r>
              <a:rPr lang="en-MY" dirty="0" smtClean="0"/>
              <a:t>Students </a:t>
            </a:r>
            <a:r>
              <a:rPr lang="en-MY" dirty="0"/>
              <a:t>whom </a:t>
            </a:r>
            <a:r>
              <a:rPr lang="en-MY" u="sng" dirty="0"/>
              <a:t>do vigorous exercise </a:t>
            </a:r>
            <a:r>
              <a:rPr lang="en-MY" dirty="0"/>
              <a:t>will achieve lower BMI.</a:t>
            </a:r>
          </a:p>
          <a:p>
            <a:pPr marL="342900" indent="-342900">
              <a:buFont typeface="+mj-lt"/>
              <a:buAutoNum type="arabicPeriod"/>
            </a:pPr>
            <a:r>
              <a:rPr lang="en-MY" dirty="0" smtClean="0"/>
              <a:t>Students </a:t>
            </a:r>
            <a:r>
              <a:rPr lang="en-MY" dirty="0"/>
              <a:t>whom </a:t>
            </a:r>
            <a:r>
              <a:rPr lang="en-MY" u="sng" dirty="0"/>
              <a:t>do moderate exercise </a:t>
            </a:r>
            <a:r>
              <a:rPr lang="en-MY" dirty="0"/>
              <a:t>will achieve lower BMI.</a:t>
            </a:r>
          </a:p>
          <a:p>
            <a:pPr marL="342900" indent="-342900">
              <a:buFont typeface="+mj-lt"/>
              <a:buAutoNum type="arabicPeriod"/>
            </a:pPr>
            <a:r>
              <a:rPr lang="en-MY" dirty="0" smtClean="0"/>
              <a:t>Students </a:t>
            </a:r>
            <a:r>
              <a:rPr lang="en-MY" dirty="0"/>
              <a:t>who exercised in </a:t>
            </a:r>
            <a:r>
              <a:rPr lang="en-MY" u="sng" dirty="0"/>
              <a:t>longer duration for vigorous exercise </a:t>
            </a:r>
            <a:r>
              <a:rPr lang="en-MY" dirty="0"/>
              <a:t>will </a:t>
            </a:r>
            <a:r>
              <a:rPr lang="en-MY" dirty="0" smtClean="0"/>
              <a:t>be </a:t>
            </a:r>
            <a:r>
              <a:rPr lang="en-MY" dirty="0"/>
              <a:t>more likely to </a:t>
            </a:r>
            <a:r>
              <a:rPr lang="en-MY" dirty="0" smtClean="0"/>
              <a:t>achieve </a:t>
            </a:r>
            <a:r>
              <a:rPr lang="en-MY" dirty="0"/>
              <a:t>ideal BMI.</a:t>
            </a:r>
          </a:p>
          <a:p>
            <a:pPr marL="342900" indent="-342900">
              <a:buFont typeface="+mj-lt"/>
              <a:buAutoNum type="arabicPeriod"/>
            </a:pPr>
            <a:r>
              <a:rPr lang="en-MY" dirty="0" smtClean="0"/>
              <a:t>Students </a:t>
            </a:r>
            <a:r>
              <a:rPr lang="en-MY" dirty="0"/>
              <a:t>who exercised in </a:t>
            </a:r>
            <a:r>
              <a:rPr lang="en-MY" u="sng" dirty="0"/>
              <a:t>longer duration for moderate exercise </a:t>
            </a:r>
            <a:r>
              <a:rPr lang="en-MY" dirty="0"/>
              <a:t>will </a:t>
            </a:r>
            <a:r>
              <a:rPr lang="en-MY" dirty="0" smtClean="0"/>
              <a:t>be </a:t>
            </a:r>
            <a:r>
              <a:rPr lang="en-MY" dirty="0"/>
              <a:t>more likely to achieve ideal BMI.</a:t>
            </a:r>
          </a:p>
          <a:p>
            <a:pPr marL="342900" indent="-342900">
              <a:buFont typeface="+mj-lt"/>
              <a:buAutoNum type="arabicPeriod"/>
            </a:pPr>
            <a:r>
              <a:rPr lang="en-MY" u="sng" dirty="0" smtClean="0"/>
              <a:t>Moderate  exercise </a:t>
            </a:r>
            <a:r>
              <a:rPr lang="en-MY" u="sng" dirty="0"/>
              <a:t>more than four times a week </a:t>
            </a:r>
            <a:r>
              <a:rPr lang="en-MY" dirty="0"/>
              <a:t>will help students to achieve </a:t>
            </a:r>
            <a:r>
              <a:rPr lang="en-MY" dirty="0" smtClean="0"/>
              <a:t>ideal </a:t>
            </a:r>
            <a:r>
              <a:rPr lang="en-MY" dirty="0"/>
              <a:t>BMI</a:t>
            </a:r>
          </a:p>
          <a:p>
            <a:pPr marL="342900" indent="-342900">
              <a:buFont typeface="+mj-lt"/>
              <a:buAutoNum type="arabicPeriod"/>
            </a:pPr>
            <a:r>
              <a:rPr lang="en-MY" dirty="0" smtClean="0"/>
              <a:t>Students </a:t>
            </a:r>
            <a:r>
              <a:rPr lang="en-MY" dirty="0"/>
              <a:t>who do </a:t>
            </a:r>
            <a:r>
              <a:rPr lang="en-MY" u="sng" dirty="0"/>
              <a:t>vigorous exercise more than three times a week </a:t>
            </a:r>
            <a:r>
              <a:rPr lang="en-MY" dirty="0"/>
              <a:t>will have </a:t>
            </a:r>
            <a:r>
              <a:rPr lang="en-MY" dirty="0" smtClean="0"/>
              <a:t>ideal BMI</a:t>
            </a:r>
            <a:endParaRPr lang="en-MY" dirty="0"/>
          </a:p>
        </p:txBody>
      </p:sp>
    </p:spTree>
    <p:extLst>
      <p:ext uri="{BB962C8B-B14F-4D97-AF65-F5344CB8AC3E}">
        <p14:creationId xmlns:p14="http://schemas.microsoft.com/office/powerpoint/2010/main" val="2037231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METHODOLOGY</a:t>
            </a:r>
            <a:endParaRPr lang="en-MY" dirty="0"/>
          </a:p>
        </p:txBody>
      </p:sp>
      <p:sp>
        <p:nvSpPr>
          <p:cNvPr id="3" name="Content Placeholder 2"/>
          <p:cNvSpPr>
            <a:spLocks noGrp="1"/>
          </p:cNvSpPr>
          <p:nvPr>
            <p:ph sz="quarter" idx="13"/>
          </p:nvPr>
        </p:nvSpPr>
        <p:spPr/>
        <p:txBody>
          <a:bodyPr>
            <a:normAutofit/>
          </a:bodyPr>
          <a:lstStyle/>
          <a:p>
            <a:pPr marL="0" indent="0">
              <a:buNone/>
            </a:pPr>
            <a:r>
              <a:rPr lang="en-MY" sz="2400" b="1" u="sng" dirty="0"/>
              <a:t>CROSS-SECTIONAL </a:t>
            </a:r>
            <a:r>
              <a:rPr lang="en-MY" sz="2400" b="1" u="sng" dirty="0" smtClean="0"/>
              <a:t>STUDY</a:t>
            </a:r>
            <a:endParaRPr lang="en-MY" sz="2400" b="1" u="sng" dirty="0"/>
          </a:p>
          <a:p>
            <a:r>
              <a:rPr lang="en-MY" sz="2400" dirty="0"/>
              <a:t>Measures the relationship of variables </a:t>
            </a:r>
            <a:r>
              <a:rPr lang="en-MY" sz="2400" dirty="0" smtClean="0"/>
              <a:t> </a:t>
            </a:r>
            <a:r>
              <a:rPr lang="en-MY" sz="2400" dirty="0"/>
              <a:t>( manipulated and responding) in a defined population at particular time.</a:t>
            </a:r>
          </a:p>
          <a:p>
            <a:r>
              <a:rPr lang="en-MY" sz="2400" dirty="0"/>
              <a:t>Often used to assess the prevalence of acute or chronic conditions, or to answer questions about the causes of disease or the results of intervention.</a:t>
            </a:r>
          </a:p>
          <a:p>
            <a:endParaRPr lang="en-MY" sz="2400" dirty="0"/>
          </a:p>
        </p:txBody>
      </p:sp>
    </p:spTree>
    <p:extLst>
      <p:ext uri="{BB962C8B-B14F-4D97-AF65-F5344CB8AC3E}">
        <p14:creationId xmlns:p14="http://schemas.microsoft.com/office/powerpoint/2010/main" val="1084658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96475" y="724345"/>
            <a:ext cx="10968507" cy="5898524"/>
          </a:xfrm>
        </p:spPr>
        <p:txBody>
          <a:bodyPr>
            <a:normAutofit/>
          </a:bodyPr>
          <a:lstStyle/>
          <a:p>
            <a:pPr marL="0" indent="0">
              <a:buNone/>
            </a:pPr>
            <a:r>
              <a:rPr lang="en-MY" sz="2400" b="1" u="sng" dirty="0"/>
              <a:t>STUDY FIELD</a:t>
            </a:r>
          </a:p>
          <a:p>
            <a:pPr lvl="0"/>
            <a:r>
              <a:rPr lang="en-MY" sz="2400" dirty="0"/>
              <a:t>UKM Cheras Campus</a:t>
            </a:r>
          </a:p>
          <a:p>
            <a:pPr marL="0" indent="0">
              <a:buNone/>
            </a:pPr>
            <a:endParaRPr lang="en-MY" sz="2400" dirty="0"/>
          </a:p>
          <a:p>
            <a:pPr marL="0" indent="0">
              <a:buNone/>
            </a:pPr>
            <a:r>
              <a:rPr lang="en-MY" sz="2400" b="1" u="sng" dirty="0"/>
              <a:t>CONVENIENT SAMPLING</a:t>
            </a:r>
          </a:p>
          <a:p>
            <a:r>
              <a:rPr lang="en-MY" sz="2400" dirty="0"/>
              <a:t>100 preclinical medical students in Pre-clinical   building (HUKM)  starting from 19- 23 October 2014</a:t>
            </a:r>
          </a:p>
          <a:p>
            <a:endParaRPr lang="en-MY" sz="2400" dirty="0"/>
          </a:p>
          <a:p>
            <a:pPr marL="0" indent="0">
              <a:buNone/>
            </a:pPr>
            <a:r>
              <a:rPr lang="en-MY" sz="2400" b="1" u="sng" dirty="0"/>
              <a:t>QUESTIONNAIRE</a:t>
            </a:r>
          </a:p>
          <a:p>
            <a:r>
              <a:rPr lang="en-MY" sz="2400" dirty="0"/>
              <a:t>Self administered </a:t>
            </a:r>
          </a:p>
          <a:p>
            <a:endParaRPr lang="en-MY" sz="2400" dirty="0"/>
          </a:p>
        </p:txBody>
      </p:sp>
    </p:spTree>
    <p:extLst>
      <p:ext uri="{BB962C8B-B14F-4D97-AF65-F5344CB8AC3E}">
        <p14:creationId xmlns:p14="http://schemas.microsoft.com/office/powerpoint/2010/main" val="34609989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Operational definition</a:t>
            </a:r>
            <a:endParaRPr lang="en-MY" dirty="0"/>
          </a:p>
        </p:txBody>
      </p:sp>
      <p:sp>
        <p:nvSpPr>
          <p:cNvPr id="3" name="Content Placeholder 2"/>
          <p:cNvSpPr>
            <a:spLocks noGrp="1"/>
          </p:cNvSpPr>
          <p:nvPr>
            <p:ph sz="quarter" idx="13"/>
          </p:nvPr>
        </p:nvSpPr>
        <p:spPr/>
        <p:txBody>
          <a:bodyPr>
            <a:normAutofit/>
          </a:bodyPr>
          <a:lstStyle/>
          <a:p>
            <a:pPr marL="0" indent="0">
              <a:buNone/>
            </a:pPr>
            <a:r>
              <a:rPr lang="en-MY" sz="2400" dirty="0" smtClean="0"/>
              <a:t>1</a:t>
            </a:r>
            <a:r>
              <a:rPr lang="en-MY" sz="2400" dirty="0"/>
              <a:t>) </a:t>
            </a:r>
            <a:r>
              <a:rPr lang="en-MY" sz="2400" dirty="0" smtClean="0"/>
              <a:t>Body mass index</a:t>
            </a:r>
            <a:endParaRPr lang="en-MY" sz="2400" dirty="0"/>
          </a:p>
          <a:p>
            <a:r>
              <a:rPr lang="en-MY" sz="2400" dirty="0"/>
              <a:t>High : ≥ 25 </a:t>
            </a:r>
            <a:r>
              <a:rPr lang="en-MY" sz="2400" dirty="0" smtClean="0"/>
              <a:t>kg/m^2</a:t>
            </a:r>
            <a:endParaRPr lang="en-MY" sz="2400" dirty="0"/>
          </a:p>
          <a:p>
            <a:r>
              <a:rPr lang="en-MY" sz="2400" dirty="0"/>
              <a:t>Low  : &lt; </a:t>
            </a:r>
            <a:r>
              <a:rPr lang="en-MY" sz="2400" dirty="0" smtClean="0"/>
              <a:t>25kg/m2</a:t>
            </a:r>
          </a:p>
          <a:p>
            <a:r>
              <a:rPr lang="en-MY" sz="2400" dirty="0" smtClean="0"/>
              <a:t>Ideal : 18.0-22.9kg/m2</a:t>
            </a:r>
          </a:p>
          <a:p>
            <a:r>
              <a:rPr lang="en-MY" sz="2400" dirty="0" smtClean="0"/>
              <a:t>Non ideal : &gt;22.9kg/m2 &amp; &lt;18.0kg/m2</a:t>
            </a:r>
            <a:endParaRPr lang="en-MY" sz="2400" dirty="0"/>
          </a:p>
          <a:p>
            <a:endParaRPr lang="en-MY" sz="2400" dirty="0"/>
          </a:p>
        </p:txBody>
      </p:sp>
    </p:spTree>
    <p:extLst>
      <p:ext uri="{BB962C8B-B14F-4D97-AF65-F5344CB8AC3E}">
        <p14:creationId xmlns:p14="http://schemas.microsoft.com/office/powerpoint/2010/main" val="28919054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4544" y="93509"/>
            <a:ext cx="10024171" cy="6648581"/>
          </a:xfrm>
          <a:prstGeom prst="rect">
            <a:avLst/>
          </a:prstGeom>
        </p:spPr>
      </p:pic>
      <p:sp>
        <p:nvSpPr>
          <p:cNvPr id="5" name="TextBox 4"/>
          <p:cNvSpPr txBox="1"/>
          <p:nvPr/>
        </p:nvSpPr>
        <p:spPr>
          <a:xfrm>
            <a:off x="10178716" y="4764505"/>
            <a:ext cx="1720516" cy="1200329"/>
          </a:xfrm>
          <a:prstGeom prst="rect">
            <a:avLst/>
          </a:prstGeom>
          <a:noFill/>
        </p:spPr>
        <p:txBody>
          <a:bodyPr wrap="square" rtlCol="0">
            <a:spAutoFit/>
          </a:bodyPr>
          <a:lstStyle/>
          <a:p>
            <a:r>
              <a:rPr lang="en-US" b="1" i="1" dirty="0"/>
              <a:t>Source: Adapted from WHO 1995, WHO  2000 and  WHO 2004.</a:t>
            </a:r>
            <a:endParaRPr lang="en-MY" dirty="0"/>
          </a:p>
        </p:txBody>
      </p:sp>
    </p:spTree>
    <p:extLst>
      <p:ext uri="{BB962C8B-B14F-4D97-AF65-F5344CB8AC3E}">
        <p14:creationId xmlns:p14="http://schemas.microsoft.com/office/powerpoint/2010/main" val="17228161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21972" y="309094"/>
            <a:ext cx="10955628" cy="6387920"/>
          </a:xfrm>
        </p:spPr>
        <p:txBody>
          <a:bodyPr numCol="2">
            <a:normAutofit/>
          </a:bodyPr>
          <a:lstStyle/>
          <a:p>
            <a:pPr marL="0" indent="0">
              <a:buNone/>
            </a:pPr>
            <a:r>
              <a:rPr lang="en-MY" sz="2400" dirty="0"/>
              <a:t>2) Gender</a:t>
            </a:r>
          </a:p>
          <a:p>
            <a:r>
              <a:rPr lang="en-MY" sz="2400" dirty="0"/>
              <a:t>Male</a:t>
            </a:r>
          </a:p>
          <a:p>
            <a:r>
              <a:rPr lang="en-MY" sz="2400" dirty="0" smtClean="0"/>
              <a:t>Female</a:t>
            </a:r>
          </a:p>
          <a:p>
            <a:endParaRPr lang="en-MY" sz="2400" dirty="0"/>
          </a:p>
          <a:p>
            <a:pPr marL="0" indent="0">
              <a:buNone/>
            </a:pPr>
            <a:r>
              <a:rPr lang="en-MY" sz="2400" dirty="0"/>
              <a:t>3) Race</a:t>
            </a:r>
          </a:p>
          <a:p>
            <a:r>
              <a:rPr lang="en-MY" sz="2400" dirty="0"/>
              <a:t>Chinese</a:t>
            </a:r>
          </a:p>
          <a:p>
            <a:r>
              <a:rPr lang="en-MY" sz="2400" dirty="0" smtClean="0"/>
              <a:t>non-Chinese</a:t>
            </a:r>
          </a:p>
          <a:p>
            <a:endParaRPr lang="en-MY" sz="2400" dirty="0"/>
          </a:p>
          <a:p>
            <a:pPr marL="0" indent="0">
              <a:buNone/>
            </a:pPr>
            <a:r>
              <a:rPr lang="en-MY" sz="2400" dirty="0"/>
              <a:t>4) Frequency of Activity conducted</a:t>
            </a:r>
          </a:p>
          <a:p>
            <a:r>
              <a:rPr lang="en-MY" sz="2400" dirty="0"/>
              <a:t>High duration</a:t>
            </a:r>
          </a:p>
          <a:p>
            <a:r>
              <a:rPr lang="en-MY" sz="2400" dirty="0" smtClean="0"/>
              <a:t>low duration</a:t>
            </a:r>
          </a:p>
          <a:p>
            <a:pPr marL="0" indent="0">
              <a:buNone/>
            </a:pPr>
            <a:r>
              <a:rPr lang="en-MY" sz="2400" dirty="0" smtClean="0"/>
              <a:t>5</a:t>
            </a:r>
            <a:r>
              <a:rPr lang="en-MY" sz="2400" dirty="0"/>
              <a:t>) Duration of activity</a:t>
            </a:r>
          </a:p>
          <a:p>
            <a:r>
              <a:rPr lang="en-MY" sz="2400" dirty="0" smtClean="0"/>
              <a:t>long </a:t>
            </a:r>
            <a:r>
              <a:rPr lang="en-MY" sz="2400" dirty="0"/>
              <a:t>duration</a:t>
            </a:r>
          </a:p>
          <a:p>
            <a:r>
              <a:rPr lang="en-MY" sz="2400" dirty="0" smtClean="0"/>
              <a:t>short </a:t>
            </a:r>
            <a:r>
              <a:rPr lang="en-MY" sz="2400" dirty="0"/>
              <a:t>duration</a:t>
            </a:r>
          </a:p>
          <a:p>
            <a:endParaRPr lang="en-MY" sz="2400" dirty="0"/>
          </a:p>
        </p:txBody>
      </p:sp>
    </p:spTree>
    <p:extLst>
      <p:ext uri="{BB962C8B-B14F-4D97-AF65-F5344CB8AC3E}">
        <p14:creationId xmlns:p14="http://schemas.microsoft.com/office/powerpoint/2010/main" val="3714648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
            <a:ext cx="10364451" cy="1359568"/>
          </a:xfrm>
        </p:spPr>
        <p:txBody>
          <a:bodyPr/>
          <a:lstStyle/>
          <a:p>
            <a:r>
              <a:rPr lang="en-MY" dirty="0" smtClean="0"/>
              <a:t>Table 2 : International Physical Activity Questionnaire Scoring Protocol</a:t>
            </a:r>
            <a:endParaRPr lang="en-MY" dirty="0"/>
          </a:p>
        </p:txBody>
      </p:sp>
      <p:pic>
        <p:nvPicPr>
          <p:cNvPr id="4" name="image10.png"/>
          <p:cNvPicPr>
            <a:picLocks noGrp="1"/>
          </p:cNvPicPr>
          <p:nvPr>
            <p:ph sz="quarter" idx="13"/>
          </p:nvPr>
        </p:nvPicPr>
        <p:blipFill>
          <a:blip r:embed="rId2">
            <a:extLst/>
          </a:blip>
          <a:stretch>
            <a:fillRect/>
          </a:stretch>
        </p:blipFill>
        <p:spPr>
          <a:xfrm>
            <a:off x="1764828" y="1159726"/>
            <a:ext cx="8315874" cy="4927371"/>
          </a:xfrm>
          <a:prstGeom prst="rect">
            <a:avLst/>
          </a:prstGeom>
          <a:ln w="12700">
            <a:miter lim="400000"/>
          </a:ln>
        </p:spPr>
      </p:pic>
      <p:sp>
        <p:nvSpPr>
          <p:cNvPr id="6" name="TextBox 5"/>
          <p:cNvSpPr txBox="1"/>
          <p:nvPr/>
        </p:nvSpPr>
        <p:spPr>
          <a:xfrm>
            <a:off x="913775" y="6087097"/>
            <a:ext cx="10364451" cy="923330"/>
          </a:xfrm>
          <a:prstGeom prst="rect">
            <a:avLst/>
          </a:prstGeom>
          <a:noFill/>
        </p:spPr>
        <p:txBody>
          <a:bodyPr wrap="square" rtlCol="0">
            <a:spAutoFit/>
          </a:bodyPr>
          <a:lstStyle/>
          <a:p>
            <a:r>
              <a:rPr lang="en-MY" dirty="0" smtClean="0"/>
              <a:t>Source: </a:t>
            </a:r>
            <a:r>
              <a:rPr lang="en-US" b="1" dirty="0" smtClean="0"/>
              <a:t>IPAQ PHYSICAL ACTIVITY LEVELS (Based On Revised IPAQ Categories November 2005)</a:t>
            </a:r>
            <a:endParaRPr lang="en-MY" dirty="0" smtClean="0"/>
          </a:p>
          <a:p>
            <a:r>
              <a:rPr lang="en-US" b="1" u="sng" dirty="0" smtClean="0"/>
              <a:t>DATE OF LAST REVISION:</a:t>
            </a:r>
            <a:r>
              <a:rPr lang="en-US" dirty="0" smtClean="0"/>
              <a:t>  November 22, 2010</a:t>
            </a:r>
            <a:endParaRPr lang="en-MY" dirty="0" smtClean="0"/>
          </a:p>
          <a:p>
            <a:endParaRPr lang="en-MY" dirty="0"/>
          </a:p>
        </p:txBody>
      </p:sp>
    </p:spTree>
    <p:extLst>
      <p:ext uri="{BB962C8B-B14F-4D97-AF65-F5344CB8AC3E}">
        <p14:creationId xmlns:p14="http://schemas.microsoft.com/office/powerpoint/2010/main" val="4018698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questionnaires</a:t>
            </a:r>
            <a:endParaRPr lang="en-MY" dirty="0"/>
          </a:p>
        </p:txBody>
      </p:sp>
      <p:sp>
        <p:nvSpPr>
          <p:cNvPr id="3" name="Content Placeholder 2"/>
          <p:cNvSpPr>
            <a:spLocks noGrp="1"/>
          </p:cNvSpPr>
          <p:nvPr>
            <p:ph sz="quarter" idx="13"/>
          </p:nvPr>
        </p:nvSpPr>
        <p:spPr/>
        <p:txBody>
          <a:bodyPr>
            <a:normAutofit/>
          </a:bodyPr>
          <a:lstStyle/>
          <a:p>
            <a:r>
              <a:rPr lang="en-MY" sz="2400" dirty="0"/>
              <a:t>Gender</a:t>
            </a:r>
          </a:p>
          <a:p>
            <a:r>
              <a:rPr lang="en-MY" sz="2400" dirty="0"/>
              <a:t>Race</a:t>
            </a:r>
          </a:p>
          <a:p>
            <a:r>
              <a:rPr lang="en-MY" sz="2400" dirty="0"/>
              <a:t>Physical activity</a:t>
            </a:r>
          </a:p>
          <a:p>
            <a:r>
              <a:rPr lang="en-MY" sz="2400" dirty="0"/>
              <a:t>Duration of activity conducted</a:t>
            </a:r>
          </a:p>
          <a:p>
            <a:r>
              <a:rPr lang="en-MY" sz="2400" dirty="0"/>
              <a:t>Frequency of activity conducted</a:t>
            </a:r>
          </a:p>
          <a:p>
            <a:r>
              <a:rPr lang="en-MY" sz="2400" dirty="0"/>
              <a:t>Types of activities</a:t>
            </a:r>
          </a:p>
          <a:p>
            <a:endParaRPr lang="en-MY" sz="2400" dirty="0"/>
          </a:p>
        </p:txBody>
      </p:sp>
    </p:spTree>
    <p:extLst>
      <p:ext uri="{BB962C8B-B14F-4D97-AF65-F5344CB8AC3E}">
        <p14:creationId xmlns:p14="http://schemas.microsoft.com/office/powerpoint/2010/main" val="13642287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5970542"/>
          </a:xfrm>
        </p:spPr>
        <p:txBody>
          <a:bodyPr>
            <a:normAutofit/>
          </a:bodyPr>
          <a:lstStyle/>
          <a:p>
            <a:r>
              <a:rPr lang="en-MY" sz="7200" b="1" dirty="0"/>
              <a:t>RESULT </a:t>
            </a:r>
            <a:r>
              <a:rPr lang="en-MY" sz="7200" dirty="0"/>
              <a:t/>
            </a:r>
            <a:br>
              <a:rPr lang="en-MY" sz="7200" dirty="0"/>
            </a:br>
            <a:r>
              <a:rPr lang="en-MY" sz="7200" dirty="0"/>
              <a:t>DESCRIPTIVE ANALYSIS</a:t>
            </a:r>
          </a:p>
        </p:txBody>
      </p:sp>
    </p:spTree>
    <p:extLst>
      <p:ext uri="{BB962C8B-B14F-4D97-AF65-F5344CB8AC3E}">
        <p14:creationId xmlns:p14="http://schemas.microsoft.com/office/powerpoint/2010/main" val="4139293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0"/>
            <a:ext cx="10364451" cy="1596177"/>
          </a:xfrm>
        </p:spPr>
        <p:txBody>
          <a:bodyPr/>
          <a:lstStyle/>
          <a:p>
            <a:r>
              <a:rPr lang="en-MY" dirty="0" smtClean="0"/>
              <a:t>RESPONDENT : GENDER</a:t>
            </a:r>
            <a:endParaRPr lang="en-MY"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2740059258"/>
              </p:ext>
            </p:extLst>
          </p:nvPr>
        </p:nvGraphicFramePr>
        <p:xfrm>
          <a:off x="1958340" y="1813560"/>
          <a:ext cx="8275320" cy="42367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01388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
            <a:ext cx="10364451" cy="1188720"/>
          </a:xfrm>
        </p:spPr>
        <p:txBody>
          <a:bodyPr/>
          <a:lstStyle/>
          <a:p>
            <a:r>
              <a:rPr lang="en-MY" dirty="0" smtClean="0"/>
              <a:t>RACES</a:t>
            </a:r>
            <a:endParaRPr lang="en-MY"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3777095532"/>
              </p:ext>
            </p:extLst>
          </p:nvPr>
        </p:nvGraphicFramePr>
        <p:xfrm>
          <a:off x="914400" y="1046747"/>
          <a:ext cx="10363200" cy="51735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75985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3" y="1"/>
            <a:ext cx="10364451" cy="1082040"/>
          </a:xfrm>
        </p:spPr>
        <p:txBody>
          <a:bodyPr/>
          <a:lstStyle/>
          <a:p>
            <a:r>
              <a:rPr lang="en-MY" dirty="0" smtClean="0"/>
              <a:t>Classification of bmi - ideal and non-ideal</a:t>
            </a:r>
            <a:endParaRPr lang="en-MY" dirty="0"/>
          </a:p>
        </p:txBody>
      </p:sp>
      <p:pic>
        <p:nvPicPr>
          <p:cNvPr id="6" name="Picture 5" descr="Macintosh HD:Users:HaifaaKhairuddin:Pictures:med soc transient.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5880" y="937894"/>
            <a:ext cx="9738360" cy="5280025"/>
          </a:xfrm>
          <a:prstGeom prst="rect">
            <a:avLst/>
          </a:prstGeom>
          <a:noFill/>
          <a:ln>
            <a:noFill/>
          </a:ln>
        </p:spPr>
      </p:pic>
    </p:spTree>
    <p:extLst>
      <p:ext uri="{BB962C8B-B14F-4D97-AF65-F5344CB8AC3E}">
        <p14:creationId xmlns:p14="http://schemas.microsoft.com/office/powerpoint/2010/main" val="9675511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26363"/>
            <a:ext cx="10364451" cy="1596177"/>
          </a:xfrm>
        </p:spPr>
        <p:txBody>
          <a:bodyPr/>
          <a:lstStyle/>
          <a:p>
            <a:r>
              <a:rPr lang="en-MY" dirty="0" smtClean="0"/>
              <a:t>Vigorous activity</a:t>
            </a:r>
            <a:endParaRPr lang="en-MY"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3524024150"/>
              </p:ext>
            </p:extLst>
          </p:nvPr>
        </p:nvGraphicFramePr>
        <p:xfrm>
          <a:off x="914400" y="1021081"/>
          <a:ext cx="10363200" cy="4770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71168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
            <a:ext cx="10364451" cy="1596177"/>
          </a:xfrm>
        </p:spPr>
        <p:txBody>
          <a:bodyPr/>
          <a:lstStyle/>
          <a:p>
            <a:r>
              <a:rPr lang="en-MY" dirty="0" smtClean="0"/>
              <a:t>Frequency of vigorous activity</a:t>
            </a:r>
            <a:endParaRPr lang="en-MY"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1246261614"/>
              </p:ext>
            </p:extLst>
          </p:nvPr>
        </p:nvGraphicFramePr>
        <p:xfrm>
          <a:off x="624840" y="1260897"/>
          <a:ext cx="10805160" cy="51399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82287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356843"/>
            <a:ext cx="10364451" cy="1596177"/>
          </a:xfrm>
        </p:spPr>
        <p:txBody>
          <a:bodyPr/>
          <a:lstStyle/>
          <a:p>
            <a:r>
              <a:rPr lang="en-MY" dirty="0" smtClean="0"/>
              <a:t>Duration of vigorous activity</a:t>
            </a:r>
            <a:endParaRPr lang="en-MY"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512426932"/>
              </p:ext>
            </p:extLst>
          </p:nvPr>
        </p:nvGraphicFramePr>
        <p:xfrm>
          <a:off x="914400" y="944880"/>
          <a:ext cx="10363200" cy="53187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23187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478763"/>
            <a:ext cx="10364451" cy="1596177"/>
          </a:xfrm>
        </p:spPr>
        <p:txBody>
          <a:bodyPr/>
          <a:lstStyle/>
          <a:p>
            <a:r>
              <a:rPr lang="en-MY" dirty="0" smtClean="0"/>
              <a:t>Moderate activity</a:t>
            </a:r>
            <a:endParaRPr lang="en-MY"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4206502893"/>
              </p:ext>
            </p:extLst>
          </p:nvPr>
        </p:nvGraphicFramePr>
        <p:xfrm>
          <a:off x="914400" y="777240"/>
          <a:ext cx="10363200" cy="54406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19540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09243"/>
            <a:ext cx="10364451" cy="1596177"/>
          </a:xfrm>
        </p:spPr>
        <p:txBody>
          <a:bodyPr/>
          <a:lstStyle/>
          <a:p>
            <a:r>
              <a:rPr lang="en-MY" dirty="0" smtClean="0"/>
              <a:t>Frequency of moderate activity</a:t>
            </a:r>
            <a:endParaRPr lang="en-MY"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3169885998"/>
              </p:ext>
            </p:extLst>
          </p:nvPr>
        </p:nvGraphicFramePr>
        <p:xfrm>
          <a:off x="914400" y="701040"/>
          <a:ext cx="10363200" cy="5638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49811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Duration of moderate activity</a:t>
            </a:r>
            <a:endParaRPr lang="en-MY"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2865677299"/>
              </p:ext>
            </p:extLst>
          </p:nvPr>
        </p:nvGraphicFramePr>
        <p:xfrm>
          <a:off x="914400" y="2366963"/>
          <a:ext cx="10363200" cy="34242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98706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MY" sz="8000" b="1" dirty="0" smtClean="0"/>
              <a:t>Result</a:t>
            </a:r>
            <a:r>
              <a:rPr lang="en-MY" sz="8000" dirty="0" smtClean="0"/>
              <a:t/>
            </a:r>
            <a:br>
              <a:rPr lang="en-MY" sz="8000" dirty="0" smtClean="0"/>
            </a:br>
            <a:r>
              <a:rPr lang="en-MY" sz="8000" dirty="0" smtClean="0"/>
              <a:t>analytic analysis</a:t>
            </a:r>
            <a:endParaRPr lang="en-MY" sz="8000" dirty="0"/>
          </a:p>
        </p:txBody>
      </p:sp>
    </p:spTree>
    <p:extLst>
      <p:ext uri="{BB962C8B-B14F-4D97-AF65-F5344CB8AC3E}">
        <p14:creationId xmlns:p14="http://schemas.microsoft.com/office/powerpoint/2010/main" val="28280483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3200" dirty="0" smtClean="0"/>
              <a:t>Null hypothesis : there is no </a:t>
            </a:r>
            <a:r>
              <a:rPr lang="en-MY" sz="3200" dirty="0"/>
              <a:t>significant </a:t>
            </a:r>
            <a:r>
              <a:rPr lang="en-MY" sz="3200" dirty="0" smtClean="0"/>
              <a:t>association between gender and bmi</a:t>
            </a:r>
            <a:endParaRPr lang="en-MY" sz="3200" dirty="0"/>
          </a:p>
        </p:txBody>
      </p:sp>
      <p:sp>
        <p:nvSpPr>
          <p:cNvPr id="3" name="Content Placeholder 2"/>
          <p:cNvSpPr>
            <a:spLocks noGrp="1"/>
          </p:cNvSpPr>
          <p:nvPr>
            <p:ph sz="quarter" idx="13"/>
          </p:nvPr>
        </p:nvSpPr>
        <p:spPr/>
        <p:txBody>
          <a:bodyPr/>
          <a:lstStyle/>
          <a:p>
            <a:r>
              <a:rPr lang="en-MY" b="1" dirty="0"/>
              <a:t>By using student t-test, </a:t>
            </a:r>
            <a:endParaRPr lang="en-MY" dirty="0"/>
          </a:p>
          <a:p>
            <a:r>
              <a:rPr lang="en-MY" b="1" dirty="0"/>
              <a:t>t = 1.185</a:t>
            </a:r>
            <a:endParaRPr lang="en-MY" dirty="0"/>
          </a:p>
          <a:p>
            <a:r>
              <a:rPr lang="en-MY" b="1" i="1" dirty="0"/>
              <a:t>p</a:t>
            </a:r>
            <a:r>
              <a:rPr lang="en-MY" b="1" dirty="0"/>
              <a:t> = 0.239</a:t>
            </a:r>
            <a:endParaRPr lang="en-MY" dirty="0"/>
          </a:p>
          <a:p>
            <a:r>
              <a:rPr lang="en-MY" b="1" i="1" dirty="0"/>
              <a:t>p</a:t>
            </a:r>
            <a:r>
              <a:rPr lang="en-MY" b="1" dirty="0"/>
              <a:t> &gt; 0.05 ; insignificant. </a:t>
            </a:r>
            <a:endParaRPr lang="en-MY" dirty="0"/>
          </a:p>
          <a:p>
            <a:r>
              <a:rPr lang="en-MY" b="1" dirty="0"/>
              <a:t>Null hypothesis is not rejected. </a:t>
            </a:r>
            <a:endParaRPr lang="en-MY" dirty="0"/>
          </a:p>
          <a:p>
            <a:r>
              <a:rPr lang="en-MY" b="1" dirty="0"/>
              <a:t>Conclusion: There is no significant association between gender and BMI.</a:t>
            </a:r>
            <a:endParaRPr lang="en-MY" dirty="0"/>
          </a:p>
          <a:p>
            <a:endParaRPr lang="en-MY" dirty="0"/>
          </a:p>
        </p:txBody>
      </p:sp>
      <p:graphicFrame>
        <p:nvGraphicFramePr>
          <p:cNvPr id="9" name="Table 8"/>
          <p:cNvGraphicFramePr>
            <a:graphicFrameLocks noGrp="1"/>
          </p:cNvGraphicFramePr>
          <p:nvPr>
            <p:extLst>
              <p:ext uri="{D42A27DB-BD31-4B8C-83A1-F6EECF244321}">
                <p14:modId xmlns:p14="http://schemas.microsoft.com/office/powerpoint/2010/main" val="532322115"/>
              </p:ext>
            </p:extLst>
          </p:nvPr>
        </p:nvGraphicFramePr>
        <p:xfrm>
          <a:off x="4523870" y="2589705"/>
          <a:ext cx="6954255" cy="1662061"/>
        </p:xfrm>
        <a:graphic>
          <a:graphicData uri="http://schemas.openxmlformats.org/drawingml/2006/table">
            <a:tbl>
              <a:tblPr firstRow="1" firstCol="1" bandRow="1">
                <a:tableStyleId>{5C22544A-7EE6-4342-B048-85BDC9FD1C3A}</a:tableStyleId>
              </a:tblPr>
              <a:tblGrid>
                <a:gridCol w="993465"/>
                <a:gridCol w="993465"/>
                <a:gridCol w="993465"/>
                <a:gridCol w="993465"/>
                <a:gridCol w="993465"/>
                <a:gridCol w="993465"/>
                <a:gridCol w="993465"/>
              </a:tblGrid>
              <a:tr h="604079">
                <a:tc>
                  <a:txBody>
                    <a:bodyPr/>
                    <a:lstStyle/>
                    <a:p>
                      <a:pPr>
                        <a:lnSpc>
                          <a:spcPct val="115000"/>
                        </a:lnSpc>
                      </a:pPr>
                      <a:endParaRPr lang="en-MY" sz="1100" dirty="0">
                        <a:effectLst/>
                        <a:latin typeface="Calibri" panose="020F0502020204030204" pitchFamily="34" charset="0"/>
                      </a:endParaRPr>
                    </a:p>
                  </a:txBody>
                  <a:tcPr marL="9525" marR="9525" marT="9525" marB="0" anchor="ctr"/>
                </a:tc>
                <a:tc>
                  <a:txBody>
                    <a:bodyPr/>
                    <a:lstStyle/>
                    <a:p>
                      <a:pPr algn="just">
                        <a:lnSpc>
                          <a:spcPct val="150000"/>
                        </a:lnSpc>
                        <a:spcAft>
                          <a:spcPts val="800"/>
                        </a:spcAft>
                      </a:pPr>
                      <a:r>
                        <a:rPr lang="en-MY" sz="1600" dirty="0">
                          <a:effectLst/>
                          <a:uFill>
                            <a:solidFill>
                              <a:srgbClr val="000000"/>
                            </a:solidFill>
                          </a:uFill>
                        </a:rPr>
                        <a:t>gender</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tc>
                <a:tc>
                  <a:txBody>
                    <a:bodyPr/>
                    <a:lstStyle/>
                    <a:p>
                      <a:pPr algn="just">
                        <a:lnSpc>
                          <a:spcPct val="150000"/>
                        </a:lnSpc>
                        <a:spcAft>
                          <a:spcPts val="800"/>
                        </a:spcAft>
                      </a:pPr>
                      <a:r>
                        <a:rPr lang="en-MY" sz="1600" dirty="0">
                          <a:effectLst/>
                          <a:uFill>
                            <a:solidFill>
                              <a:srgbClr val="000000"/>
                            </a:solidFill>
                          </a:uFill>
                        </a:rPr>
                        <a:t>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tc>
                <a:tc>
                  <a:txBody>
                    <a:bodyPr/>
                    <a:lstStyle/>
                    <a:p>
                      <a:pPr algn="just">
                        <a:lnSpc>
                          <a:spcPct val="150000"/>
                        </a:lnSpc>
                        <a:spcAft>
                          <a:spcPts val="800"/>
                        </a:spcAft>
                      </a:pPr>
                      <a:r>
                        <a:rPr lang="en-MY" sz="1600" dirty="0">
                          <a:effectLst/>
                          <a:uFill>
                            <a:solidFill>
                              <a:srgbClr val="000000"/>
                            </a:solidFill>
                          </a:uFill>
                        </a:rPr>
                        <a:t>Mean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tc>
                <a:tc>
                  <a:txBody>
                    <a:bodyPr/>
                    <a:lstStyle/>
                    <a:p>
                      <a:pPr algn="just">
                        <a:lnSpc>
                          <a:spcPct val="150000"/>
                        </a:lnSpc>
                        <a:spcAft>
                          <a:spcPts val="800"/>
                        </a:spcAft>
                      </a:pPr>
                      <a:r>
                        <a:rPr lang="en-MY" sz="1600" dirty="0">
                          <a:effectLst/>
                          <a:uFill>
                            <a:solidFill>
                              <a:srgbClr val="000000"/>
                            </a:solidFill>
                          </a:uFill>
                        </a:rPr>
                        <a:t>Std. Deviation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tc>
                <a:tc>
                  <a:txBody>
                    <a:bodyPr/>
                    <a:lstStyle/>
                    <a:p>
                      <a:pPr algn="just">
                        <a:lnSpc>
                          <a:spcPct val="150000"/>
                        </a:lnSpc>
                        <a:spcAft>
                          <a:spcPts val="800"/>
                        </a:spcAft>
                      </a:pPr>
                      <a:r>
                        <a:rPr lang="en-MY" sz="1600" dirty="0">
                          <a:effectLst/>
                          <a:uFill>
                            <a:solidFill>
                              <a:srgbClr val="000000"/>
                            </a:solidFill>
                          </a:uFill>
                        </a:rPr>
                        <a:t>T value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0" marR="0" marT="0" marB="0" anchor="b"/>
                </a:tc>
                <a:tc>
                  <a:txBody>
                    <a:bodyPr/>
                    <a:lstStyle/>
                    <a:p>
                      <a:pPr algn="just">
                        <a:lnSpc>
                          <a:spcPct val="150000"/>
                        </a:lnSpc>
                        <a:spcAft>
                          <a:spcPts val="800"/>
                        </a:spcAft>
                      </a:pPr>
                      <a:r>
                        <a:rPr lang="en-MY" sz="1600" dirty="0">
                          <a:effectLst/>
                          <a:uFill>
                            <a:solidFill>
                              <a:srgbClr val="000000"/>
                            </a:solidFill>
                          </a:uFill>
                        </a:rPr>
                        <a:t>P value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0" marR="0" marT="0" marB="0" anchor="b"/>
                </a:tc>
              </a:tr>
              <a:tr h="460508">
                <a:tc rowSpan="2">
                  <a:txBody>
                    <a:bodyPr/>
                    <a:lstStyle/>
                    <a:p>
                      <a:pPr algn="ctr">
                        <a:lnSpc>
                          <a:spcPct val="150000"/>
                        </a:lnSpc>
                        <a:spcAft>
                          <a:spcPts val="800"/>
                        </a:spcAft>
                      </a:pPr>
                      <a:r>
                        <a:rPr lang="en-MY" sz="1600" dirty="0">
                          <a:effectLst/>
                          <a:uFill>
                            <a:solidFill>
                              <a:srgbClr val="000000"/>
                            </a:solidFill>
                          </a:uFill>
                        </a:rPr>
                        <a:t>BMI</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male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39</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21.8715</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3.47646</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1.185</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0" marR="0" marT="0" marB="0"/>
                </a:tc>
                <a:tc>
                  <a:txBody>
                    <a:bodyPr/>
                    <a:lstStyle/>
                    <a:p>
                      <a:pPr algn="ctr">
                        <a:lnSpc>
                          <a:spcPct val="150000"/>
                        </a:lnSpc>
                        <a:spcAft>
                          <a:spcPts val="800"/>
                        </a:spcAft>
                      </a:pPr>
                      <a:r>
                        <a:rPr lang="en-MY" sz="1600" dirty="0">
                          <a:effectLst/>
                          <a:uFill>
                            <a:solidFill>
                              <a:srgbClr val="000000"/>
                            </a:solidFill>
                          </a:uFill>
                        </a:rPr>
                        <a:t>0.239</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0" marR="0" marT="0" marB="0"/>
                </a:tc>
              </a:tr>
              <a:tr h="460508">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female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61</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20.9694</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3.85461</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9525" marR="9525" marT="9525" marB="0"/>
                </a:tc>
                <a:tc>
                  <a:txBody>
                    <a:bodyPr/>
                    <a:lstStyle/>
                    <a:p>
                      <a:pPr algn="ctr">
                        <a:lnSpc>
                          <a:spcPct val="150000"/>
                        </a:lnSpc>
                        <a:spcAft>
                          <a:spcPts val="800"/>
                        </a:spcAft>
                      </a:pPr>
                      <a:r>
                        <a:rPr lang="en-MY" sz="1600" dirty="0">
                          <a:effectLst/>
                          <a:uFill>
                            <a:solidFill>
                              <a:srgbClr val="000000"/>
                            </a:solidFill>
                          </a:uFill>
                        </a:rPr>
                        <a:t> </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0" marR="0" marT="0" marB="0"/>
                </a:tc>
                <a:tc>
                  <a:txBody>
                    <a:bodyPr/>
                    <a:lstStyle/>
                    <a:p>
                      <a:pPr algn="ctr">
                        <a:lnSpc>
                          <a:spcPct val="150000"/>
                        </a:lnSpc>
                        <a:spcAft>
                          <a:spcPts val="800"/>
                        </a:spcAft>
                      </a:pPr>
                      <a:r>
                        <a:rPr lang="en-MY" sz="1600" dirty="0">
                          <a:effectLst/>
                          <a:uFill>
                            <a:solidFill>
                              <a:srgbClr val="000000"/>
                            </a:solidFill>
                          </a:uFill>
                        </a:rPr>
                        <a:t> </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0" marR="0" marT="0" marB="0"/>
                </a:tc>
              </a:tr>
            </a:tbl>
          </a:graphicData>
        </a:graphic>
      </p:graphicFrame>
    </p:spTree>
    <p:extLst>
      <p:ext uri="{BB962C8B-B14F-4D97-AF65-F5344CB8AC3E}">
        <p14:creationId xmlns:p14="http://schemas.microsoft.com/office/powerpoint/2010/main" val="39762432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3200" dirty="0"/>
              <a:t>Null hypothesis : there is no significant association between races (Chinese and non-chinese) and BMI.</a:t>
            </a:r>
          </a:p>
        </p:txBody>
      </p:sp>
      <p:sp>
        <p:nvSpPr>
          <p:cNvPr id="3" name="Content Placeholder 2"/>
          <p:cNvSpPr>
            <a:spLocks noGrp="1"/>
          </p:cNvSpPr>
          <p:nvPr>
            <p:ph sz="quarter" idx="13"/>
          </p:nvPr>
        </p:nvSpPr>
        <p:spPr/>
        <p:txBody>
          <a:bodyPr>
            <a:normAutofit fontScale="92500" lnSpcReduction="10000"/>
          </a:bodyPr>
          <a:lstStyle/>
          <a:p>
            <a:r>
              <a:rPr lang="en-MY" b="1" dirty="0"/>
              <a:t>By using student t-test, </a:t>
            </a:r>
            <a:endParaRPr lang="en-MY" dirty="0"/>
          </a:p>
          <a:p>
            <a:r>
              <a:rPr lang="en-MY" b="1" dirty="0"/>
              <a:t>t = 2.733</a:t>
            </a:r>
            <a:endParaRPr lang="en-MY" dirty="0"/>
          </a:p>
          <a:p>
            <a:r>
              <a:rPr lang="en-MY" b="1" i="1" dirty="0"/>
              <a:t>p</a:t>
            </a:r>
            <a:r>
              <a:rPr lang="en-MY" b="1" dirty="0"/>
              <a:t> = </a:t>
            </a:r>
            <a:r>
              <a:rPr lang="en-MY" b="1" dirty="0" smtClean="0"/>
              <a:t>0.007</a:t>
            </a:r>
            <a:endParaRPr lang="en-MY" dirty="0"/>
          </a:p>
          <a:p>
            <a:r>
              <a:rPr lang="en-MY" b="1" i="1" dirty="0"/>
              <a:t>p</a:t>
            </a:r>
            <a:r>
              <a:rPr lang="en-MY" b="1" dirty="0"/>
              <a:t> &lt; 0.05 ; significant. </a:t>
            </a:r>
            <a:endParaRPr lang="en-MY" dirty="0"/>
          </a:p>
          <a:p>
            <a:r>
              <a:rPr lang="en-MY" b="1" dirty="0"/>
              <a:t>Null hypothesis is rejected. </a:t>
            </a:r>
            <a:endParaRPr lang="en-MY" dirty="0"/>
          </a:p>
          <a:p>
            <a:r>
              <a:rPr lang="en-MY" b="1" dirty="0"/>
              <a:t>Conclusion: There is significant association between races (Chinese and non-chinese) and BMI</a:t>
            </a:r>
            <a:r>
              <a:rPr lang="en-MY" b="1" dirty="0" smtClean="0"/>
              <a:t>.</a:t>
            </a:r>
          </a:p>
          <a:p>
            <a:pPr marL="1371600" lvl="3" indent="0">
              <a:buNone/>
            </a:pPr>
            <a:r>
              <a:rPr lang="en-MY" b="1" dirty="0" smtClean="0"/>
              <a:t>	</a:t>
            </a:r>
            <a:r>
              <a:rPr lang="en-MY" sz="2200" b="1" dirty="0" smtClean="0"/>
              <a:t>Chinese students have lower bmi than the non-chinese students</a:t>
            </a:r>
            <a:endParaRPr lang="en-MY" sz="2200" dirty="0"/>
          </a:p>
        </p:txBody>
      </p:sp>
      <p:graphicFrame>
        <p:nvGraphicFramePr>
          <p:cNvPr id="5" name="Table 4"/>
          <p:cNvGraphicFramePr>
            <a:graphicFrameLocks noGrp="1"/>
          </p:cNvGraphicFramePr>
          <p:nvPr>
            <p:extLst>
              <p:ext uri="{D42A27DB-BD31-4B8C-83A1-F6EECF244321}">
                <p14:modId xmlns:p14="http://schemas.microsoft.com/office/powerpoint/2010/main" val="3436615617"/>
              </p:ext>
            </p:extLst>
          </p:nvPr>
        </p:nvGraphicFramePr>
        <p:xfrm>
          <a:off x="4475748" y="2656590"/>
          <a:ext cx="6801852" cy="1463040"/>
        </p:xfrm>
        <a:graphic>
          <a:graphicData uri="http://schemas.openxmlformats.org/drawingml/2006/table">
            <a:tbl>
              <a:tblPr firstRow="1" firstCol="1" bandRow="1">
                <a:tableStyleId>{5C22544A-7EE6-4342-B048-85BDC9FD1C3A}</a:tableStyleId>
              </a:tblPr>
              <a:tblGrid>
                <a:gridCol w="1871729"/>
                <a:gridCol w="1871729"/>
                <a:gridCol w="716462"/>
                <a:gridCol w="1170966"/>
                <a:gridCol w="1170966"/>
              </a:tblGrid>
              <a:tr h="199390">
                <a:tc>
                  <a:txBody>
                    <a:bodyPr/>
                    <a:lstStyle/>
                    <a:p>
                      <a:pPr algn="ctr">
                        <a:lnSpc>
                          <a:spcPct val="150000"/>
                        </a:lnSpc>
                        <a:spcAft>
                          <a:spcPts val="800"/>
                        </a:spcAft>
                      </a:pPr>
                      <a:r>
                        <a:rPr lang="en-MY" sz="1200" dirty="0">
                          <a:effectLst/>
                          <a:uFill>
                            <a:solidFill>
                              <a:srgbClr val="000000"/>
                            </a:solidFill>
                          </a:uFill>
                        </a:rPr>
                        <a:t> </a:t>
                      </a:r>
                      <a:endParaRPr lang="en-MY" sz="1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50000"/>
                        </a:lnSpc>
                        <a:spcAft>
                          <a:spcPts val="800"/>
                        </a:spcAft>
                      </a:pPr>
                      <a:r>
                        <a:rPr lang="en-MY" sz="1600" dirty="0">
                          <a:effectLst/>
                          <a:uFill>
                            <a:solidFill>
                              <a:srgbClr val="000000"/>
                            </a:solidFill>
                          </a:uFill>
                        </a:rPr>
                        <a:t>chinese and non chinese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Mean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Std. Deviation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200025">
                <a:tc rowSpan="2">
                  <a:txBody>
                    <a:bodyPr/>
                    <a:lstStyle/>
                    <a:p>
                      <a:pPr algn="ctr">
                        <a:lnSpc>
                          <a:spcPct val="150000"/>
                        </a:lnSpc>
                        <a:spcAft>
                          <a:spcPts val="800"/>
                        </a:spcAft>
                      </a:pPr>
                      <a:r>
                        <a:rPr lang="en-MY" sz="1600" dirty="0">
                          <a:effectLst/>
                          <a:uFill>
                            <a:solidFill>
                              <a:srgbClr val="000000"/>
                            </a:solidFill>
                          </a:uFill>
                        </a:rPr>
                        <a:t>BMI</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chinese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34</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19.9486</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2.39368</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323850">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non chinese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66</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22.0283</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4.08369</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26173378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3200" dirty="0"/>
              <a:t>Null hypothesis : there is no significant association between vigorous activity and BMI.</a:t>
            </a:r>
          </a:p>
        </p:txBody>
      </p:sp>
      <p:sp>
        <p:nvSpPr>
          <p:cNvPr id="3" name="Content Placeholder 2"/>
          <p:cNvSpPr>
            <a:spLocks noGrp="1"/>
          </p:cNvSpPr>
          <p:nvPr>
            <p:ph sz="quarter" idx="13"/>
          </p:nvPr>
        </p:nvSpPr>
        <p:spPr/>
        <p:txBody>
          <a:bodyPr/>
          <a:lstStyle/>
          <a:p>
            <a:r>
              <a:rPr lang="en-MY" b="1" dirty="0"/>
              <a:t>By using student t-test, </a:t>
            </a:r>
            <a:endParaRPr lang="en-MY" dirty="0"/>
          </a:p>
          <a:p>
            <a:r>
              <a:rPr lang="en-MY" b="1" dirty="0"/>
              <a:t>t = 0.929</a:t>
            </a:r>
            <a:endParaRPr lang="en-MY" dirty="0"/>
          </a:p>
          <a:p>
            <a:r>
              <a:rPr lang="en-MY" b="1" i="1" dirty="0"/>
              <a:t>p</a:t>
            </a:r>
            <a:r>
              <a:rPr lang="en-MY" b="1" dirty="0"/>
              <a:t> = 0.355</a:t>
            </a:r>
            <a:endParaRPr lang="en-MY" dirty="0"/>
          </a:p>
          <a:p>
            <a:r>
              <a:rPr lang="en-MY" b="1" i="1" dirty="0"/>
              <a:t>p</a:t>
            </a:r>
            <a:r>
              <a:rPr lang="en-MY" b="1" dirty="0"/>
              <a:t> </a:t>
            </a:r>
            <a:r>
              <a:rPr lang="en-MY" b="1" dirty="0" smtClean="0"/>
              <a:t>&gt; </a:t>
            </a:r>
            <a:r>
              <a:rPr lang="en-MY" b="1" dirty="0"/>
              <a:t>0.05; insignificant. </a:t>
            </a:r>
            <a:endParaRPr lang="en-MY" dirty="0"/>
          </a:p>
          <a:p>
            <a:r>
              <a:rPr lang="en-MY" b="1" dirty="0"/>
              <a:t>Null hypothesis is not rejected. </a:t>
            </a:r>
            <a:endParaRPr lang="en-MY" dirty="0"/>
          </a:p>
          <a:p>
            <a:r>
              <a:rPr lang="en-MY" b="1" dirty="0"/>
              <a:t>Conclusion: There is no significant association between vigorous activity and BMI.</a:t>
            </a:r>
            <a:endParaRPr lang="en-MY" dirty="0"/>
          </a:p>
          <a:p>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3822818013"/>
              </p:ext>
            </p:extLst>
          </p:nvPr>
        </p:nvGraphicFramePr>
        <p:xfrm>
          <a:off x="4331367" y="2793270"/>
          <a:ext cx="6677527" cy="1463040"/>
        </p:xfrm>
        <a:graphic>
          <a:graphicData uri="http://schemas.openxmlformats.org/drawingml/2006/table">
            <a:tbl>
              <a:tblPr firstRow="1" firstCol="1" bandRow="1">
                <a:tableStyleId>{5C22544A-7EE6-4342-B048-85BDC9FD1C3A}</a:tableStyleId>
              </a:tblPr>
              <a:tblGrid>
                <a:gridCol w="1331621"/>
                <a:gridCol w="1331621"/>
                <a:gridCol w="1331621"/>
                <a:gridCol w="1341332"/>
                <a:gridCol w="1341332"/>
              </a:tblGrid>
              <a:tr h="323850">
                <a:tc>
                  <a:txBody>
                    <a:bodyPr/>
                    <a:lstStyle/>
                    <a:p>
                      <a:pPr algn="ctr">
                        <a:lnSpc>
                          <a:spcPct val="150000"/>
                        </a:lnSpc>
                        <a:spcAft>
                          <a:spcPts val="800"/>
                        </a:spcAft>
                      </a:pPr>
                      <a:r>
                        <a:rPr lang="en-MY" sz="1600" dirty="0">
                          <a:effectLst/>
                          <a:uFill>
                            <a:solidFill>
                              <a:srgbClr val="000000"/>
                            </a:solidFill>
                          </a:uFill>
                        </a:rPr>
                        <a:t> </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50000"/>
                        </a:lnSpc>
                        <a:spcAft>
                          <a:spcPts val="800"/>
                        </a:spcAft>
                      </a:pPr>
                      <a:r>
                        <a:rPr lang="en-MY" sz="1600" dirty="0">
                          <a:effectLst/>
                          <a:uFill>
                            <a:solidFill>
                              <a:srgbClr val="000000"/>
                            </a:solidFill>
                          </a:uFill>
                        </a:rPr>
                        <a:t>vigorous activity</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smtClean="0">
                          <a:solidFill>
                            <a:schemeClr val="lt1"/>
                          </a:solidFill>
                          <a:effectLst/>
                          <a:uFill>
                            <a:solidFill>
                              <a:srgbClr val="000000"/>
                            </a:solidFill>
                          </a:uFill>
                          <a:latin typeface="+mn-lt"/>
                          <a:ea typeface="+mn-ea"/>
                          <a:cs typeface="+mn-cs"/>
                        </a:rPr>
                        <a:t>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Mean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Std. Deviation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200025">
                <a:tc rowSpan="2">
                  <a:txBody>
                    <a:bodyPr/>
                    <a:lstStyle/>
                    <a:p>
                      <a:pPr algn="ctr">
                        <a:lnSpc>
                          <a:spcPct val="150000"/>
                        </a:lnSpc>
                        <a:spcAft>
                          <a:spcPts val="800"/>
                        </a:spcAft>
                      </a:pPr>
                      <a:r>
                        <a:rPr lang="en-MY" sz="1600" dirty="0">
                          <a:effectLst/>
                          <a:uFill>
                            <a:solidFill>
                              <a:srgbClr val="000000"/>
                            </a:solidFill>
                          </a:uFill>
                        </a:rPr>
                        <a:t>BMI</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vigorous</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56</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21.6278</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3.58923</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323850">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non vigorous</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44</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20.9310</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3.88677</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11413425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MY" dirty="0"/>
              <a:t>Null hypothesis : there is no significant association between moderate activity and BMI.</a:t>
            </a:r>
            <a:br>
              <a:rPr lang="en-MY" dirty="0"/>
            </a:br>
            <a:r>
              <a:rPr lang="en-MY" dirty="0"/>
              <a:t>		</a:t>
            </a:r>
          </a:p>
        </p:txBody>
      </p:sp>
      <p:sp>
        <p:nvSpPr>
          <p:cNvPr id="3" name="Content Placeholder 2"/>
          <p:cNvSpPr>
            <a:spLocks noGrp="1"/>
          </p:cNvSpPr>
          <p:nvPr>
            <p:ph sz="quarter" idx="13"/>
          </p:nvPr>
        </p:nvSpPr>
        <p:spPr/>
        <p:txBody>
          <a:bodyPr>
            <a:normAutofit fontScale="92500"/>
          </a:bodyPr>
          <a:lstStyle/>
          <a:p>
            <a:r>
              <a:rPr lang="en-MY" b="1" dirty="0"/>
              <a:t>By using student t-test, </a:t>
            </a:r>
            <a:endParaRPr lang="en-MY" dirty="0"/>
          </a:p>
          <a:p>
            <a:r>
              <a:rPr lang="en-MY" b="1" dirty="0"/>
              <a:t>t = 2.574</a:t>
            </a:r>
            <a:endParaRPr lang="en-MY" dirty="0"/>
          </a:p>
          <a:p>
            <a:r>
              <a:rPr lang="en-MY" b="1" i="1" dirty="0"/>
              <a:t>p</a:t>
            </a:r>
            <a:r>
              <a:rPr lang="en-MY" b="1" dirty="0"/>
              <a:t> = 0.012</a:t>
            </a:r>
            <a:endParaRPr lang="en-MY" dirty="0"/>
          </a:p>
          <a:p>
            <a:r>
              <a:rPr lang="en-MY" b="1" i="1" dirty="0"/>
              <a:t>p</a:t>
            </a:r>
            <a:r>
              <a:rPr lang="en-MY" b="1" dirty="0"/>
              <a:t> &lt; 0.05 ;significant. </a:t>
            </a:r>
            <a:endParaRPr lang="en-MY" dirty="0"/>
          </a:p>
          <a:p>
            <a:r>
              <a:rPr lang="en-MY" b="1" dirty="0"/>
              <a:t>Null hypothesis is rejected. </a:t>
            </a:r>
            <a:endParaRPr lang="en-MY" dirty="0"/>
          </a:p>
          <a:p>
            <a:r>
              <a:rPr lang="en-MY" b="1" dirty="0"/>
              <a:t>Conclusion: There is significant association between moderate activity and BMI.</a:t>
            </a:r>
            <a:endParaRPr lang="en-MY" dirty="0"/>
          </a:p>
          <a:p>
            <a:pPr marL="0" indent="0">
              <a:buNone/>
            </a:pPr>
            <a:r>
              <a:rPr lang="en-MY" b="1" dirty="0"/>
              <a:t>		Student whom do moderate activity will achieve lower BMI.</a:t>
            </a:r>
            <a:endParaRPr lang="en-MY" dirty="0"/>
          </a:p>
          <a:p>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1746522906"/>
              </p:ext>
            </p:extLst>
          </p:nvPr>
        </p:nvGraphicFramePr>
        <p:xfrm>
          <a:off x="4235117" y="2616105"/>
          <a:ext cx="6894095" cy="1463040"/>
        </p:xfrm>
        <a:graphic>
          <a:graphicData uri="http://schemas.openxmlformats.org/drawingml/2006/table">
            <a:tbl>
              <a:tblPr firstRow="1" firstCol="1" bandRow="1">
                <a:tableStyleId>{5C22544A-7EE6-4342-B048-85BDC9FD1C3A}</a:tableStyleId>
              </a:tblPr>
              <a:tblGrid>
                <a:gridCol w="1389343"/>
                <a:gridCol w="1389343"/>
                <a:gridCol w="1365167"/>
                <a:gridCol w="1375121"/>
                <a:gridCol w="1375121"/>
              </a:tblGrid>
              <a:tr h="323850">
                <a:tc>
                  <a:txBody>
                    <a:bodyPr/>
                    <a:lstStyle/>
                    <a:p>
                      <a:pPr algn="ctr">
                        <a:lnSpc>
                          <a:spcPct val="150000"/>
                        </a:lnSpc>
                        <a:spcAft>
                          <a:spcPts val="800"/>
                        </a:spcAft>
                      </a:pPr>
                      <a:r>
                        <a:rPr lang="en-MY" sz="1600" dirty="0">
                          <a:effectLst/>
                          <a:uFill>
                            <a:solidFill>
                              <a:srgbClr val="000000"/>
                            </a:solidFill>
                          </a:uFill>
                        </a:rPr>
                        <a:t> </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50000"/>
                        </a:lnSpc>
                        <a:spcAft>
                          <a:spcPts val="800"/>
                        </a:spcAft>
                      </a:pPr>
                      <a:r>
                        <a:rPr lang="en-MY" sz="1600" dirty="0">
                          <a:effectLst/>
                          <a:uFill>
                            <a:solidFill>
                              <a:srgbClr val="000000"/>
                            </a:solidFill>
                          </a:uFill>
                        </a:rPr>
                        <a:t>moderate activity</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Mean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Std. Deviation</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200025">
                <a:tc rowSpan="2">
                  <a:txBody>
                    <a:bodyPr/>
                    <a:lstStyle/>
                    <a:p>
                      <a:pPr algn="ctr">
                        <a:lnSpc>
                          <a:spcPct val="150000"/>
                        </a:lnSpc>
                        <a:spcAft>
                          <a:spcPts val="800"/>
                        </a:spcAft>
                      </a:pPr>
                      <a:r>
                        <a:rPr lang="en-MY" sz="1600" dirty="0">
                          <a:effectLst/>
                          <a:uFill>
                            <a:solidFill>
                              <a:srgbClr val="000000"/>
                            </a:solidFill>
                          </a:uFill>
                        </a:rPr>
                        <a:t>BMI</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moderate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31</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22.7109</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4.22701</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323850">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non moderate</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69</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20.6968</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3.31509</a:t>
                      </a:r>
                      <a:endParaRPr lang="en-MY" sz="14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41042027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95" y="151685"/>
            <a:ext cx="11321715" cy="1596177"/>
          </a:xfrm>
        </p:spPr>
        <p:txBody>
          <a:bodyPr>
            <a:normAutofit/>
          </a:bodyPr>
          <a:lstStyle/>
          <a:p>
            <a:r>
              <a:rPr lang="en-MY" sz="3200" dirty="0"/>
              <a:t>Null hypothesis : there is no </a:t>
            </a:r>
            <a:r>
              <a:rPr lang="en-MY" sz="3200" dirty="0" smtClean="0"/>
              <a:t>significant association between frequency </a:t>
            </a:r>
            <a:r>
              <a:rPr lang="en-MY" sz="3200" dirty="0"/>
              <a:t>of vigorous </a:t>
            </a:r>
            <a:r>
              <a:rPr lang="en-MY" sz="3200" dirty="0" smtClean="0"/>
              <a:t>and </a:t>
            </a:r>
            <a:r>
              <a:rPr lang="en-MY" sz="3200" dirty="0"/>
              <a:t>BMI.</a:t>
            </a:r>
          </a:p>
        </p:txBody>
      </p:sp>
      <p:sp>
        <p:nvSpPr>
          <p:cNvPr id="3" name="Content Placeholder 2"/>
          <p:cNvSpPr>
            <a:spLocks noGrp="1"/>
          </p:cNvSpPr>
          <p:nvPr>
            <p:ph sz="quarter" idx="13"/>
          </p:nvPr>
        </p:nvSpPr>
        <p:spPr/>
        <p:txBody>
          <a:bodyPr>
            <a:normAutofit fontScale="77500" lnSpcReduction="20000"/>
          </a:bodyPr>
          <a:lstStyle/>
          <a:p>
            <a:r>
              <a:rPr lang="en-MY" b="1" dirty="0"/>
              <a:t>By using Chi-Square Test, </a:t>
            </a:r>
            <a:endParaRPr lang="en-MY" dirty="0"/>
          </a:p>
          <a:p>
            <a:r>
              <a:rPr lang="en-MY" b="1" i="1" dirty="0"/>
              <a:t>x</a:t>
            </a:r>
            <a:r>
              <a:rPr lang="en-MY" b="1" i="1" baseline="30000" dirty="0"/>
              <a:t>2</a:t>
            </a:r>
            <a:r>
              <a:rPr lang="en-MY" b="1" dirty="0"/>
              <a:t> = 2.704</a:t>
            </a:r>
            <a:endParaRPr lang="en-MY" dirty="0"/>
          </a:p>
          <a:p>
            <a:r>
              <a:rPr lang="en-MY" b="1" i="1" dirty="0"/>
              <a:t>p</a:t>
            </a:r>
            <a:r>
              <a:rPr lang="en-MY" b="1" dirty="0"/>
              <a:t> = 0. 1</a:t>
            </a:r>
            <a:endParaRPr lang="en-MY" dirty="0"/>
          </a:p>
          <a:p>
            <a:r>
              <a:rPr lang="en-MY" b="1" i="1" dirty="0"/>
              <a:t>p</a:t>
            </a:r>
            <a:r>
              <a:rPr lang="en-MY" b="1" dirty="0"/>
              <a:t> &gt; 0.05 ; insignificant. </a:t>
            </a:r>
            <a:endParaRPr lang="en-MY" dirty="0"/>
          </a:p>
          <a:p>
            <a:r>
              <a:rPr lang="en-MY" b="1" dirty="0"/>
              <a:t>Null hypothesis is not rejected. </a:t>
            </a:r>
            <a:endParaRPr lang="en-MY" dirty="0"/>
          </a:p>
          <a:p>
            <a:r>
              <a:rPr lang="en-MY" b="1" dirty="0"/>
              <a:t>Conclusion: There is no </a:t>
            </a:r>
            <a:r>
              <a:rPr lang="en-MY" b="1" dirty="0" smtClean="0"/>
              <a:t>significant</a:t>
            </a:r>
          </a:p>
          <a:p>
            <a:pPr marL="0" indent="0">
              <a:buNone/>
            </a:pPr>
            <a:r>
              <a:rPr lang="en-MY" b="1" dirty="0"/>
              <a:t>	</a:t>
            </a:r>
            <a:r>
              <a:rPr lang="en-MY" b="1" dirty="0" smtClean="0"/>
              <a:t> </a:t>
            </a:r>
            <a:r>
              <a:rPr lang="en-MY" b="1" dirty="0"/>
              <a:t>association between </a:t>
            </a:r>
          </a:p>
          <a:p>
            <a:pPr marL="0" indent="0">
              <a:buNone/>
            </a:pPr>
            <a:r>
              <a:rPr lang="en-MY" b="1" dirty="0" smtClean="0"/>
              <a:t>	frequency </a:t>
            </a:r>
            <a:r>
              <a:rPr lang="en-MY" b="1" dirty="0"/>
              <a:t>of vigorous </a:t>
            </a:r>
            <a:endParaRPr lang="en-MY" b="1" dirty="0" smtClean="0"/>
          </a:p>
          <a:p>
            <a:pPr marL="0" indent="0">
              <a:buNone/>
            </a:pPr>
            <a:r>
              <a:rPr lang="en-MY" b="1" dirty="0"/>
              <a:t>	</a:t>
            </a:r>
            <a:r>
              <a:rPr lang="en-MY" b="1" dirty="0" smtClean="0"/>
              <a:t>and </a:t>
            </a:r>
            <a:r>
              <a:rPr lang="en-MY" b="1" dirty="0"/>
              <a:t>BMI.</a:t>
            </a:r>
            <a:endParaRPr lang="en-MY" dirty="0"/>
          </a:p>
          <a:p>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1653709918"/>
              </p:ext>
            </p:extLst>
          </p:nvPr>
        </p:nvGraphicFramePr>
        <p:xfrm>
          <a:off x="4908885" y="1747862"/>
          <a:ext cx="6489148" cy="3661410"/>
        </p:xfrm>
        <a:graphic>
          <a:graphicData uri="http://schemas.openxmlformats.org/drawingml/2006/table">
            <a:tbl>
              <a:tblPr firstRow="1" firstCol="1" bandRow="1">
                <a:tableStyleId>{5C22544A-7EE6-4342-B048-85BDC9FD1C3A}</a:tableStyleId>
              </a:tblPr>
              <a:tblGrid>
                <a:gridCol w="926489"/>
                <a:gridCol w="926489"/>
                <a:gridCol w="1069934"/>
                <a:gridCol w="1069934"/>
                <a:gridCol w="891714"/>
                <a:gridCol w="802294"/>
                <a:gridCol w="802294"/>
              </a:tblGrid>
              <a:tr h="359410">
                <a:tc rowSpan="2" gridSpan="2">
                  <a:txBody>
                    <a:bodyPr/>
                    <a:lstStyle/>
                    <a:p>
                      <a:pPr algn="ctr">
                        <a:lnSpc>
                          <a:spcPct val="150000"/>
                        </a:lnSpc>
                        <a:spcAft>
                          <a:spcPts val="800"/>
                        </a:spcAft>
                      </a:pPr>
                      <a:r>
                        <a:rPr lang="en-MY" sz="1600" dirty="0">
                          <a:effectLst/>
                          <a:uFill>
                            <a:solidFill>
                              <a:srgbClr val="000000"/>
                            </a:solidFill>
                          </a:uFill>
                        </a:rPr>
                        <a:t>  BMI classification</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rowSpan="2" hMerge="1">
                  <a:txBody>
                    <a:bodyPr/>
                    <a:lstStyle/>
                    <a:p>
                      <a:endParaRPr lang="en-MY"/>
                    </a:p>
                  </a:txBody>
                  <a:tcPr/>
                </a:tc>
                <a:tc gridSpan="2">
                  <a:txBody>
                    <a:bodyPr/>
                    <a:lstStyle/>
                    <a:p>
                      <a:pPr algn="ctr">
                        <a:lnSpc>
                          <a:spcPct val="150000"/>
                        </a:lnSpc>
                        <a:spcAft>
                          <a:spcPts val="800"/>
                        </a:spcAft>
                      </a:pPr>
                      <a:r>
                        <a:rPr lang="en-MY" sz="1600" dirty="0">
                          <a:effectLst/>
                          <a:uFill>
                            <a:solidFill>
                              <a:srgbClr val="000000"/>
                            </a:solidFill>
                          </a:uFill>
                        </a:rPr>
                        <a:t>frequency of vigorous activity</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hMerge="1">
                  <a:txBody>
                    <a:bodyPr/>
                    <a:lstStyle/>
                    <a:p>
                      <a:endParaRPr lang="en-MY"/>
                    </a:p>
                  </a:txBody>
                  <a:tcPr/>
                </a:tc>
                <a:tc rowSpan="2">
                  <a:txBody>
                    <a:bodyPr/>
                    <a:lstStyle/>
                    <a:p>
                      <a:pPr algn="ctr">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430530">
                <a:tc gridSpan="2" vMerge="1">
                  <a:txBody>
                    <a:bodyPr/>
                    <a:lstStyle/>
                    <a:p>
                      <a:endParaRPr lang="en-MY"/>
                    </a:p>
                  </a:txBody>
                  <a:tcPr/>
                </a:tc>
                <a:tc hMerge="1"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3 or more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less than 3</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x</a:t>
                      </a:r>
                      <a:r>
                        <a:rPr lang="en-MY" sz="1600" baseline="30000" dirty="0">
                          <a:effectLst/>
                          <a:uFill>
                            <a:solidFill>
                              <a:srgbClr val="000000"/>
                            </a:solidFill>
                          </a:uFill>
                        </a:rPr>
                        <a:t>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P value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181610">
                <a:tc rowSpan="2">
                  <a:txBody>
                    <a:bodyPr/>
                    <a:lstStyle/>
                    <a:p>
                      <a:pPr algn="ctr">
                        <a:lnSpc>
                          <a:spcPct val="150000"/>
                        </a:lnSpc>
                        <a:spcAft>
                          <a:spcPts val="800"/>
                        </a:spcAft>
                      </a:pPr>
                      <a:r>
                        <a:rPr lang="en-MY" sz="1600" dirty="0">
                          <a:effectLst/>
                          <a:uFill>
                            <a:solidFill>
                              <a:srgbClr val="000000"/>
                            </a:solidFill>
                          </a:uFill>
                        </a:rPr>
                        <a:t>ideal n 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32 </a:t>
                      </a:r>
                    </a:p>
                    <a:p>
                      <a:pPr algn="ctr">
                        <a:lnSpc>
                          <a:spcPct val="150000"/>
                        </a:lnSpc>
                        <a:spcAft>
                          <a:spcPts val="800"/>
                        </a:spcAft>
                      </a:pPr>
                      <a:r>
                        <a:rPr lang="en-MY" sz="1600" dirty="0">
                          <a:effectLst/>
                          <a:uFill>
                            <a:solidFill>
                              <a:srgbClr val="000000"/>
                            </a:solidFill>
                          </a:uFill>
                        </a:rPr>
                        <a:t>27.9%</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25 </a:t>
                      </a:r>
                    </a:p>
                    <a:p>
                      <a:pPr algn="ctr">
                        <a:lnSpc>
                          <a:spcPct val="150000"/>
                        </a:lnSpc>
                        <a:spcAft>
                          <a:spcPts val="800"/>
                        </a:spcAft>
                      </a:pPr>
                      <a:r>
                        <a:rPr lang="en-MY" sz="1600" dirty="0">
                          <a:effectLst/>
                          <a:uFill>
                            <a:solidFill>
                              <a:srgbClr val="000000"/>
                            </a:solidFill>
                          </a:uFill>
                        </a:rPr>
                        <a:t>29.1%</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57 </a:t>
                      </a:r>
                    </a:p>
                    <a:p>
                      <a:pPr algn="ctr">
                        <a:lnSpc>
                          <a:spcPct val="150000"/>
                        </a:lnSpc>
                        <a:spcAft>
                          <a:spcPts val="800"/>
                        </a:spcAft>
                      </a:pPr>
                      <a:r>
                        <a:rPr lang="en-MY" sz="1600" dirty="0">
                          <a:effectLst/>
                          <a:uFill>
                            <a:solidFill>
                              <a:srgbClr val="000000"/>
                            </a:solidFill>
                          </a:uFill>
                        </a:rPr>
                        <a:t>57.0%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ctr">
                        <a:lnSpc>
                          <a:spcPct val="150000"/>
                        </a:lnSpc>
                        <a:spcAft>
                          <a:spcPts val="800"/>
                        </a:spcAft>
                      </a:pPr>
                      <a:r>
                        <a:rPr lang="en-MY" sz="1600" dirty="0">
                          <a:effectLst/>
                          <a:uFill>
                            <a:solidFill>
                              <a:srgbClr val="000000"/>
                            </a:solidFill>
                          </a:uFill>
                        </a:rPr>
                        <a:t>2.704</a:t>
                      </a:r>
                      <a:r>
                        <a:rPr lang="en-MY" sz="1600" baseline="30000" dirty="0">
                          <a:effectLst/>
                          <a:uFill>
                            <a:solidFill>
                              <a:srgbClr val="000000"/>
                            </a:solidFill>
                          </a:uFill>
                        </a:rPr>
                        <a:t>a</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ctr">
                        <a:lnSpc>
                          <a:spcPct val="150000"/>
                        </a:lnSpc>
                        <a:spcAft>
                          <a:spcPts val="800"/>
                        </a:spcAft>
                      </a:pPr>
                      <a:r>
                        <a:rPr lang="en-MY" sz="1600" dirty="0">
                          <a:effectLst/>
                          <a:uFill>
                            <a:solidFill>
                              <a:srgbClr val="000000"/>
                            </a:solidFill>
                          </a:uFill>
                        </a:rPr>
                        <a:t>0.100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259715">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17</a:t>
                      </a:r>
                    </a:p>
                    <a:p>
                      <a:pPr algn="ctr">
                        <a:lnSpc>
                          <a:spcPct val="150000"/>
                        </a:lnSpc>
                        <a:spcAft>
                          <a:spcPts val="800"/>
                        </a:spcAft>
                      </a:pPr>
                      <a:r>
                        <a:rPr lang="en-MY" sz="1600" dirty="0">
                          <a:effectLst/>
                          <a:uFill>
                            <a:solidFill>
                              <a:srgbClr val="000000"/>
                            </a:solidFill>
                          </a:uFill>
                        </a:rPr>
                        <a:t>21.1%</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26</a:t>
                      </a:r>
                    </a:p>
                    <a:p>
                      <a:pPr algn="ctr">
                        <a:lnSpc>
                          <a:spcPct val="150000"/>
                        </a:lnSpc>
                        <a:spcAft>
                          <a:spcPts val="800"/>
                        </a:spcAft>
                      </a:pPr>
                      <a:r>
                        <a:rPr lang="en-MY" sz="1600" dirty="0">
                          <a:effectLst/>
                          <a:uFill>
                            <a:solidFill>
                              <a:srgbClr val="000000"/>
                            </a:solidFill>
                          </a:uFill>
                        </a:rPr>
                        <a:t>21.9%</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43</a:t>
                      </a:r>
                    </a:p>
                    <a:p>
                      <a:pPr algn="ctr">
                        <a:lnSpc>
                          <a:spcPct val="150000"/>
                        </a:lnSpc>
                        <a:spcAft>
                          <a:spcPts val="800"/>
                        </a:spcAft>
                      </a:pPr>
                      <a:r>
                        <a:rPr lang="en-MY" sz="1600" dirty="0">
                          <a:effectLst/>
                          <a:uFill>
                            <a:solidFill>
                              <a:srgbClr val="000000"/>
                            </a:solidFill>
                          </a:uFill>
                        </a:rPr>
                        <a:t>43.0%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r h="191770">
                <a:tc gridSpan="2">
                  <a:txBody>
                    <a:bodyPr/>
                    <a:lstStyle/>
                    <a:p>
                      <a:pPr algn="ctr">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h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49</a:t>
                      </a:r>
                    </a:p>
                    <a:p>
                      <a:pPr algn="ctr">
                        <a:lnSpc>
                          <a:spcPct val="150000"/>
                        </a:lnSpc>
                        <a:spcAft>
                          <a:spcPts val="800"/>
                        </a:spcAft>
                      </a:pPr>
                      <a:r>
                        <a:rPr lang="en-MY" sz="1600" dirty="0">
                          <a:effectLst/>
                          <a:uFill>
                            <a:solidFill>
                              <a:srgbClr val="000000"/>
                            </a:solidFill>
                          </a:uFill>
                        </a:rPr>
                        <a:t>49.0%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51</a:t>
                      </a:r>
                    </a:p>
                    <a:p>
                      <a:pPr algn="ctr">
                        <a:lnSpc>
                          <a:spcPct val="150000"/>
                        </a:lnSpc>
                        <a:spcAft>
                          <a:spcPts val="800"/>
                        </a:spcAft>
                      </a:pPr>
                      <a:r>
                        <a:rPr lang="en-MY" sz="1600" dirty="0">
                          <a:effectLst/>
                          <a:uFill>
                            <a:solidFill>
                              <a:srgbClr val="000000"/>
                            </a:solidFill>
                          </a:uFill>
                        </a:rPr>
                        <a:t>51.0%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100</a:t>
                      </a:r>
                    </a:p>
                    <a:p>
                      <a:pPr algn="ctr">
                        <a:lnSpc>
                          <a:spcPct val="150000"/>
                        </a:lnSpc>
                        <a:spcAft>
                          <a:spcPts val="800"/>
                        </a:spcAft>
                      </a:pPr>
                      <a:r>
                        <a:rPr lang="en-MY" sz="1600" dirty="0">
                          <a:effectLst/>
                          <a:uFill>
                            <a:solidFill>
                              <a:srgbClr val="000000"/>
                            </a:solidFill>
                          </a:uFill>
                        </a:rPr>
                        <a:t>100.0%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bl>
          </a:graphicData>
        </a:graphic>
      </p:graphicFrame>
    </p:spTree>
    <p:extLst>
      <p:ext uri="{BB962C8B-B14F-4D97-AF65-F5344CB8AC3E}">
        <p14:creationId xmlns:p14="http://schemas.microsoft.com/office/powerpoint/2010/main" val="42042340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32622"/>
            <a:ext cx="10364451" cy="1596177"/>
          </a:xfrm>
        </p:spPr>
        <p:txBody>
          <a:bodyPr>
            <a:normAutofit fontScale="90000"/>
          </a:bodyPr>
          <a:lstStyle/>
          <a:p>
            <a:r>
              <a:rPr lang="en-MY" sz="3200" dirty="0"/>
              <a:t>Null hypothesis : </a:t>
            </a:r>
            <a:r>
              <a:rPr lang="en-MY" sz="3200" dirty="0" smtClean="0"/>
              <a:t>there </a:t>
            </a:r>
            <a:r>
              <a:rPr lang="en-MY" sz="3200" dirty="0"/>
              <a:t>is no significant </a:t>
            </a:r>
            <a:r>
              <a:rPr lang="en-MY" sz="3200" dirty="0" smtClean="0"/>
              <a:t>association between frequency </a:t>
            </a:r>
            <a:r>
              <a:rPr lang="en-MY" sz="3200" dirty="0"/>
              <a:t>of moderate </a:t>
            </a:r>
            <a:r>
              <a:rPr lang="en-MY" sz="3200" dirty="0" smtClean="0"/>
              <a:t>activity </a:t>
            </a:r>
            <a:r>
              <a:rPr lang="en-MY" sz="3200" dirty="0"/>
              <a:t>and BMI.</a:t>
            </a:r>
            <a:br>
              <a:rPr lang="en-MY" sz="3200" dirty="0"/>
            </a:br>
            <a:endParaRPr lang="en-MY" sz="3200" dirty="0"/>
          </a:p>
        </p:txBody>
      </p:sp>
      <p:sp>
        <p:nvSpPr>
          <p:cNvPr id="3" name="Content Placeholder 2"/>
          <p:cNvSpPr>
            <a:spLocks noGrp="1"/>
          </p:cNvSpPr>
          <p:nvPr>
            <p:ph sz="quarter" idx="13"/>
          </p:nvPr>
        </p:nvSpPr>
        <p:spPr/>
        <p:txBody>
          <a:bodyPr>
            <a:normAutofit fontScale="77500" lnSpcReduction="20000"/>
          </a:bodyPr>
          <a:lstStyle/>
          <a:p>
            <a:r>
              <a:rPr lang="en-MY" b="1" dirty="0"/>
              <a:t>By using Chi-Square Test, </a:t>
            </a:r>
            <a:endParaRPr lang="en-MY" dirty="0"/>
          </a:p>
          <a:p>
            <a:r>
              <a:rPr lang="en-MY" b="1" i="1" dirty="0"/>
              <a:t>x</a:t>
            </a:r>
            <a:r>
              <a:rPr lang="en-MY" b="1" i="1" baseline="30000" dirty="0"/>
              <a:t>2</a:t>
            </a:r>
            <a:r>
              <a:rPr lang="en-MY" b="1" dirty="0"/>
              <a:t> = 0.86</a:t>
            </a:r>
            <a:endParaRPr lang="en-MY" dirty="0"/>
          </a:p>
          <a:p>
            <a:r>
              <a:rPr lang="en-MY" b="1" i="1" dirty="0"/>
              <a:t>p</a:t>
            </a:r>
            <a:r>
              <a:rPr lang="en-MY" b="1" dirty="0"/>
              <a:t> = 0.770</a:t>
            </a:r>
            <a:endParaRPr lang="en-MY" dirty="0"/>
          </a:p>
          <a:p>
            <a:r>
              <a:rPr lang="en-MY" b="1" i="1" dirty="0"/>
              <a:t>p</a:t>
            </a:r>
            <a:r>
              <a:rPr lang="en-MY" b="1" dirty="0"/>
              <a:t> &gt; 0.05 ; insignificant</a:t>
            </a:r>
            <a:endParaRPr lang="en-MY" dirty="0"/>
          </a:p>
          <a:p>
            <a:r>
              <a:rPr lang="en-MY" b="1" dirty="0"/>
              <a:t>Null hypothesis is not rejected. </a:t>
            </a:r>
            <a:endParaRPr lang="en-MY" dirty="0"/>
          </a:p>
          <a:p>
            <a:r>
              <a:rPr lang="en-MY" b="1" dirty="0"/>
              <a:t>Conclusion: There is no significant </a:t>
            </a:r>
            <a:endParaRPr lang="en-MY" b="1" dirty="0" smtClean="0"/>
          </a:p>
          <a:p>
            <a:pPr marL="0" indent="0">
              <a:buNone/>
            </a:pPr>
            <a:r>
              <a:rPr lang="en-MY" b="1" dirty="0"/>
              <a:t>	</a:t>
            </a:r>
            <a:r>
              <a:rPr lang="en-MY" b="1" dirty="0" smtClean="0"/>
              <a:t>	association between</a:t>
            </a:r>
          </a:p>
          <a:p>
            <a:pPr marL="0" indent="0">
              <a:buNone/>
            </a:pPr>
            <a:r>
              <a:rPr lang="en-MY" b="1" dirty="0"/>
              <a:t>	</a:t>
            </a:r>
            <a:r>
              <a:rPr lang="en-MY" b="1" dirty="0" smtClean="0"/>
              <a:t>	frequency </a:t>
            </a:r>
            <a:r>
              <a:rPr lang="en-MY" b="1" dirty="0"/>
              <a:t>of moderate </a:t>
            </a:r>
            <a:endParaRPr lang="en-MY" b="1" dirty="0" smtClean="0"/>
          </a:p>
          <a:p>
            <a:pPr marL="0" indent="0">
              <a:buNone/>
            </a:pPr>
            <a:r>
              <a:rPr lang="en-MY" b="1" dirty="0"/>
              <a:t>	</a:t>
            </a:r>
            <a:r>
              <a:rPr lang="en-MY" b="1" dirty="0" smtClean="0"/>
              <a:t>	activity </a:t>
            </a:r>
            <a:r>
              <a:rPr lang="en-MY" b="1" dirty="0"/>
              <a:t>and BMI.</a:t>
            </a:r>
            <a:endParaRPr lang="en-MY" dirty="0"/>
          </a:p>
          <a:p>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3931931263"/>
              </p:ext>
            </p:extLst>
          </p:nvPr>
        </p:nvGraphicFramePr>
        <p:xfrm>
          <a:off x="5281864" y="2010472"/>
          <a:ext cx="6208293" cy="3962400"/>
        </p:xfrm>
        <a:graphic>
          <a:graphicData uri="http://schemas.openxmlformats.org/drawingml/2006/table">
            <a:tbl>
              <a:tblPr firstRow="1" firstCol="1" bandRow="1">
                <a:tableStyleId>{5C22544A-7EE6-4342-B048-85BDC9FD1C3A}</a:tableStyleId>
              </a:tblPr>
              <a:tblGrid>
                <a:gridCol w="886899"/>
                <a:gridCol w="886899"/>
                <a:gridCol w="1021260"/>
                <a:gridCol w="1021260"/>
                <a:gridCol w="854363"/>
                <a:gridCol w="768806"/>
                <a:gridCol w="768806"/>
              </a:tblGrid>
              <a:tr h="297815">
                <a:tc rowSpan="2" gridSpan="2">
                  <a:txBody>
                    <a:bodyPr/>
                    <a:lstStyle/>
                    <a:p>
                      <a:pPr algn="just">
                        <a:lnSpc>
                          <a:spcPct val="150000"/>
                        </a:lnSpc>
                        <a:spcAft>
                          <a:spcPts val="800"/>
                        </a:spcAft>
                      </a:pPr>
                      <a:r>
                        <a:rPr lang="en-MY" sz="1600" dirty="0">
                          <a:effectLst/>
                          <a:uFill>
                            <a:solidFill>
                              <a:srgbClr val="000000"/>
                            </a:solidFill>
                          </a:uFill>
                        </a:rPr>
                        <a:t> BMI classification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rowSpan="2" hMerge="1">
                  <a:txBody>
                    <a:bodyPr/>
                    <a:lstStyle/>
                    <a:p>
                      <a:endParaRPr lang="en-MY"/>
                    </a:p>
                  </a:txBody>
                  <a:tcPr/>
                </a:tc>
                <a:tc gridSpan="2">
                  <a:txBody>
                    <a:bodyPr/>
                    <a:lstStyle/>
                    <a:p>
                      <a:pPr algn="just">
                        <a:lnSpc>
                          <a:spcPct val="150000"/>
                        </a:lnSpc>
                        <a:spcAft>
                          <a:spcPts val="800"/>
                        </a:spcAft>
                      </a:pPr>
                      <a:r>
                        <a:rPr lang="en-MY" sz="1600" dirty="0">
                          <a:effectLst/>
                          <a:uFill>
                            <a:solidFill>
                              <a:srgbClr val="000000"/>
                            </a:solidFill>
                          </a:uFill>
                        </a:rPr>
                        <a:t>frequency of activity (moderate)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hMerge="1">
                  <a:txBody>
                    <a:bodyPr/>
                    <a:lstStyle/>
                    <a:p>
                      <a:endParaRPr lang="en-MY"/>
                    </a:p>
                  </a:txBody>
                  <a:tcPr/>
                </a:tc>
                <a:tc rowSpan="2">
                  <a:txBody>
                    <a:bodyPr/>
                    <a:lstStyle/>
                    <a:p>
                      <a:pPr algn="just">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just">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158115">
                <a:tc gridSpan="2" vMerge="1">
                  <a:txBody>
                    <a:bodyPr/>
                    <a:lstStyle/>
                    <a:p>
                      <a:endParaRPr lang="en-MY"/>
                    </a:p>
                  </a:txBody>
                  <a:tcPr/>
                </a:tc>
                <a:tc hMerge="1" vMerge="1">
                  <a:txBody>
                    <a:bodyPr/>
                    <a:lstStyle/>
                    <a:p>
                      <a:endParaRPr lang="en-MY"/>
                    </a:p>
                  </a:txBody>
                  <a:tcPr/>
                </a:tc>
                <a:tc>
                  <a:txBody>
                    <a:bodyPr/>
                    <a:lstStyle/>
                    <a:p>
                      <a:pPr algn="just">
                        <a:lnSpc>
                          <a:spcPct val="150000"/>
                        </a:lnSpc>
                        <a:spcAft>
                          <a:spcPts val="800"/>
                        </a:spcAft>
                      </a:pPr>
                      <a:r>
                        <a:rPr lang="en-MY" sz="1600" dirty="0">
                          <a:effectLst/>
                          <a:uFill>
                            <a:solidFill>
                              <a:srgbClr val="000000"/>
                            </a:solidFill>
                          </a:uFill>
                        </a:rPr>
                        <a:t>4 or more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just">
                        <a:lnSpc>
                          <a:spcPct val="150000"/>
                        </a:lnSpc>
                        <a:spcAft>
                          <a:spcPts val="800"/>
                        </a:spcAft>
                      </a:pPr>
                      <a:r>
                        <a:rPr lang="en-MY" sz="1600" dirty="0">
                          <a:effectLst/>
                          <a:uFill>
                            <a:solidFill>
                              <a:srgbClr val="000000"/>
                            </a:solidFill>
                          </a:uFill>
                        </a:rPr>
                        <a:t>Less than 4 times</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vMerge="1">
                  <a:txBody>
                    <a:bodyPr/>
                    <a:lstStyle/>
                    <a:p>
                      <a:endParaRPr lang="en-MY"/>
                    </a:p>
                  </a:txBody>
                  <a:tcPr/>
                </a:tc>
                <a:tc>
                  <a:txBody>
                    <a:bodyPr/>
                    <a:lstStyle/>
                    <a:p>
                      <a:pPr algn="just">
                        <a:lnSpc>
                          <a:spcPct val="150000"/>
                        </a:lnSpc>
                        <a:spcAft>
                          <a:spcPts val="800"/>
                        </a:spcAft>
                      </a:pPr>
                      <a:r>
                        <a:rPr lang="en-MY" sz="1600" dirty="0">
                          <a:effectLst/>
                          <a:uFill>
                            <a:solidFill>
                              <a:srgbClr val="000000"/>
                            </a:solidFill>
                          </a:uFill>
                        </a:rPr>
                        <a:t>x</a:t>
                      </a:r>
                      <a:r>
                        <a:rPr lang="en-MY" sz="1600" baseline="30000" dirty="0">
                          <a:effectLst/>
                          <a:uFill>
                            <a:solidFill>
                              <a:srgbClr val="000000"/>
                            </a:solidFill>
                          </a:uFill>
                        </a:rPr>
                        <a:t>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just">
                        <a:lnSpc>
                          <a:spcPct val="150000"/>
                        </a:lnSpc>
                        <a:spcAft>
                          <a:spcPts val="800"/>
                        </a:spcAft>
                      </a:pPr>
                      <a:r>
                        <a:rPr lang="en-MY" sz="1600" dirty="0">
                          <a:effectLst/>
                          <a:uFill>
                            <a:solidFill>
                              <a:srgbClr val="000000"/>
                            </a:solidFill>
                          </a:uFill>
                        </a:rPr>
                        <a:t>P value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221615">
                <a:tc rowSpan="2">
                  <a:txBody>
                    <a:bodyPr/>
                    <a:lstStyle/>
                    <a:p>
                      <a:pPr algn="just">
                        <a:lnSpc>
                          <a:spcPct val="150000"/>
                        </a:lnSpc>
                        <a:spcAft>
                          <a:spcPts val="800"/>
                        </a:spcAft>
                      </a:pPr>
                      <a:r>
                        <a:rPr lang="en-MY" sz="1600" dirty="0">
                          <a:effectLst/>
                          <a:uFill>
                            <a:solidFill>
                              <a:srgbClr val="000000"/>
                            </a:solidFill>
                          </a:uFill>
                        </a:rPr>
                        <a:t>ideal n 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17</a:t>
                      </a:r>
                    </a:p>
                    <a:p>
                      <a:pPr algn="just">
                        <a:lnSpc>
                          <a:spcPct val="150000"/>
                        </a:lnSpc>
                        <a:spcAft>
                          <a:spcPts val="800"/>
                        </a:spcAft>
                      </a:pPr>
                      <a:r>
                        <a:rPr lang="en-MY" sz="1600" dirty="0">
                          <a:effectLst/>
                          <a:uFill>
                            <a:solidFill>
                              <a:srgbClr val="000000"/>
                            </a:solidFill>
                          </a:uFill>
                        </a:rPr>
                        <a:t>17.7%</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40</a:t>
                      </a:r>
                    </a:p>
                    <a:p>
                      <a:pPr algn="just">
                        <a:lnSpc>
                          <a:spcPct val="150000"/>
                        </a:lnSpc>
                        <a:spcAft>
                          <a:spcPts val="800"/>
                        </a:spcAft>
                      </a:pPr>
                      <a:r>
                        <a:rPr lang="en-MY" sz="1600" dirty="0">
                          <a:effectLst/>
                          <a:uFill>
                            <a:solidFill>
                              <a:srgbClr val="000000"/>
                            </a:solidFill>
                          </a:uFill>
                        </a:rPr>
                        <a:t>39.3%</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57</a:t>
                      </a:r>
                    </a:p>
                    <a:p>
                      <a:pPr algn="just">
                        <a:lnSpc>
                          <a:spcPct val="150000"/>
                        </a:lnSpc>
                        <a:spcAft>
                          <a:spcPts val="800"/>
                        </a:spcAft>
                      </a:pPr>
                      <a:r>
                        <a:rPr lang="en-MY" sz="1600" dirty="0">
                          <a:effectLst/>
                          <a:uFill>
                            <a:solidFill>
                              <a:srgbClr val="000000"/>
                            </a:solidFill>
                          </a:uFill>
                        </a:rPr>
                        <a:t>57.0%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just">
                        <a:lnSpc>
                          <a:spcPct val="150000"/>
                        </a:lnSpc>
                        <a:spcAft>
                          <a:spcPts val="800"/>
                        </a:spcAft>
                      </a:pPr>
                      <a:r>
                        <a:rPr lang="en-MY" sz="1600" dirty="0">
                          <a:effectLst/>
                          <a:uFill>
                            <a:solidFill>
                              <a:srgbClr val="000000"/>
                            </a:solidFill>
                          </a:uFill>
                        </a:rPr>
                        <a:t>0.86</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just">
                        <a:lnSpc>
                          <a:spcPct val="150000"/>
                        </a:lnSpc>
                        <a:spcAft>
                          <a:spcPts val="800"/>
                        </a:spcAft>
                      </a:pPr>
                      <a:r>
                        <a:rPr lang="en-MY" sz="1600" dirty="0">
                          <a:effectLst/>
                          <a:uFill>
                            <a:solidFill>
                              <a:srgbClr val="000000"/>
                            </a:solidFill>
                          </a:uFill>
                        </a:rPr>
                        <a:t>0.770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316865">
                <a:tc vMerge="1">
                  <a:txBody>
                    <a:bodyPr/>
                    <a:lstStyle/>
                    <a:p>
                      <a:endParaRPr lang="en-MY"/>
                    </a:p>
                  </a:txBody>
                  <a:tcPr/>
                </a:tc>
                <a:tc>
                  <a:txBody>
                    <a:bodyPr/>
                    <a:lstStyle/>
                    <a:p>
                      <a:pPr algn="just">
                        <a:lnSpc>
                          <a:spcPct val="150000"/>
                        </a:lnSpc>
                        <a:spcAft>
                          <a:spcPts val="800"/>
                        </a:spcAft>
                      </a:pPr>
                      <a:r>
                        <a:rPr lang="en-MY" sz="1600" dirty="0">
                          <a:effectLst/>
                          <a:uFill>
                            <a:solidFill>
                              <a:srgbClr val="000000"/>
                            </a:solidFill>
                          </a:uFill>
                        </a:rPr>
                        <a:t>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14</a:t>
                      </a:r>
                    </a:p>
                    <a:p>
                      <a:pPr algn="just">
                        <a:lnSpc>
                          <a:spcPct val="150000"/>
                        </a:lnSpc>
                        <a:spcAft>
                          <a:spcPts val="800"/>
                        </a:spcAft>
                      </a:pPr>
                      <a:r>
                        <a:rPr lang="en-MY" sz="1600" dirty="0">
                          <a:effectLst/>
                          <a:uFill>
                            <a:solidFill>
                              <a:srgbClr val="000000"/>
                            </a:solidFill>
                          </a:uFill>
                        </a:rPr>
                        <a:t>13.3%</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29</a:t>
                      </a:r>
                    </a:p>
                    <a:p>
                      <a:pPr algn="just">
                        <a:lnSpc>
                          <a:spcPct val="150000"/>
                        </a:lnSpc>
                        <a:spcAft>
                          <a:spcPts val="800"/>
                        </a:spcAft>
                      </a:pPr>
                      <a:r>
                        <a:rPr lang="en-MY" sz="1600" dirty="0">
                          <a:effectLst/>
                          <a:uFill>
                            <a:solidFill>
                              <a:srgbClr val="000000"/>
                            </a:solidFill>
                          </a:uFill>
                        </a:rPr>
                        <a:t>29.7%</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43</a:t>
                      </a:r>
                    </a:p>
                    <a:p>
                      <a:pPr algn="just">
                        <a:lnSpc>
                          <a:spcPct val="150000"/>
                        </a:lnSpc>
                        <a:spcAft>
                          <a:spcPts val="800"/>
                        </a:spcAft>
                      </a:pPr>
                      <a:r>
                        <a:rPr lang="en-MY" sz="1600" dirty="0">
                          <a:effectLst/>
                          <a:uFill>
                            <a:solidFill>
                              <a:srgbClr val="000000"/>
                            </a:solidFill>
                          </a:uFill>
                        </a:rPr>
                        <a:t>43.0%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r h="234315">
                <a:tc gridSpan="2">
                  <a:txBody>
                    <a:bodyPr/>
                    <a:lstStyle/>
                    <a:p>
                      <a:pPr algn="just">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hMerge="1">
                  <a:txBody>
                    <a:bodyPr/>
                    <a:lstStyle/>
                    <a:p>
                      <a:endParaRPr lang="en-MY"/>
                    </a:p>
                  </a:txBody>
                  <a:tcPr/>
                </a:tc>
                <a:tc>
                  <a:txBody>
                    <a:bodyPr/>
                    <a:lstStyle/>
                    <a:p>
                      <a:pPr algn="just">
                        <a:lnSpc>
                          <a:spcPct val="150000"/>
                        </a:lnSpc>
                        <a:spcAft>
                          <a:spcPts val="800"/>
                        </a:spcAft>
                      </a:pPr>
                      <a:r>
                        <a:rPr lang="en-MY" sz="1600" dirty="0">
                          <a:effectLst/>
                          <a:uFill>
                            <a:solidFill>
                              <a:srgbClr val="000000"/>
                            </a:solidFill>
                          </a:uFill>
                        </a:rPr>
                        <a:t>31</a:t>
                      </a:r>
                    </a:p>
                    <a:p>
                      <a:pPr algn="just">
                        <a:lnSpc>
                          <a:spcPct val="150000"/>
                        </a:lnSpc>
                        <a:spcAft>
                          <a:spcPts val="800"/>
                        </a:spcAft>
                      </a:pPr>
                      <a:r>
                        <a:rPr lang="en-MY" sz="1600" dirty="0">
                          <a:effectLst/>
                          <a:uFill>
                            <a:solidFill>
                              <a:srgbClr val="000000"/>
                            </a:solidFill>
                          </a:uFill>
                        </a:rPr>
                        <a:t>31.0%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69</a:t>
                      </a:r>
                    </a:p>
                    <a:p>
                      <a:pPr algn="just">
                        <a:lnSpc>
                          <a:spcPct val="150000"/>
                        </a:lnSpc>
                        <a:spcAft>
                          <a:spcPts val="800"/>
                        </a:spcAft>
                      </a:pPr>
                      <a:r>
                        <a:rPr lang="en-MY" sz="1600" dirty="0">
                          <a:effectLst/>
                          <a:uFill>
                            <a:solidFill>
                              <a:srgbClr val="000000"/>
                            </a:solidFill>
                          </a:uFill>
                        </a:rPr>
                        <a:t>69.0%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just">
                        <a:lnSpc>
                          <a:spcPct val="150000"/>
                        </a:lnSpc>
                        <a:spcAft>
                          <a:spcPts val="800"/>
                        </a:spcAft>
                      </a:pPr>
                      <a:r>
                        <a:rPr lang="en-MY" sz="1600" dirty="0">
                          <a:effectLst/>
                          <a:uFill>
                            <a:solidFill>
                              <a:srgbClr val="000000"/>
                            </a:solidFill>
                          </a:uFill>
                        </a:rPr>
                        <a:t>100</a:t>
                      </a:r>
                    </a:p>
                    <a:p>
                      <a:pPr algn="just">
                        <a:lnSpc>
                          <a:spcPct val="150000"/>
                        </a:lnSpc>
                        <a:spcAft>
                          <a:spcPts val="800"/>
                        </a:spcAft>
                      </a:pPr>
                      <a:r>
                        <a:rPr lang="en-MY" sz="1600" dirty="0">
                          <a:effectLst/>
                          <a:uFill>
                            <a:solidFill>
                              <a:srgbClr val="000000"/>
                            </a:solidFill>
                          </a:uFill>
                        </a:rPr>
                        <a:t>100.0%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bl>
          </a:graphicData>
        </a:graphic>
      </p:graphicFrame>
    </p:spTree>
    <p:extLst>
      <p:ext uri="{BB962C8B-B14F-4D97-AF65-F5344CB8AC3E}">
        <p14:creationId xmlns:p14="http://schemas.microsoft.com/office/powerpoint/2010/main" val="15291504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61326"/>
            <a:ext cx="10792953" cy="1596177"/>
          </a:xfrm>
        </p:spPr>
        <p:txBody>
          <a:bodyPr>
            <a:noAutofit/>
          </a:bodyPr>
          <a:lstStyle/>
          <a:p>
            <a:r>
              <a:rPr lang="en-MY" sz="3200" dirty="0"/>
              <a:t>Null hypothesis : there is no </a:t>
            </a:r>
            <a:r>
              <a:rPr lang="en-MY" sz="3200" dirty="0" smtClean="0"/>
              <a:t>significant association between </a:t>
            </a:r>
            <a:r>
              <a:rPr lang="en-MY" sz="3200" dirty="0"/>
              <a:t>duration </a:t>
            </a:r>
            <a:r>
              <a:rPr lang="en-MY" sz="3200" dirty="0" smtClean="0"/>
              <a:t>of vigorous </a:t>
            </a:r>
            <a:r>
              <a:rPr lang="en-MY" sz="3200" dirty="0"/>
              <a:t>activity and BMI.</a:t>
            </a:r>
            <a:br>
              <a:rPr lang="en-MY" sz="3200" dirty="0"/>
            </a:br>
            <a:endParaRPr lang="en-MY" sz="3200" dirty="0"/>
          </a:p>
        </p:txBody>
      </p:sp>
      <p:sp>
        <p:nvSpPr>
          <p:cNvPr id="3" name="Content Placeholder 2"/>
          <p:cNvSpPr>
            <a:spLocks noGrp="1"/>
          </p:cNvSpPr>
          <p:nvPr>
            <p:ph sz="quarter" idx="13"/>
          </p:nvPr>
        </p:nvSpPr>
        <p:spPr/>
        <p:txBody>
          <a:bodyPr>
            <a:normAutofit fontScale="77500" lnSpcReduction="20000"/>
          </a:bodyPr>
          <a:lstStyle/>
          <a:p>
            <a:r>
              <a:rPr lang="en-MY" b="1" dirty="0"/>
              <a:t>By using Chi-Square Test, </a:t>
            </a:r>
            <a:endParaRPr lang="en-MY" dirty="0"/>
          </a:p>
          <a:p>
            <a:r>
              <a:rPr lang="en-MY" b="1" i="1" dirty="0"/>
              <a:t>x</a:t>
            </a:r>
            <a:r>
              <a:rPr lang="en-MY" b="1" i="1" baseline="30000" dirty="0"/>
              <a:t>2</a:t>
            </a:r>
            <a:r>
              <a:rPr lang="en-MY" b="1" dirty="0"/>
              <a:t> = 0.885</a:t>
            </a:r>
            <a:endParaRPr lang="en-MY" dirty="0"/>
          </a:p>
          <a:p>
            <a:r>
              <a:rPr lang="en-MY" b="1" i="1" dirty="0"/>
              <a:t>p</a:t>
            </a:r>
            <a:r>
              <a:rPr lang="en-MY" b="1" dirty="0"/>
              <a:t> = 0.347</a:t>
            </a:r>
            <a:endParaRPr lang="en-MY" dirty="0"/>
          </a:p>
          <a:p>
            <a:r>
              <a:rPr lang="en-MY" b="1" i="1" dirty="0"/>
              <a:t>p</a:t>
            </a:r>
            <a:r>
              <a:rPr lang="en-MY" b="1" dirty="0"/>
              <a:t> &gt; 0.05 ; insignificant</a:t>
            </a:r>
            <a:endParaRPr lang="en-MY" dirty="0"/>
          </a:p>
          <a:p>
            <a:r>
              <a:rPr lang="en-MY" b="1" dirty="0"/>
              <a:t>Null hypothesis is not rejected. </a:t>
            </a:r>
            <a:endParaRPr lang="en-MY" dirty="0"/>
          </a:p>
          <a:p>
            <a:r>
              <a:rPr lang="en-MY" b="1" dirty="0"/>
              <a:t>Conclusion: There is no </a:t>
            </a:r>
            <a:endParaRPr lang="en-MY" b="1" dirty="0" smtClean="0"/>
          </a:p>
          <a:p>
            <a:pPr marL="0" indent="0">
              <a:buNone/>
            </a:pPr>
            <a:r>
              <a:rPr lang="en-MY" b="1" dirty="0"/>
              <a:t>	</a:t>
            </a:r>
            <a:r>
              <a:rPr lang="en-MY" b="1" dirty="0" smtClean="0"/>
              <a:t>significant </a:t>
            </a:r>
            <a:r>
              <a:rPr lang="en-MY" b="1" dirty="0"/>
              <a:t>association </a:t>
            </a:r>
            <a:endParaRPr lang="en-MY" b="1" dirty="0" smtClean="0"/>
          </a:p>
          <a:p>
            <a:pPr marL="0" indent="0">
              <a:buNone/>
            </a:pPr>
            <a:r>
              <a:rPr lang="en-MY" b="1" dirty="0"/>
              <a:t>	</a:t>
            </a:r>
            <a:r>
              <a:rPr lang="en-MY" b="1" dirty="0" smtClean="0"/>
              <a:t>between </a:t>
            </a:r>
            <a:r>
              <a:rPr lang="en-MY" b="1" dirty="0"/>
              <a:t>duration of </a:t>
            </a:r>
            <a:endParaRPr lang="en-MY" b="1" dirty="0" smtClean="0"/>
          </a:p>
          <a:p>
            <a:pPr marL="0" indent="0">
              <a:buNone/>
            </a:pPr>
            <a:r>
              <a:rPr lang="en-MY" b="1" dirty="0"/>
              <a:t>	</a:t>
            </a:r>
            <a:r>
              <a:rPr lang="en-MY" b="1" dirty="0" smtClean="0"/>
              <a:t>vigorous </a:t>
            </a:r>
            <a:r>
              <a:rPr lang="en-MY" b="1" dirty="0"/>
              <a:t>activity and BMI.</a:t>
            </a:r>
            <a:endParaRPr lang="en-MY" dirty="0"/>
          </a:p>
          <a:p>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1984039190"/>
              </p:ext>
            </p:extLst>
          </p:nvPr>
        </p:nvGraphicFramePr>
        <p:xfrm>
          <a:off x="4848727" y="2033588"/>
          <a:ext cx="6858000" cy="4267200"/>
        </p:xfrm>
        <a:graphic>
          <a:graphicData uri="http://schemas.openxmlformats.org/drawingml/2006/table">
            <a:tbl>
              <a:tblPr firstRow="1" firstCol="1" bandRow="1">
                <a:tableStyleId>{5C22544A-7EE6-4342-B048-85BDC9FD1C3A}</a:tableStyleId>
              </a:tblPr>
              <a:tblGrid>
                <a:gridCol w="979714"/>
                <a:gridCol w="979714"/>
                <a:gridCol w="1128136"/>
                <a:gridCol w="1128136"/>
                <a:gridCol w="943774"/>
                <a:gridCol w="849263"/>
                <a:gridCol w="849263"/>
              </a:tblGrid>
              <a:tr h="639050">
                <a:tc rowSpan="2" gridSpan="2">
                  <a:txBody>
                    <a:bodyPr/>
                    <a:lstStyle/>
                    <a:p>
                      <a:pPr algn="ctr">
                        <a:lnSpc>
                          <a:spcPct val="150000"/>
                        </a:lnSpc>
                        <a:spcAft>
                          <a:spcPts val="800"/>
                        </a:spcAft>
                      </a:pPr>
                      <a:r>
                        <a:rPr lang="en-MY" sz="1600" dirty="0">
                          <a:effectLst/>
                          <a:uFill>
                            <a:solidFill>
                              <a:srgbClr val="000000"/>
                            </a:solidFill>
                          </a:uFill>
                        </a:rPr>
                        <a:t> </a:t>
                      </a:r>
                    </a:p>
                    <a:p>
                      <a:pPr algn="ctr">
                        <a:lnSpc>
                          <a:spcPct val="150000"/>
                        </a:lnSpc>
                        <a:spcAft>
                          <a:spcPts val="800"/>
                        </a:spcAft>
                      </a:pPr>
                      <a:r>
                        <a:rPr lang="en-MY" sz="1600" dirty="0">
                          <a:effectLst/>
                          <a:uFill>
                            <a:solidFill>
                              <a:srgbClr val="000000"/>
                            </a:solidFill>
                          </a:uFill>
                        </a:rPr>
                        <a:t> </a:t>
                      </a:r>
                    </a:p>
                    <a:p>
                      <a:pPr algn="ctr">
                        <a:lnSpc>
                          <a:spcPct val="150000"/>
                        </a:lnSpc>
                        <a:spcAft>
                          <a:spcPts val="800"/>
                        </a:spcAft>
                      </a:pPr>
                      <a:r>
                        <a:rPr lang="en-MY" sz="1600" dirty="0">
                          <a:effectLst/>
                          <a:uFill>
                            <a:solidFill>
                              <a:srgbClr val="000000"/>
                            </a:solidFill>
                          </a:uFill>
                        </a:rPr>
                        <a:t> BMI classification</a:t>
                      </a:r>
                    </a:p>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rowSpan="2" hMerge="1">
                  <a:txBody>
                    <a:bodyPr/>
                    <a:lstStyle/>
                    <a:p>
                      <a:endParaRPr lang="en-MY"/>
                    </a:p>
                  </a:txBody>
                  <a:tcPr/>
                </a:tc>
                <a:tc gridSpan="2">
                  <a:txBody>
                    <a:bodyPr/>
                    <a:lstStyle/>
                    <a:p>
                      <a:pPr algn="ctr">
                        <a:lnSpc>
                          <a:spcPct val="150000"/>
                        </a:lnSpc>
                        <a:spcAft>
                          <a:spcPts val="800"/>
                        </a:spcAft>
                      </a:pPr>
                      <a:r>
                        <a:rPr lang="en-MY" sz="1600" dirty="0">
                          <a:effectLst/>
                          <a:uFill>
                            <a:solidFill>
                              <a:srgbClr val="000000"/>
                            </a:solidFill>
                          </a:uFill>
                        </a:rPr>
                        <a:t>duration of vigorous activity</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hMerge="1">
                  <a:txBody>
                    <a:bodyPr/>
                    <a:lstStyle/>
                    <a:p>
                      <a:endParaRPr lang="en-MY"/>
                    </a:p>
                  </a:txBody>
                  <a:tcPr/>
                </a:tc>
                <a:tc rowSpan="2">
                  <a:txBody>
                    <a:bodyPr/>
                    <a:lstStyle/>
                    <a:p>
                      <a:pPr algn="ctr">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958574">
                <a:tc gridSpan="2" vMerge="1">
                  <a:txBody>
                    <a:bodyPr/>
                    <a:lstStyle/>
                    <a:p>
                      <a:endParaRPr lang="en-MY"/>
                    </a:p>
                  </a:txBody>
                  <a:tcPr/>
                </a:tc>
                <a:tc hMerge="1"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60 minutes or more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Less than 60 minutes</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x</a:t>
                      </a:r>
                      <a:r>
                        <a:rPr lang="en-MY" sz="1600" baseline="30000" dirty="0">
                          <a:effectLst/>
                          <a:uFill>
                            <a:solidFill>
                              <a:srgbClr val="000000"/>
                            </a:solidFill>
                          </a:uFill>
                        </a:rPr>
                        <a:t>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P value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727807">
                <a:tc rowSpan="2">
                  <a:txBody>
                    <a:bodyPr/>
                    <a:lstStyle/>
                    <a:p>
                      <a:pPr algn="ctr">
                        <a:lnSpc>
                          <a:spcPct val="150000"/>
                        </a:lnSpc>
                        <a:spcAft>
                          <a:spcPts val="800"/>
                        </a:spcAft>
                      </a:pPr>
                      <a:r>
                        <a:rPr lang="en-MY" sz="1600" dirty="0">
                          <a:effectLst/>
                          <a:uFill>
                            <a:solidFill>
                              <a:srgbClr val="000000"/>
                            </a:solidFill>
                          </a:uFill>
                        </a:rPr>
                        <a:t>ideal n 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21</a:t>
                      </a:r>
                    </a:p>
                    <a:p>
                      <a:pPr algn="ctr">
                        <a:lnSpc>
                          <a:spcPct val="150000"/>
                        </a:lnSpc>
                        <a:spcAft>
                          <a:spcPts val="800"/>
                        </a:spcAft>
                      </a:pPr>
                      <a:r>
                        <a:rPr lang="en-MY" sz="1600" dirty="0">
                          <a:effectLst/>
                          <a:uFill>
                            <a:solidFill>
                              <a:srgbClr val="000000"/>
                            </a:solidFill>
                          </a:uFill>
                        </a:rPr>
                        <a:t>18.8%</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36</a:t>
                      </a:r>
                    </a:p>
                    <a:p>
                      <a:pPr algn="ctr">
                        <a:lnSpc>
                          <a:spcPct val="150000"/>
                        </a:lnSpc>
                        <a:spcAft>
                          <a:spcPts val="800"/>
                        </a:spcAft>
                      </a:pPr>
                      <a:r>
                        <a:rPr lang="en-MY" sz="1600" dirty="0">
                          <a:effectLst/>
                          <a:uFill>
                            <a:solidFill>
                              <a:srgbClr val="000000"/>
                            </a:solidFill>
                          </a:uFill>
                        </a:rPr>
                        <a:t>38.2%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57</a:t>
                      </a:r>
                    </a:p>
                    <a:p>
                      <a:pPr algn="ctr">
                        <a:lnSpc>
                          <a:spcPct val="150000"/>
                        </a:lnSpc>
                        <a:spcAft>
                          <a:spcPts val="800"/>
                        </a:spcAft>
                      </a:pPr>
                      <a:r>
                        <a:rPr lang="en-MY" sz="1600" dirty="0">
                          <a:effectLst/>
                          <a:uFill>
                            <a:solidFill>
                              <a:srgbClr val="000000"/>
                            </a:solidFill>
                          </a:uFill>
                        </a:rPr>
                        <a:t>57.0%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ctr">
                        <a:lnSpc>
                          <a:spcPct val="150000"/>
                        </a:lnSpc>
                        <a:spcAft>
                          <a:spcPts val="800"/>
                        </a:spcAft>
                      </a:pPr>
                      <a:r>
                        <a:rPr lang="en-MY" sz="1600" dirty="0">
                          <a:effectLst/>
                          <a:uFill>
                            <a:solidFill>
                              <a:srgbClr val="000000"/>
                            </a:solidFill>
                          </a:uFill>
                        </a:rPr>
                        <a:t>0.885</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ctr">
                        <a:lnSpc>
                          <a:spcPct val="150000"/>
                        </a:lnSpc>
                        <a:spcAft>
                          <a:spcPts val="800"/>
                        </a:spcAft>
                      </a:pPr>
                      <a:r>
                        <a:rPr lang="en-MY" sz="1600" dirty="0">
                          <a:effectLst/>
                          <a:uFill>
                            <a:solidFill>
                              <a:srgbClr val="000000"/>
                            </a:solidFill>
                          </a:uFill>
                        </a:rPr>
                        <a:t>0.347</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727807">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12</a:t>
                      </a:r>
                    </a:p>
                    <a:p>
                      <a:pPr algn="ctr">
                        <a:lnSpc>
                          <a:spcPct val="150000"/>
                        </a:lnSpc>
                        <a:spcAft>
                          <a:spcPts val="800"/>
                        </a:spcAft>
                      </a:pPr>
                      <a:r>
                        <a:rPr lang="en-MY" sz="1600" dirty="0">
                          <a:effectLst/>
                          <a:uFill>
                            <a:solidFill>
                              <a:srgbClr val="000000"/>
                            </a:solidFill>
                          </a:uFill>
                        </a:rPr>
                        <a:t>14.2%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31</a:t>
                      </a:r>
                    </a:p>
                    <a:p>
                      <a:pPr algn="ctr">
                        <a:lnSpc>
                          <a:spcPct val="150000"/>
                        </a:lnSpc>
                        <a:spcAft>
                          <a:spcPts val="800"/>
                        </a:spcAft>
                      </a:pPr>
                      <a:r>
                        <a:rPr lang="en-MY" sz="1600" dirty="0">
                          <a:effectLst/>
                          <a:uFill>
                            <a:solidFill>
                              <a:srgbClr val="000000"/>
                            </a:solidFill>
                          </a:uFill>
                        </a:rPr>
                        <a:t>28.8%</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43</a:t>
                      </a:r>
                    </a:p>
                    <a:p>
                      <a:pPr algn="ctr">
                        <a:lnSpc>
                          <a:spcPct val="150000"/>
                        </a:lnSpc>
                        <a:spcAft>
                          <a:spcPts val="800"/>
                        </a:spcAft>
                      </a:pPr>
                      <a:r>
                        <a:rPr lang="en-MY" sz="1600" dirty="0">
                          <a:effectLst/>
                          <a:uFill>
                            <a:solidFill>
                              <a:srgbClr val="000000"/>
                            </a:solidFill>
                          </a:uFill>
                        </a:rPr>
                        <a:t>43%</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r h="727807">
                <a:tc gridSpan="2">
                  <a:txBody>
                    <a:bodyPr/>
                    <a:lstStyle/>
                    <a:p>
                      <a:pPr algn="ctr">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h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33</a:t>
                      </a:r>
                    </a:p>
                    <a:p>
                      <a:pPr algn="ctr">
                        <a:lnSpc>
                          <a:spcPct val="150000"/>
                        </a:lnSpc>
                        <a:spcAft>
                          <a:spcPts val="800"/>
                        </a:spcAft>
                      </a:pPr>
                      <a:r>
                        <a:rPr lang="en-MY" sz="1600" dirty="0">
                          <a:effectLst/>
                          <a:uFill>
                            <a:solidFill>
                              <a:srgbClr val="000000"/>
                            </a:solidFill>
                          </a:uFill>
                        </a:rPr>
                        <a:t>33.0%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67</a:t>
                      </a:r>
                    </a:p>
                    <a:p>
                      <a:pPr algn="ctr">
                        <a:lnSpc>
                          <a:spcPct val="150000"/>
                        </a:lnSpc>
                        <a:spcAft>
                          <a:spcPts val="800"/>
                        </a:spcAft>
                      </a:pPr>
                      <a:r>
                        <a:rPr lang="en-MY" sz="1600" dirty="0">
                          <a:effectLst/>
                          <a:uFill>
                            <a:solidFill>
                              <a:srgbClr val="000000"/>
                            </a:solidFill>
                          </a:uFill>
                        </a:rPr>
                        <a:t>67.0%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100</a:t>
                      </a:r>
                    </a:p>
                    <a:p>
                      <a:pPr algn="ctr">
                        <a:lnSpc>
                          <a:spcPct val="150000"/>
                        </a:lnSpc>
                        <a:spcAft>
                          <a:spcPts val="800"/>
                        </a:spcAft>
                      </a:pPr>
                      <a:r>
                        <a:rPr lang="en-MY" sz="1600" dirty="0">
                          <a:effectLst/>
                          <a:uFill>
                            <a:solidFill>
                              <a:srgbClr val="000000"/>
                            </a:solidFill>
                          </a:uFill>
                        </a:rPr>
                        <a:t>100.0%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bl>
          </a:graphicData>
        </a:graphic>
      </p:graphicFrame>
    </p:spTree>
    <p:extLst>
      <p:ext uri="{BB962C8B-B14F-4D97-AF65-F5344CB8AC3E}">
        <p14:creationId xmlns:p14="http://schemas.microsoft.com/office/powerpoint/2010/main" val="1358537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05696"/>
            <a:ext cx="10985458" cy="1596177"/>
          </a:xfrm>
        </p:spPr>
        <p:txBody>
          <a:bodyPr>
            <a:normAutofit fontScale="90000"/>
          </a:bodyPr>
          <a:lstStyle/>
          <a:p>
            <a:r>
              <a:rPr lang="en-MY" dirty="0"/>
              <a:t>Null hypothesis : there is no </a:t>
            </a:r>
            <a:r>
              <a:rPr lang="en-MY" dirty="0" smtClean="0"/>
              <a:t>significant association between </a:t>
            </a:r>
            <a:r>
              <a:rPr lang="en-MY" dirty="0"/>
              <a:t>duration of moderate </a:t>
            </a:r>
            <a:r>
              <a:rPr lang="en-MY" dirty="0" smtClean="0"/>
              <a:t>activity </a:t>
            </a:r>
            <a:r>
              <a:rPr lang="en-MY" dirty="0"/>
              <a:t>and BMI.</a:t>
            </a:r>
            <a:br>
              <a:rPr lang="en-MY" dirty="0"/>
            </a:br>
            <a:endParaRPr lang="en-MY" dirty="0"/>
          </a:p>
        </p:txBody>
      </p:sp>
      <p:sp>
        <p:nvSpPr>
          <p:cNvPr id="3" name="Content Placeholder 2"/>
          <p:cNvSpPr>
            <a:spLocks noGrp="1"/>
          </p:cNvSpPr>
          <p:nvPr>
            <p:ph sz="quarter" idx="13"/>
          </p:nvPr>
        </p:nvSpPr>
        <p:spPr/>
        <p:txBody>
          <a:bodyPr>
            <a:normAutofit fontScale="85000" lnSpcReduction="10000"/>
          </a:bodyPr>
          <a:lstStyle/>
          <a:p>
            <a:r>
              <a:rPr lang="en-MY" b="1" dirty="0"/>
              <a:t>By using Chi-Square Test, </a:t>
            </a:r>
            <a:endParaRPr lang="en-MY" dirty="0"/>
          </a:p>
          <a:p>
            <a:r>
              <a:rPr lang="en-MY" b="1" i="1" dirty="0"/>
              <a:t>x</a:t>
            </a:r>
            <a:r>
              <a:rPr lang="en-MY" b="1" i="1" baseline="30000" dirty="0"/>
              <a:t>2</a:t>
            </a:r>
            <a:r>
              <a:rPr lang="en-MY" b="1" dirty="0"/>
              <a:t> = 0.222</a:t>
            </a:r>
            <a:endParaRPr lang="en-MY" dirty="0"/>
          </a:p>
          <a:p>
            <a:r>
              <a:rPr lang="en-MY" b="1" i="1" dirty="0"/>
              <a:t>p</a:t>
            </a:r>
            <a:r>
              <a:rPr lang="en-MY" b="1" dirty="0"/>
              <a:t> = 0.637</a:t>
            </a:r>
            <a:endParaRPr lang="en-MY" dirty="0"/>
          </a:p>
          <a:p>
            <a:r>
              <a:rPr lang="en-MY" b="1" i="1" dirty="0"/>
              <a:t>p</a:t>
            </a:r>
            <a:r>
              <a:rPr lang="en-MY" b="1" dirty="0"/>
              <a:t> &gt; 0.05 ; insignificant</a:t>
            </a:r>
            <a:endParaRPr lang="en-MY" dirty="0"/>
          </a:p>
          <a:p>
            <a:r>
              <a:rPr lang="en-MY" b="1" dirty="0"/>
              <a:t>Null hypothesis is not rejected. </a:t>
            </a:r>
            <a:endParaRPr lang="en-MY" dirty="0"/>
          </a:p>
          <a:p>
            <a:r>
              <a:rPr lang="en-MY" b="1" dirty="0"/>
              <a:t>Conclusion: There is no </a:t>
            </a:r>
            <a:endParaRPr lang="en-MY" b="1" dirty="0" smtClean="0"/>
          </a:p>
          <a:p>
            <a:pPr marL="457200" lvl="1" indent="0">
              <a:buNone/>
            </a:pPr>
            <a:r>
              <a:rPr lang="en-MY" b="1" dirty="0"/>
              <a:t>	</a:t>
            </a:r>
            <a:r>
              <a:rPr lang="en-MY" b="1" dirty="0" smtClean="0"/>
              <a:t>significant </a:t>
            </a:r>
            <a:r>
              <a:rPr lang="en-MY" b="1" dirty="0"/>
              <a:t>association </a:t>
            </a:r>
            <a:endParaRPr lang="en-MY" b="1" dirty="0" smtClean="0"/>
          </a:p>
          <a:p>
            <a:pPr marL="457200" lvl="1" indent="0">
              <a:buNone/>
            </a:pPr>
            <a:r>
              <a:rPr lang="en-MY" b="1" dirty="0"/>
              <a:t>	</a:t>
            </a:r>
            <a:r>
              <a:rPr lang="en-MY" b="1" dirty="0" smtClean="0"/>
              <a:t>between </a:t>
            </a:r>
            <a:r>
              <a:rPr lang="en-MY" b="1" dirty="0"/>
              <a:t>duration of moderate </a:t>
            </a:r>
            <a:endParaRPr lang="en-MY" b="1" dirty="0" smtClean="0"/>
          </a:p>
          <a:p>
            <a:pPr marL="457200" lvl="1" indent="0">
              <a:buNone/>
            </a:pPr>
            <a:r>
              <a:rPr lang="en-MY" b="1" dirty="0"/>
              <a:t>	</a:t>
            </a:r>
            <a:r>
              <a:rPr lang="en-MY" b="1" dirty="0" smtClean="0"/>
              <a:t>activity </a:t>
            </a:r>
            <a:r>
              <a:rPr lang="en-MY" b="1" dirty="0"/>
              <a:t>and BMI.</a:t>
            </a:r>
            <a:endParaRPr lang="en-MY" dirty="0"/>
          </a:p>
          <a:p>
            <a:endParaRPr lang="en-MY" dirty="0"/>
          </a:p>
        </p:txBody>
      </p:sp>
      <p:graphicFrame>
        <p:nvGraphicFramePr>
          <p:cNvPr id="4" name="Table 3"/>
          <p:cNvGraphicFramePr>
            <a:graphicFrameLocks noGrp="1"/>
          </p:cNvGraphicFramePr>
          <p:nvPr>
            <p:extLst>
              <p:ext uri="{D42A27DB-BD31-4B8C-83A1-F6EECF244321}">
                <p14:modId xmlns:p14="http://schemas.microsoft.com/office/powerpoint/2010/main" val="1533213649"/>
              </p:ext>
            </p:extLst>
          </p:nvPr>
        </p:nvGraphicFramePr>
        <p:xfrm>
          <a:off x="4944979" y="1777039"/>
          <a:ext cx="6725374" cy="4267200"/>
        </p:xfrm>
        <a:graphic>
          <a:graphicData uri="http://schemas.openxmlformats.org/drawingml/2006/table">
            <a:tbl>
              <a:tblPr firstRow="1" firstCol="1" bandRow="1">
                <a:tableStyleId>{5C22544A-7EE6-4342-B048-85BDC9FD1C3A}</a:tableStyleId>
              </a:tblPr>
              <a:tblGrid>
                <a:gridCol w="960768"/>
                <a:gridCol w="960768"/>
                <a:gridCol w="1106319"/>
                <a:gridCol w="1106319"/>
                <a:gridCol w="925522"/>
                <a:gridCol w="832839"/>
                <a:gridCol w="832839"/>
              </a:tblGrid>
              <a:tr h="688142">
                <a:tc rowSpan="2" gridSpan="2">
                  <a:txBody>
                    <a:bodyPr/>
                    <a:lstStyle/>
                    <a:p>
                      <a:pPr algn="ctr">
                        <a:lnSpc>
                          <a:spcPct val="150000"/>
                        </a:lnSpc>
                        <a:spcAft>
                          <a:spcPts val="800"/>
                        </a:spcAft>
                      </a:pPr>
                      <a:r>
                        <a:rPr lang="en-MY" sz="1600" dirty="0">
                          <a:effectLst/>
                          <a:uFill>
                            <a:solidFill>
                              <a:srgbClr val="000000"/>
                            </a:solidFill>
                          </a:uFill>
                        </a:rPr>
                        <a:t> </a:t>
                      </a:r>
                    </a:p>
                    <a:p>
                      <a:pPr algn="ctr">
                        <a:lnSpc>
                          <a:spcPct val="150000"/>
                        </a:lnSpc>
                        <a:spcAft>
                          <a:spcPts val="800"/>
                        </a:spcAft>
                      </a:pPr>
                      <a:r>
                        <a:rPr lang="en-MY" sz="1600" dirty="0">
                          <a:effectLst/>
                          <a:uFill>
                            <a:solidFill>
                              <a:srgbClr val="000000"/>
                            </a:solidFill>
                          </a:uFill>
                        </a:rPr>
                        <a:t> </a:t>
                      </a:r>
                    </a:p>
                    <a:p>
                      <a:pPr algn="ctr">
                        <a:lnSpc>
                          <a:spcPct val="150000"/>
                        </a:lnSpc>
                        <a:spcAft>
                          <a:spcPts val="800"/>
                        </a:spcAft>
                      </a:pPr>
                      <a:r>
                        <a:rPr lang="en-MY" sz="1600" dirty="0">
                          <a:effectLst/>
                          <a:uFill>
                            <a:solidFill>
                              <a:srgbClr val="000000"/>
                            </a:solidFill>
                          </a:uFill>
                        </a:rPr>
                        <a:t> BMI classification</a:t>
                      </a:r>
                    </a:p>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rowSpan="2" hMerge="1">
                  <a:txBody>
                    <a:bodyPr/>
                    <a:lstStyle/>
                    <a:p>
                      <a:endParaRPr lang="en-MY"/>
                    </a:p>
                  </a:txBody>
                  <a:tcPr/>
                </a:tc>
                <a:tc gridSpan="2">
                  <a:txBody>
                    <a:bodyPr/>
                    <a:lstStyle/>
                    <a:p>
                      <a:pPr algn="ctr">
                        <a:lnSpc>
                          <a:spcPct val="150000"/>
                        </a:lnSpc>
                        <a:spcAft>
                          <a:spcPts val="800"/>
                        </a:spcAft>
                      </a:pPr>
                      <a:r>
                        <a:rPr lang="en-MY" sz="1600" dirty="0">
                          <a:effectLst/>
                          <a:uFill>
                            <a:solidFill>
                              <a:srgbClr val="000000"/>
                            </a:solidFill>
                          </a:uFill>
                        </a:rPr>
                        <a:t>duration of moderate activity</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hMerge="1">
                  <a:txBody>
                    <a:bodyPr/>
                    <a:lstStyle/>
                    <a:p>
                      <a:endParaRPr lang="en-MY"/>
                    </a:p>
                  </a:txBody>
                  <a:tcPr/>
                </a:tc>
                <a:tc rowSpan="2">
                  <a:txBody>
                    <a:bodyPr/>
                    <a:lstStyle/>
                    <a:p>
                      <a:pPr algn="ctr">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 </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974867">
                <a:tc gridSpan="2" vMerge="1">
                  <a:txBody>
                    <a:bodyPr/>
                    <a:lstStyle/>
                    <a:p>
                      <a:endParaRPr lang="en-MY"/>
                    </a:p>
                  </a:txBody>
                  <a:tcPr/>
                </a:tc>
                <a:tc hMerge="1"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90 minutes or more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Less than 90 minutes</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x</a:t>
                      </a:r>
                      <a:r>
                        <a:rPr lang="en-MY" sz="1600" baseline="30000" dirty="0">
                          <a:effectLst/>
                          <a:uFill>
                            <a:solidFill>
                              <a:srgbClr val="000000"/>
                            </a:solidFill>
                          </a:uFill>
                        </a:rPr>
                        <a:t>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c>
                  <a:txBody>
                    <a:bodyPr/>
                    <a:lstStyle/>
                    <a:p>
                      <a:pPr algn="ctr">
                        <a:lnSpc>
                          <a:spcPct val="150000"/>
                        </a:lnSpc>
                        <a:spcAft>
                          <a:spcPts val="800"/>
                        </a:spcAft>
                      </a:pPr>
                      <a:r>
                        <a:rPr lang="en-MY" sz="1600" dirty="0">
                          <a:effectLst/>
                          <a:uFill>
                            <a:solidFill>
                              <a:srgbClr val="000000"/>
                            </a:solidFill>
                          </a:uFill>
                        </a:rPr>
                        <a:t>P value</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tc>
              </a:tr>
              <a:tr h="783717">
                <a:tc rowSpan="2">
                  <a:txBody>
                    <a:bodyPr/>
                    <a:lstStyle/>
                    <a:p>
                      <a:pPr algn="ctr">
                        <a:lnSpc>
                          <a:spcPct val="150000"/>
                        </a:lnSpc>
                        <a:spcAft>
                          <a:spcPts val="800"/>
                        </a:spcAft>
                      </a:pPr>
                      <a:r>
                        <a:rPr lang="en-MY" sz="1600" dirty="0">
                          <a:effectLst/>
                          <a:uFill>
                            <a:solidFill>
                              <a:srgbClr val="000000"/>
                            </a:solidFill>
                          </a:uFill>
                        </a:rPr>
                        <a:t>ideal n 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7</a:t>
                      </a:r>
                    </a:p>
                    <a:p>
                      <a:pPr algn="ctr">
                        <a:lnSpc>
                          <a:spcPct val="150000"/>
                        </a:lnSpc>
                        <a:spcAft>
                          <a:spcPts val="800"/>
                        </a:spcAft>
                      </a:pPr>
                      <a:r>
                        <a:rPr lang="en-MY" sz="1600" dirty="0">
                          <a:effectLst/>
                          <a:uFill>
                            <a:solidFill>
                              <a:srgbClr val="000000"/>
                            </a:solidFill>
                          </a:uFill>
                        </a:rPr>
                        <a:t>6.3%</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50</a:t>
                      </a:r>
                    </a:p>
                    <a:p>
                      <a:pPr algn="ctr">
                        <a:lnSpc>
                          <a:spcPct val="150000"/>
                        </a:lnSpc>
                        <a:spcAft>
                          <a:spcPts val="800"/>
                        </a:spcAft>
                      </a:pPr>
                      <a:r>
                        <a:rPr lang="en-MY" sz="1600" dirty="0">
                          <a:effectLst/>
                          <a:uFill>
                            <a:solidFill>
                              <a:srgbClr val="000000"/>
                            </a:solidFill>
                          </a:uFill>
                        </a:rPr>
                        <a:t>50.7%</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57</a:t>
                      </a:r>
                    </a:p>
                    <a:p>
                      <a:pPr algn="ctr">
                        <a:lnSpc>
                          <a:spcPct val="150000"/>
                        </a:lnSpc>
                        <a:spcAft>
                          <a:spcPts val="800"/>
                        </a:spcAft>
                      </a:pPr>
                      <a:r>
                        <a:rPr lang="en-MY" sz="1600" dirty="0">
                          <a:effectLst/>
                          <a:uFill>
                            <a:solidFill>
                              <a:srgbClr val="000000"/>
                            </a:solidFill>
                          </a:uFill>
                        </a:rPr>
                        <a:t>57.0%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ctr">
                        <a:lnSpc>
                          <a:spcPct val="150000"/>
                        </a:lnSpc>
                        <a:spcAft>
                          <a:spcPts val="800"/>
                        </a:spcAft>
                      </a:pPr>
                      <a:r>
                        <a:rPr lang="en-MY" sz="1600" dirty="0">
                          <a:effectLst/>
                          <a:uFill>
                            <a:solidFill>
                              <a:srgbClr val="000000"/>
                            </a:solidFill>
                          </a:uFill>
                        </a:rPr>
                        <a:t>0.222</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3">
                  <a:txBody>
                    <a:bodyPr/>
                    <a:lstStyle/>
                    <a:p>
                      <a:pPr algn="ctr">
                        <a:lnSpc>
                          <a:spcPct val="150000"/>
                        </a:lnSpc>
                        <a:spcAft>
                          <a:spcPts val="800"/>
                        </a:spcAft>
                      </a:pPr>
                      <a:r>
                        <a:rPr lang="en-MY" sz="1600" dirty="0">
                          <a:effectLst/>
                          <a:uFill>
                            <a:solidFill>
                              <a:srgbClr val="000000"/>
                            </a:solidFill>
                          </a:uFill>
                        </a:rPr>
                        <a:t>0.637</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783717">
                <a:tc v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non ideal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a:t>
                      </a:r>
                    </a:p>
                    <a:p>
                      <a:pPr algn="ctr">
                        <a:lnSpc>
                          <a:spcPct val="150000"/>
                        </a:lnSpc>
                        <a:spcAft>
                          <a:spcPts val="800"/>
                        </a:spcAft>
                      </a:pPr>
                      <a:r>
                        <a:rPr lang="en-MY" sz="1600" dirty="0">
                          <a:effectLst/>
                          <a:uFill>
                            <a:solidFill>
                              <a:srgbClr val="000000"/>
                            </a:solidFill>
                          </a:uFill>
                        </a:rPr>
                        <a:t>4.7%</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39</a:t>
                      </a:r>
                    </a:p>
                    <a:p>
                      <a:pPr algn="ctr">
                        <a:lnSpc>
                          <a:spcPct val="150000"/>
                        </a:lnSpc>
                        <a:spcAft>
                          <a:spcPts val="800"/>
                        </a:spcAft>
                      </a:pPr>
                      <a:r>
                        <a:rPr lang="en-MY" sz="1600" dirty="0">
                          <a:effectLst/>
                          <a:uFill>
                            <a:solidFill>
                              <a:srgbClr val="000000"/>
                            </a:solidFill>
                          </a:uFill>
                        </a:rPr>
                        <a:t>38.3%</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43</a:t>
                      </a:r>
                    </a:p>
                    <a:p>
                      <a:pPr algn="ctr">
                        <a:lnSpc>
                          <a:spcPct val="150000"/>
                        </a:lnSpc>
                        <a:spcAft>
                          <a:spcPts val="800"/>
                        </a:spcAft>
                      </a:pPr>
                      <a:r>
                        <a:rPr lang="en-MY" sz="1600" dirty="0">
                          <a:effectLst/>
                          <a:uFill>
                            <a:solidFill>
                              <a:srgbClr val="000000"/>
                            </a:solidFill>
                          </a:uFill>
                        </a:rPr>
                        <a:t>43.0%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r h="783717">
                <a:tc gridSpan="2">
                  <a:txBody>
                    <a:bodyPr/>
                    <a:lstStyle/>
                    <a:p>
                      <a:pPr algn="ctr">
                        <a:lnSpc>
                          <a:spcPct val="150000"/>
                        </a:lnSpc>
                        <a:spcAft>
                          <a:spcPts val="800"/>
                        </a:spcAft>
                      </a:pPr>
                      <a:r>
                        <a:rPr lang="en-MY" sz="1600" dirty="0">
                          <a:effectLst/>
                          <a:uFill>
                            <a:solidFill>
                              <a:srgbClr val="000000"/>
                            </a:solidFill>
                          </a:uFill>
                        </a:rPr>
                        <a:t>Total</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hMerge="1">
                  <a:txBody>
                    <a:bodyPr/>
                    <a:lstStyle/>
                    <a:p>
                      <a:endParaRPr lang="en-MY"/>
                    </a:p>
                  </a:txBody>
                  <a:tcPr/>
                </a:tc>
                <a:tc>
                  <a:txBody>
                    <a:bodyPr/>
                    <a:lstStyle/>
                    <a:p>
                      <a:pPr algn="ctr">
                        <a:lnSpc>
                          <a:spcPct val="150000"/>
                        </a:lnSpc>
                        <a:spcAft>
                          <a:spcPts val="800"/>
                        </a:spcAft>
                      </a:pPr>
                      <a:r>
                        <a:rPr lang="en-MY" sz="1600" dirty="0">
                          <a:effectLst/>
                          <a:uFill>
                            <a:solidFill>
                              <a:srgbClr val="000000"/>
                            </a:solidFill>
                          </a:uFill>
                        </a:rPr>
                        <a:t>11</a:t>
                      </a:r>
                    </a:p>
                    <a:p>
                      <a:pPr algn="ctr">
                        <a:lnSpc>
                          <a:spcPct val="150000"/>
                        </a:lnSpc>
                        <a:spcAft>
                          <a:spcPts val="800"/>
                        </a:spcAft>
                      </a:pPr>
                      <a:r>
                        <a:rPr lang="en-MY" sz="1600" dirty="0">
                          <a:effectLst/>
                          <a:uFill>
                            <a:solidFill>
                              <a:srgbClr val="000000"/>
                            </a:solidFill>
                          </a:uFill>
                        </a:rPr>
                        <a:t>11.0%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89</a:t>
                      </a:r>
                    </a:p>
                    <a:p>
                      <a:pPr algn="ctr">
                        <a:lnSpc>
                          <a:spcPct val="150000"/>
                        </a:lnSpc>
                        <a:spcAft>
                          <a:spcPts val="800"/>
                        </a:spcAft>
                      </a:pPr>
                      <a:r>
                        <a:rPr lang="en-MY" sz="1600" dirty="0">
                          <a:effectLst/>
                          <a:uFill>
                            <a:solidFill>
                              <a:srgbClr val="000000"/>
                            </a:solidFill>
                          </a:uFill>
                        </a:rPr>
                        <a:t>89.0%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50000"/>
                        </a:lnSpc>
                        <a:spcAft>
                          <a:spcPts val="800"/>
                        </a:spcAft>
                      </a:pPr>
                      <a:r>
                        <a:rPr lang="en-MY" sz="1600" dirty="0">
                          <a:effectLst/>
                          <a:uFill>
                            <a:solidFill>
                              <a:srgbClr val="000000"/>
                            </a:solidFill>
                          </a:uFill>
                        </a:rPr>
                        <a:t>100</a:t>
                      </a:r>
                    </a:p>
                    <a:p>
                      <a:pPr algn="ctr">
                        <a:lnSpc>
                          <a:spcPct val="150000"/>
                        </a:lnSpc>
                        <a:spcAft>
                          <a:spcPts val="800"/>
                        </a:spcAft>
                      </a:pPr>
                      <a:r>
                        <a:rPr lang="en-MY" sz="1600" dirty="0">
                          <a:effectLst/>
                          <a:uFill>
                            <a:solidFill>
                              <a:srgbClr val="000000"/>
                            </a:solidFill>
                          </a:uFill>
                        </a:rPr>
                        <a:t>100.0%</a:t>
                      </a:r>
                      <a:endParaRPr lang="en-MY" sz="16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n-MY"/>
                    </a:p>
                  </a:txBody>
                  <a:tcPr/>
                </a:tc>
                <a:tc vMerge="1">
                  <a:txBody>
                    <a:bodyPr/>
                    <a:lstStyle/>
                    <a:p>
                      <a:endParaRPr lang="en-MY"/>
                    </a:p>
                  </a:txBody>
                  <a:tcPr/>
                </a:tc>
              </a:tr>
            </a:tbl>
          </a:graphicData>
        </a:graphic>
      </p:graphicFrame>
    </p:spTree>
    <p:extLst>
      <p:ext uri="{BB962C8B-B14F-4D97-AF65-F5344CB8AC3E}">
        <p14:creationId xmlns:p14="http://schemas.microsoft.com/office/powerpoint/2010/main" val="9182561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MY" sz="7200" dirty="0" smtClean="0"/>
              <a:t>Discussion</a:t>
            </a:r>
            <a:endParaRPr lang="en-MY" sz="7200" dirty="0"/>
          </a:p>
        </p:txBody>
      </p:sp>
      <p:sp>
        <p:nvSpPr>
          <p:cNvPr id="5" name="Subtitle 4"/>
          <p:cNvSpPr>
            <a:spLocks noGrp="1"/>
          </p:cNvSpPr>
          <p:nvPr>
            <p:ph type="subTitle" idx="1"/>
          </p:nvPr>
        </p:nvSpPr>
        <p:spPr/>
        <p:txBody>
          <a:bodyPr/>
          <a:lstStyle/>
          <a:p>
            <a:endParaRPr lang="en-MY"/>
          </a:p>
        </p:txBody>
      </p:sp>
    </p:spTree>
    <p:extLst>
      <p:ext uri="{BB962C8B-B14F-4D97-AF65-F5344CB8AC3E}">
        <p14:creationId xmlns:p14="http://schemas.microsoft.com/office/powerpoint/2010/main" val="16291146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283851"/>
          </a:xfrm>
        </p:spPr>
        <p:txBody>
          <a:bodyPr>
            <a:normAutofit fontScale="90000"/>
          </a:bodyPr>
          <a:lstStyle/>
          <a:p>
            <a:endParaRPr lang="en-MY" dirty="0"/>
          </a:p>
        </p:txBody>
      </p:sp>
      <p:sp>
        <p:nvSpPr>
          <p:cNvPr id="3" name="Content Placeholder 2"/>
          <p:cNvSpPr>
            <a:spLocks noGrp="1"/>
          </p:cNvSpPr>
          <p:nvPr>
            <p:ph sz="quarter" idx="13"/>
          </p:nvPr>
        </p:nvSpPr>
        <p:spPr>
          <a:xfrm>
            <a:off x="913774" y="998622"/>
            <a:ext cx="10363826" cy="4792578"/>
          </a:xfrm>
        </p:spPr>
        <p:txBody>
          <a:bodyPr>
            <a:normAutofit lnSpcReduction="10000"/>
          </a:bodyPr>
          <a:lstStyle/>
          <a:p>
            <a:r>
              <a:rPr lang="en-MY" dirty="0" smtClean="0"/>
              <a:t>Race and BMI</a:t>
            </a:r>
          </a:p>
          <a:p>
            <a:pPr lvl="1"/>
            <a:r>
              <a:rPr lang="en-MY" dirty="0"/>
              <a:t>There is significant association between races (Chinese and non-</a:t>
            </a:r>
            <a:r>
              <a:rPr lang="en-MY" dirty="0" err="1"/>
              <a:t>chinese</a:t>
            </a:r>
            <a:r>
              <a:rPr lang="en-MY" dirty="0"/>
              <a:t>) and </a:t>
            </a:r>
            <a:r>
              <a:rPr lang="en-MY" dirty="0" smtClean="0"/>
              <a:t>BMI.</a:t>
            </a:r>
          </a:p>
          <a:p>
            <a:pPr lvl="1"/>
            <a:r>
              <a:rPr lang="en-MY" sz="1800" dirty="0" smtClean="0"/>
              <a:t>Chinese </a:t>
            </a:r>
            <a:r>
              <a:rPr lang="en-MY" sz="1800" dirty="0"/>
              <a:t>students have lower </a:t>
            </a:r>
            <a:r>
              <a:rPr lang="en-MY" sz="1800" dirty="0" err="1"/>
              <a:t>bmi</a:t>
            </a:r>
            <a:r>
              <a:rPr lang="en-MY" sz="1800" dirty="0"/>
              <a:t> than the non-</a:t>
            </a:r>
            <a:r>
              <a:rPr lang="en-MY" sz="1800" dirty="0" err="1"/>
              <a:t>chinese</a:t>
            </a:r>
            <a:r>
              <a:rPr lang="en-MY" sz="1800" dirty="0"/>
              <a:t> </a:t>
            </a:r>
            <a:r>
              <a:rPr lang="en-MY" sz="1800" dirty="0" smtClean="0"/>
              <a:t>students.</a:t>
            </a:r>
          </a:p>
          <a:p>
            <a:pPr lvl="1"/>
            <a:r>
              <a:rPr lang="en-MY" dirty="0"/>
              <a:t>Our study is also supported by study conducted  by </a:t>
            </a:r>
            <a:r>
              <a:rPr lang="en-US" dirty="0" err="1"/>
              <a:t>Rosnah</a:t>
            </a:r>
            <a:r>
              <a:rPr lang="en-US" dirty="0"/>
              <a:t> MY, </a:t>
            </a:r>
            <a:r>
              <a:rPr lang="en-US" dirty="0" err="1"/>
              <a:t>Mohd</a:t>
            </a:r>
            <a:r>
              <a:rPr lang="en-US" dirty="0"/>
              <a:t> RH, Sharifah </a:t>
            </a:r>
            <a:r>
              <a:rPr lang="en-US" dirty="0" smtClean="0"/>
              <a:t>NSAR in </a:t>
            </a:r>
            <a:r>
              <a:rPr lang="en-US" dirty="0"/>
              <a:t>Anthropometry dimensions of older Malaysians: comparisons of age, gender and ethnicity. Asian </a:t>
            </a:r>
            <a:r>
              <a:rPr lang="en-US" dirty="0" err="1"/>
              <a:t>Soc</a:t>
            </a:r>
            <a:r>
              <a:rPr lang="en-US" dirty="0"/>
              <a:t> </a:t>
            </a:r>
            <a:r>
              <a:rPr lang="en-US" dirty="0" err="1"/>
              <a:t>Sci</a:t>
            </a:r>
            <a:r>
              <a:rPr lang="en-US" dirty="0"/>
              <a:t> </a:t>
            </a:r>
            <a:r>
              <a:rPr lang="en-US" dirty="0" smtClean="0"/>
              <a:t>5:133-140</a:t>
            </a:r>
            <a:endParaRPr lang="en-MY" sz="1800" dirty="0"/>
          </a:p>
          <a:p>
            <a:pPr lvl="1"/>
            <a:endParaRPr lang="en-MY" dirty="0"/>
          </a:p>
          <a:p>
            <a:r>
              <a:rPr lang="en-MY" dirty="0" smtClean="0"/>
              <a:t>Moderate activity and </a:t>
            </a:r>
            <a:r>
              <a:rPr lang="en-MY" dirty="0" err="1" smtClean="0"/>
              <a:t>bmi</a:t>
            </a:r>
            <a:endParaRPr lang="en-MY" dirty="0" smtClean="0"/>
          </a:p>
          <a:p>
            <a:pPr lvl="1"/>
            <a:r>
              <a:rPr lang="en-MY" dirty="0" smtClean="0"/>
              <a:t>There </a:t>
            </a:r>
            <a:r>
              <a:rPr lang="en-MY" dirty="0"/>
              <a:t>is significant association between moderate activity and BMI.</a:t>
            </a:r>
          </a:p>
          <a:p>
            <a:pPr lvl="1"/>
            <a:r>
              <a:rPr lang="en-MY" dirty="0" smtClean="0"/>
              <a:t>Student </a:t>
            </a:r>
            <a:r>
              <a:rPr lang="en-MY" dirty="0"/>
              <a:t>whom do moderate activity will achieve lower BMI</a:t>
            </a:r>
            <a:r>
              <a:rPr lang="en-MY" dirty="0" smtClean="0"/>
              <a:t>.</a:t>
            </a:r>
          </a:p>
          <a:p>
            <a:pPr lvl="1"/>
            <a:r>
              <a:rPr lang="en-MY" dirty="0" smtClean="0"/>
              <a:t>Our </a:t>
            </a:r>
            <a:r>
              <a:rPr lang="en-MY" dirty="0"/>
              <a:t>study is also supported by study conducted  </a:t>
            </a:r>
            <a:r>
              <a:rPr lang="en-MY" dirty="0" smtClean="0"/>
              <a:t>by </a:t>
            </a:r>
            <a:r>
              <a:rPr lang="en-US" dirty="0" err="1"/>
              <a:t>Spees</a:t>
            </a:r>
            <a:r>
              <a:rPr lang="en-US" dirty="0"/>
              <a:t> </a:t>
            </a:r>
            <a:r>
              <a:rPr lang="en-US" dirty="0" smtClean="0"/>
              <a:t>CK, </a:t>
            </a:r>
            <a:r>
              <a:rPr lang="en-US" dirty="0"/>
              <a:t>Health Sciences and Medical </a:t>
            </a:r>
            <a:r>
              <a:rPr lang="en-US" dirty="0" smtClean="0"/>
              <a:t>Dietetics in </a:t>
            </a:r>
            <a:r>
              <a:rPr lang="en-US" dirty="0"/>
              <a:t>Differences in amounts and types of physical activity by obesity status in US adults.</a:t>
            </a:r>
            <a:endParaRPr lang="en-MY" dirty="0"/>
          </a:p>
          <a:p>
            <a:pPr lvl="1"/>
            <a:endParaRPr lang="en-MY" dirty="0" smtClean="0"/>
          </a:p>
          <a:p>
            <a:endParaRPr lang="en-MY" dirty="0"/>
          </a:p>
        </p:txBody>
      </p:sp>
    </p:spTree>
    <p:extLst>
      <p:ext uri="{BB962C8B-B14F-4D97-AF65-F5344CB8AC3E}">
        <p14:creationId xmlns:p14="http://schemas.microsoft.com/office/powerpoint/2010/main" val="15603274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Gender and BMI</a:t>
            </a:r>
            <a:br>
              <a:rPr lang="en-MY" dirty="0"/>
            </a:br>
            <a:endParaRPr lang="en-MY" dirty="0"/>
          </a:p>
        </p:txBody>
      </p:sp>
      <p:sp>
        <p:nvSpPr>
          <p:cNvPr id="3" name="Content Placeholder 2"/>
          <p:cNvSpPr>
            <a:spLocks noGrp="1"/>
          </p:cNvSpPr>
          <p:nvPr>
            <p:ph sz="quarter" idx="13"/>
          </p:nvPr>
        </p:nvSpPr>
        <p:spPr>
          <a:xfrm>
            <a:off x="913774" y="1519518"/>
            <a:ext cx="10363826" cy="5136776"/>
          </a:xfrm>
        </p:spPr>
        <p:txBody>
          <a:bodyPr>
            <a:normAutofit/>
          </a:bodyPr>
          <a:lstStyle/>
          <a:p>
            <a:r>
              <a:rPr lang="en-MY" dirty="0"/>
              <a:t>There is no significant association between body mass index between male </a:t>
            </a:r>
            <a:r>
              <a:rPr lang="en-MY" dirty="0" smtClean="0"/>
              <a:t> and </a:t>
            </a:r>
            <a:r>
              <a:rPr lang="en-MY" dirty="0"/>
              <a:t>female </a:t>
            </a:r>
            <a:r>
              <a:rPr lang="en-MY" dirty="0" smtClean="0"/>
              <a:t>students </a:t>
            </a:r>
          </a:p>
          <a:p>
            <a:r>
              <a:rPr lang="en-MY" dirty="0" smtClean="0"/>
              <a:t>This is because research is conducted only among first and second medical students in </a:t>
            </a:r>
            <a:r>
              <a:rPr lang="en-MY" dirty="0" err="1" smtClean="0"/>
              <a:t>ukm</a:t>
            </a:r>
            <a:r>
              <a:rPr lang="en-MY" dirty="0"/>
              <a:t> </a:t>
            </a:r>
            <a:r>
              <a:rPr lang="en-MY" dirty="0" smtClean="0"/>
              <a:t>which are small sample size and not randomised.</a:t>
            </a:r>
            <a:endParaRPr lang="en-MY" dirty="0"/>
          </a:p>
          <a:p>
            <a:r>
              <a:rPr lang="en-MY" dirty="0" smtClean="0"/>
              <a:t>it </a:t>
            </a:r>
            <a:r>
              <a:rPr lang="en-MY" dirty="0"/>
              <a:t>is supported by article written by Fernando Araújo et al. entitled Gender-related associations of increased BMI with clinical and laboratory (2007</a:t>
            </a:r>
            <a:r>
              <a:rPr lang="en-MY" dirty="0" smtClean="0"/>
              <a:t>).</a:t>
            </a:r>
            <a:endParaRPr lang="en-MY" dirty="0"/>
          </a:p>
        </p:txBody>
      </p:sp>
    </p:spTree>
    <p:extLst>
      <p:ext uri="{BB962C8B-B14F-4D97-AF65-F5344CB8AC3E}">
        <p14:creationId xmlns:p14="http://schemas.microsoft.com/office/powerpoint/2010/main" val="4396744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Type of </a:t>
            </a:r>
            <a:r>
              <a:rPr lang="en-MY" dirty="0" smtClean="0"/>
              <a:t>physical activity and </a:t>
            </a:r>
            <a:r>
              <a:rPr lang="en-MY" dirty="0"/>
              <a:t>BMI</a:t>
            </a:r>
            <a:br>
              <a:rPr lang="en-MY" dirty="0"/>
            </a:br>
            <a:endParaRPr lang="en-MY" dirty="0"/>
          </a:p>
        </p:txBody>
      </p:sp>
      <p:sp>
        <p:nvSpPr>
          <p:cNvPr id="3" name="Content Placeholder 2"/>
          <p:cNvSpPr>
            <a:spLocks noGrp="1"/>
          </p:cNvSpPr>
          <p:nvPr>
            <p:ph sz="quarter" idx="13"/>
          </p:nvPr>
        </p:nvSpPr>
        <p:spPr>
          <a:xfrm>
            <a:off x="914400" y="2214694"/>
            <a:ext cx="10363826" cy="3827928"/>
          </a:xfrm>
        </p:spPr>
        <p:txBody>
          <a:bodyPr/>
          <a:lstStyle/>
          <a:p>
            <a:r>
              <a:rPr lang="en-MY" dirty="0"/>
              <a:t>There is no significant association between types of physical activity </a:t>
            </a:r>
            <a:r>
              <a:rPr lang="en-MY" dirty="0" smtClean="0"/>
              <a:t>and BMI </a:t>
            </a:r>
            <a:r>
              <a:rPr lang="en-MY" dirty="0"/>
              <a:t>among 1st </a:t>
            </a:r>
            <a:r>
              <a:rPr lang="en-MY" dirty="0" smtClean="0"/>
              <a:t>and 2nd </a:t>
            </a:r>
            <a:r>
              <a:rPr lang="en-MY" dirty="0"/>
              <a:t>year medical students.</a:t>
            </a:r>
          </a:p>
          <a:p>
            <a:r>
              <a:rPr lang="en-MY" dirty="0"/>
              <a:t>This is because our study is conducted in small population which is 100 </a:t>
            </a:r>
            <a:r>
              <a:rPr lang="en-MY" dirty="0" smtClean="0"/>
              <a:t>respondents and </a:t>
            </a:r>
            <a:r>
              <a:rPr lang="en-MY" dirty="0"/>
              <a:t>a small age gap between respondents.</a:t>
            </a:r>
          </a:p>
          <a:p>
            <a:endParaRPr lang="en-MY" dirty="0"/>
          </a:p>
        </p:txBody>
      </p:sp>
    </p:spTree>
    <p:extLst>
      <p:ext uri="{BB962C8B-B14F-4D97-AF65-F5344CB8AC3E}">
        <p14:creationId xmlns:p14="http://schemas.microsoft.com/office/powerpoint/2010/main" val="36561255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Duration of physical activity and BMI</a:t>
            </a:r>
            <a:br>
              <a:rPr lang="en-MY" dirty="0"/>
            </a:br>
            <a:endParaRPr lang="en-MY" dirty="0"/>
          </a:p>
        </p:txBody>
      </p:sp>
      <p:sp>
        <p:nvSpPr>
          <p:cNvPr id="3" name="Content Placeholder 2"/>
          <p:cNvSpPr>
            <a:spLocks noGrp="1"/>
          </p:cNvSpPr>
          <p:nvPr>
            <p:ph sz="quarter" idx="13"/>
          </p:nvPr>
        </p:nvSpPr>
        <p:spPr>
          <a:xfrm>
            <a:off x="913774" y="2097742"/>
            <a:ext cx="10363826" cy="3693458"/>
          </a:xfrm>
        </p:spPr>
        <p:txBody>
          <a:bodyPr>
            <a:normAutofit/>
          </a:bodyPr>
          <a:lstStyle/>
          <a:p>
            <a:r>
              <a:rPr lang="en-MY" dirty="0" smtClean="0"/>
              <a:t>there </a:t>
            </a:r>
            <a:r>
              <a:rPr lang="en-MY" dirty="0"/>
              <a:t>is no </a:t>
            </a:r>
            <a:r>
              <a:rPr lang="en-MY" dirty="0" smtClean="0"/>
              <a:t>significant association between </a:t>
            </a:r>
            <a:r>
              <a:rPr lang="en-MY" dirty="0"/>
              <a:t>duration of physical </a:t>
            </a:r>
            <a:r>
              <a:rPr lang="en-MY" dirty="0" smtClean="0"/>
              <a:t>activity with BMI. </a:t>
            </a:r>
            <a:endParaRPr lang="en-MY" dirty="0"/>
          </a:p>
          <a:p>
            <a:endParaRPr lang="en-MY" dirty="0"/>
          </a:p>
          <a:p>
            <a:r>
              <a:rPr lang="en-MY" dirty="0" smtClean="0"/>
              <a:t> </a:t>
            </a:r>
            <a:r>
              <a:rPr lang="en-MY" dirty="0"/>
              <a:t>longer or shorter  duration of physical activity done by the students will have no effect on their BMI</a:t>
            </a:r>
          </a:p>
          <a:p>
            <a:endParaRPr lang="en-MY" dirty="0"/>
          </a:p>
          <a:p>
            <a:r>
              <a:rPr lang="en-MY" dirty="0" smtClean="0"/>
              <a:t>This is supported </a:t>
            </a:r>
            <a:r>
              <a:rPr lang="en-MY" dirty="0"/>
              <a:t>by previous study done by Chetna et al (</a:t>
            </a:r>
            <a:r>
              <a:rPr lang="en-MY" dirty="0" smtClean="0"/>
              <a:t>2012) which </a:t>
            </a:r>
            <a:r>
              <a:rPr lang="en-MY" dirty="0"/>
              <a:t>suggests </a:t>
            </a:r>
            <a:r>
              <a:rPr lang="en-MY" dirty="0" smtClean="0"/>
              <a:t>there </a:t>
            </a:r>
            <a:r>
              <a:rPr lang="en-MY" dirty="0"/>
              <a:t>is no correlation between duration of physical activity and BMI </a:t>
            </a:r>
          </a:p>
          <a:p>
            <a:endParaRPr lang="en-MY" dirty="0"/>
          </a:p>
          <a:p>
            <a:endParaRPr lang="en-MY" dirty="0"/>
          </a:p>
        </p:txBody>
      </p:sp>
    </p:spTree>
    <p:extLst>
      <p:ext uri="{BB962C8B-B14F-4D97-AF65-F5344CB8AC3E}">
        <p14:creationId xmlns:p14="http://schemas.microsoft.com/office/powerpoint/2010/main" val="236393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Frequency of physical activity and BMI</a:t>
            </a:r>
            <a:br>
              <a:rPr lang="en-MY" dirty="0"/>
            </a:br>
            <a:endParaRPr lang="en-MY" dirty="0"/>
          </a:p>
        </p:txBody>
      </p:sp>
      <p:sp>
        <p:nvSpPr>
          <p:cNvPr id="3" name="Content Placeholder 2"/>
          <p:cNvSpPr>
            <a:spLocks noGrp="1"/>
          </p:cNvSpPr>
          <p:nvPr>
            <p:ph sz="quarter" idx="13"/>
          </p:nvPr>
        </p:nvSpPr>
        <p:spPr/>
        <p:txBody>
          <a:bodyPr/>
          <a:lstStyle/>
          <a:p>
            <a:r>
              <a:rPr lang="en-MY" dirty="0"/>
              <a:t>There is no significant association between frequency of physical activity with BMI among </a:t>
            </a:r>
            <a:r>
              <a:rPr lang="en-MY" dirty="0" smtClean="0"/>
              <a:t>1st </a:t>
            </a:r>
            <a:r>
              <a:rPr lang="en-MY" dirty="0"/>
              <a:t>and 2nd year medical students.</a:t>
            </a:r>
          </a:p>
          <a:p>
            <a:r>
              <a:rPr lang="en-MY" dirty="0"/>
              <a:t>This is because our study is conducted in small population which is 100 respondents.</a:t>
            </a:r>
          </a:p>
          <a:p>
            <a:endParaRPr lang="en-MY" dirty="0"/>
          </a:p>
        </p:txBody>
      </p:sp>
    </p:spTree>
    <p:extLst>
      <p:ext uri="{BB962C8B-B14F-4D97-AF65-F5344CB8AC3E}">
        <p14:creationId xmlns:p14="http://schemas.microsoft.com/office/powerpoint/2010/main" val="42224637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33506"/>
            <a:ext cx="10364451" cy="1596177"/>
          </a:xfrm>
        </p:spPr>
        <p:txBody>
          <a:bodyPr/>
          <a:lstStyle/>
          <a:p>
            <a:r>
              <a:rPr lang="en-MY" dirty="0"/>
              <a:t>Limitation and Suggestion </a:t>
            </a:r>
          </a:p>
        </p:txBody>
      </p:sp>
      <p:graphicFrame>
        <p:nvGraphicFramePr>
          <p:cNvPr id="5" name="Content Placeholder 5"/>
          <p:cNvGraphicFramePr>
            <a:graphicFrameLocks/>
          </p:cNvGraphicFramePr>
          <p:nvPr>
            <p:extLst>
              <p:ext uri="{D42A27DB-BD31-4B8C-83A1-F6EECF244321}">
                <p14:modId xmlns:p14="http://schemas.microsoft.com/office/powerpoint/2010/main" val="269164040"/>
              </p:ext>
            </p:extLst>
          </p:nvPr>
        </p:nvGraphicFramePr>
        <p:xfrm>
          <a:off x="913774" y="1588171"/>
          <a:ext cx="10515600" cy="4422664"/>
        </p:xfrm>
        <a:graphic>
          <a:graphicData uri="http://schemas.openxmlformats.org/drawingml/2006/table">
            <a:tbl>
              <a:tblPr firstRow="1" bandRow="1">
                <a:tableStyleId>{5C22544A-7EE6-4342-B048-85BDC9FD1C3A}</a:tableStyleId>
              </a:tblPr>
              <a:tblGrid>
                <a:gridCol w="591355"/>
                <a:gridCol w="4662152"/>
                <a:gridCol w="5262093"/>
              </a:tblGrid>
              <a:tr h="511655">
                <a:tc>
                  <a:txBody>
                    <a:bodyPr/>
                    <a:lstStyle/>
                    <a:p>
                      <a:r>
                        <a:rPr lang="en-MY" dirty="0" smtClean="0"/>
                        <a:t>No.</a:t>
                      </a:r>
                      <a:endParaRPr lang="en-MY" dirty="0"/>
                    </a:p>
                  </a:txBody>
                  <a:tcPr/>
                </a:tc>
                <a:tc>
                  <a:txBody>
                    <a:bodyPr/>
                    <a:lstStyle/>
                    <a:p>
                      <a:r>
                        <a:rPr lang="en-MY" dirty="0" smtClean="0"/>
                        <a:t>Limitation </a:t>
                      </a:r>
                      <a:endParaRPr lang="en-MY" dirty="0"/>
                    </a:p>
                  </a:txBody>
                  <a:tcPr/>
                </a:tc>
                <a:tc>
                  <a:txBody>
                    <a:bodyPr/>
                    <a:lstStyle/>
                    <a:p>
                      <a:r>
                        <a:rPr lang="en-MY" dirty="0" smtClean="0"/>
                        <a:t>Suggestion </a:t>
                      </a:r>
                      <a:endParaRPr lang="en-MY" dirty="0"/>
                    </a:p>
                  </a:txBody>
                  <a:tcPr/>
                </a:tc>
              </a:tr>
              <a:tr h="883131">
                <a:tc>
                  <a:txBody>
                    <a:bodyPr/>
                    <a:lstStyle/>
                    <a:p>
                      <a:r>
                        <a:rPr lang="en-MY" dirty="0" smtClean="0"/>
                        <a:t>1.</a:t>
                      </a:r>
                      <a:endParaRPr lang="en-MY" dirty="0"/>
                    </a:p>
                  </a:txBody>
                  <a:tcPr/>
                </a:tc>
                <a:tc>
                  <a:txBody>
                    <a:bodyPr/>
                    <a:lstStyle/>
                    <a:p>
                      <a:r>
                        <a:rPr lang="en-MY" sz="1800" kern="1200" dirty="0" smtClean="0">
                          <a:solidFill>
                            <a:schemeClr val="dk1"/>
                          </a:solidFill>
                          <a:effectLst/>
                          <a:latin typeface="+mn-lt"/>
                          <a:ea typeface="+mn-ea"/>
                          <a:cs typeface="+mn-cs"/>
                        </a:rPr>
                        <a:t>Small sample size will reduce the accuracy of the final outcomes </a:t>
                      </a:r>
                      <a:endParaRPr lang="en-MY" dirty="0"/>
                    </a:p>
                  </a:txBody>
                  <a:tcPr/>
                </a:tc>
                <a:tc>
                  <a:txBody>
                    <a:bodyPr/>
                    <a:lstStyle/>
                    <a:p>
                      <a:r>
                        <a:rPr lang="en-MY" sz="1800" kern="1200" dirty="0" smtClean="0">
                          <a:solidFill>
                            <a:schemeClr val="dk1"/>
                          </a:solidFill>
                          <a:effectLst/>
                          <a:latin typeface="+mn-lt"/>
                          <a:ea typeface="+mn-ea"/>
                          <a:cs typeface="+mn-cs"/>
                        </a:rPr>
                        <a:t>Increase the sample size</a:t>
                      </a:r>
                      <a:endParaRPr lang="en-MY" dirty="0"/>
                    </a:p>
                  </a:txBody>
                  <a:tcPr/>
                </a:tc>
              </a:tr>
              <a:tr h="883131">
                <a:tc>
                  <a:txBody>
                    <a:bodyPr/>
                    <a:lstStyle/>
                    <a:p>
                      <a:r>
                        <a:rPr lang="en-MY" dirty="0" smtClean="0"/>
                        <a:t>2.</a:t>
                      </a:r>
                      <a:endParaRPr lang="en-MY" dirty="0"/>
                    </a:p>
                  </a:txBody>
                  <a:tcPr/>
                </a:tc>
                <a:tc>
                  <a:txBody>
                    <a:bodyPr/>
                    <a:lstStyle/>
                    <a:p>
                      <a:r>
                        <a:rPr lang="en-MY" sz="1800" kern="1200" dirty="0" smtClean="0">
                          <a:solidFill>
                            <a:schemeClr val="dk1"/>
                          </a:solidFill>
                          <a:effectLst/>
                          <a:latin typeface="+mn-lt"/>
                          <a:ea typeface="+mn-ea"/>
                          <a:cs typeface="+mn-cs"/>
                        </a:rPr>
                        <a:t>The cross sectional study by conducting self report measure questionnaire</a:t>
                      </a:r>
                      <a:endParaRPr lang="en-MY" dirty="0"/>
                    </a:p>
                  </a:txBody>
                  <a:tcPr/>
                </a:tc>
                <a:tc>
                  <a:txBody>
                    <a:bodyPr/>
                    <a:lstStyle/>
                    <a:p>
                      <a:r>
                        <a:rPr lang="en-MY" sz="1800" kern="1200" dirty="0" smtClean="0">
                          <a:solidFill>
                            <a:schemeClr val="dk1"/>
                          </a:solidFill>
                          <a:effectLst/>
                          <a:latin typeface="+mn-lt"/>
                          <a:ea typeface="+mn-ea"/>
                          <a:cs typeface="+mn-cs"/>
                        </a:rPr>
                        <a:t>longitudinal study is the most accurate and significate result outcomes</a:t>
                      </a:r>
                      <a:endParaRPr lang="en-MY" dirty="0"/>
                    </a:p>
                  </a:txBody>
                  <a:tcPr/>
                </a:tc>
              </a:tr>
              <a:tr h="1261616">
                <a:tc>
                  <a:txBody>
                    <a:bodyPr/>
                    <a:lstStyle/>
                    <a:p>
                      <a:r>
                        <a:rPr lang="en-MY" dirty="0" smtClean="0"/>
                        <a:t>3.</a:t>
                      </a:r>
                      <a:endParaRPr lang="en-MY" dirty="0"/>
                    </a:p>
                  </a:txBody>
                  <a:tcPr/>
                </a:tc>
                <a:tc>
                  <a:txBody>
                    <a:bodyPr/>
                    <a:lstStyle/>
                    <a:p>
                      <a:r>
                        <a:rPr lang="en-MY" sz="1800" kern="1200" dirty="0" smtClean="0">
                          <a:solidFill>
                            <a:schemeClr val="dk1"/>
                          </a:solidFill>
                          <a:effectLst/>
                          <a:latin typeface="+mn-lt"/>
                          <a:ea typeface="+mn-ea"/>
                          <a:cs typeface="+mn-cs"/>
                        </a:rPr>
                        <a:t>Reliability and validity of self-reported: underestimate their weight and overestimate their height</a:t>
                      </a:r>
                      <a:endParaRPr lang="en-MY" dirty="0"/>
                    </a:p>
                  </a:txBody>
                  <a:tcPr/>
                </a:tc>
                <a:tc>
                  <a:txBody>
                    <a:bodyPr/>
                    <a:lstStyle/>
                    <a:p>
                      <a:r>
                        <a:rPr lang="en-MY" sz="1800" kern="1200" dirty="0" smtClean="0">
                          <a:solidFill>
                            <a:schemeClr val="dk1"/>
                          </a:solidFill>
                          <a:effectLst/>
                          <a:latin typeface="+mn-lt"/>
                          <a:ea typeface="+mn-ea"/>
                          <a:cs typeface="+mn-cs"/>
                        </a:rPr>
                        <a:t>Use more direct methods to measure height and weight</a:t>
                      </a:r>
                      <a:endParaRPr lang="en-MY" dirty="0"/>
                    </a:p>
                  </a:txBody>
                  <a:tcPr/>
                </a:tc>
              </a:tr>
              <a:tr h="883131">
                <a:tc>
                  <a:txBody>
                    <a:bodyPr/>
                    <a:lstStyle/>
                    <a:p>
                      <a:r>
                        <a:rPr lang="en-MY" dirty="0" smtClean="0"/>
                        <a:t>4.</a:t>
                      </a:r>
                      <a:endParaRPr lang="en-MY" dirty="0"/>
                    </a:p>
                  </a:txBody>
                  <a:tcPr/>
                </a:tc>
                <a:tc>
                  <a:txBody>
                    <a:bodyPr/>
                    <a:lstStyle/>
                    <a:p>
                      <a:r>
                        <a:rPr lang="en-MY" sz="1800" kern="1200" dirty="0" smtClean="0">
                          <a:solidFill>
                            <a:schemeClr val="dk1"/>
                          </a:solidFill>
                          <a:effectLst/>
                          <a:latin typeface="+mn-lt"/>
                          <a:ea typeface="+mn-ea"/>
                          <a:cs typeface="+mn-cs"/>
                        </a:rPr>
                        <a:t>Small age gap between the respondents</a:t>
                      </a:r>
                      <a:endParaRPr lang="en-MY" dirty="0"/>
                    </a:p>
                  </a:txBody>
                  <a:tcPr/>
                </a:tc>
                <a:tc>
                  <a:txBody>
                    <a:bodyPr/>
                    <a:lstStyle/>
                    <a:p>
                      <a:r>
                        <a:rPr lang="en-MY" sz="1800" kern="1200" dirty="0" smtClean="0">
                          <a:solidFill>
                            <a:schemeClr val="dk1"/>
                          </a:solidFill>
                          <a:effectLst/>
                          <a:latin typeface="+mn-lt"/>
                          <a:ea typeface="+mn-ea"/>
                          <a:cs typeface="+mn-cs"/>
                        </a:rPr>
                        <a:t>Wider age gap of more than 6 years would be preferable to show significant changes in BMI</a:t>
                      </a:r>
                      <a:endParaRPr lang="en-MY" dirty="0"/>
                    </a:p>
                  </a:txBody>
                  <a:tcPr/>
                </a:tc>
              </a:tr>
            </a:tbl>
          </a:graphicData>
        </a:graphic>
      </p:graphicFrame>
    </p:spTree>
    <p:extLst>
      <p:ext uri="{BB962C8B-B14F-4D97-AF65-F5344CB8AC3E}">
        <p14:creationId xmlns:p14="http://schemas.microsoft.com/office/powerpoint/2010/main" val="13296900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66387023"/>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C71B277C-C29A-4BA0-A7BA-43502DF21AB3}"/>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914</TotalTime>
  <Words>1958</Words>
  <Application>Microsoft Office PowerPoint</Application>
  <PresentationFormat>Custom</PresentationFormat>
  <Paragraphs>430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Droplet</vt:lpstr>
      <vt:lpstr>Relationship between Physical Activities with Body Mass Index (BMI), among first year and second year medical students of  Faculty of Medicine  Session 2015/2016 UKM  BY LAB 2 </vt:lpstr>
      <vt:lpstr>ACKNOWLEDGEMENT</vt:lpstr>
      <vt:lpstr>Abstract</vt:lpstr>
      <vt:lpstr>  This study is aimed to determine the relationship between gender, race, type of exercise, duration of exercise, frequency of exercise and BMI level, among the first and second year students session 2015/2016 in UKM Medical Faculty.      Hypothesis of our research are, male students have higher BMI compared to female students, Malay students have a higher BMI compared to other races, students who carry out vigorous physical activities, exercised at longer duration and at higher frequency have lower BMI compared to the one that does not.    Cross-sectional study was used with random sampling of sample size of 100 respondents. The descriptive and analytic analysis was applied using Microsoft Excel and SPSS version 17.0 which was presented in number, percentage and mean. Chi-square test was used to determine the relationship between the frequency and duration of physical activities with BMI level.</vt:lpstr>
      <vt:lpstr>PowerPoint Presentation</vt:lpstr>
      <vt:lpstr>PowerPoint Presentation</vt:lpstr>
      <vt:lpstr>Literature review</vt:lpstr>
      <vt:lpstr>PowerPoint Presentation</vt:lpstr>
      <vt:lpstr>PowerPoint Presentation</vt:lpstr>
      <vt:lpstr>PowerPoint Presentation</vt:lpstr>
      <vt:lpstr>PROBLEM FRAMEWORK</vt:lpstr>
      <vt:lpstr>OBJECTIVEs</vt:lpstr>
      <vt:lpstr>hypothesis</vt:lpstr>
      <vt:lpstr>METHODOLOGY</vt:lpstr>
      <vt:lpstr>PowerPoint Presentation</vt:lpstr>
      <vt:lpstr>Operational definition</vt:lpstr>
      <vt:lpstr>PowerPoint Presentation</vt:lpstr>
      <vt:lpstr>PowerPoint Presentation</vt:lpstr>
      <vt:lpstr>Table 2 : International Physical Activity Questionnaire Scoring Protocol</vt:lpstr>
      <vt:lpstr>questionnaires</vt:lpstr>
      <vt:lpstr>RESULT  DESCRIPTIVE ANALYSIS</vt:lpstr>
      <vt:lpstr>RESPONDENT : GENDER</vt:lpstr>
      <vt:lpstr>RACES</vt:lpstr>
      <vt:lpstr>Classification of bmi - ideal and non-ideal</vt:lpstr>
      <vt:lpstr>Vigorous activity</vt:lpstr>
      <vt:lpstr>Frequency of vigorous activity</vt:lpstr>
      <vt:lpstr>Duration of vigorous activity</vt:lpstr>
      <vt:lpstr>Moderate activity</vt:lpstr>
      <vt:lpstr>Frequency of moderate activity</vt:lpstr>
      <vt:lpstr>Duration of moderate activity</vt:lpstr>
      <vt:lpstr>Result analytic analysis</vt:lpstr>
      <vt:lpstr>Null hypothesis : there is no significant association between gender and bmi</vt:lpstr>
      <vt:lpstr>Null hypothesis : there is no significant association between races (Chinese and non-chinese) and BMI.</vt:lpstr>
      <vt:lpstr>Null hypothesis : there is no significant association between vigorous activity and BMI.</vt:lpstr>
      <vt:lpstr>Null hypothesis : there is no significant association between moderate activity and BMI.   </vt:lpstr>
      <vt:lpstr>Null hypothesis : there is no significant association between frequency of vigorous and BMI.</vt:lpstr>
      <vt:lpstr>Null hypothesis : there is no significant association between frequency of moderate activity and BMI. </vt:lpstr>
      <vt:lpstr>Null hypothesis : there is no significant association between duration of vigorous activity and BMI. </vt:lpstr>
      <vt:lpstr>Null hypothesis : there is no significant association between duration of moderate activity and BMI. </vt:lpstr>
      <vt:lpstr>Discussion</vt:lpstr>
      <vt:lpstr>PowerPoint Presentation</vt:lpstr>
      <vt:lpstr>Gender and BMI </vt:lpstr>
      <vt:lpstr>Type of physical activity and BMI </vt:lpstr>
      <vt:lpstr>Duration of physical activity and BMI </vt:lpstr>
      <vt:lpstr>Frequency of physical activity and BMI </vt:lpstr>
      <vt:lpstr>Limitation and Suggestion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59</cp:revision>
  <dcterms:created xsi:type="dcterms:W3CDTF">2015-11-23T15:35:51Z</dcterms:created>
  <dcterms:modified xsi:type="dcterms:W3CDTF">2015-11-26T03:03:15Z</dcterms:modified>
</cp:coreProperties>
</file>