
<file path=[Content_Types].xml><?xml version="1.0" encoding="utf-8"?>
<Types xmlns="http://schemas.openxmlformats.org/package/2006/content-types">
  <Default Extension="xml" ContentType="application/xml"/>
  <Default Extension="jpeg" ContentType="image/jpeg"/>
  <Default Extension="xlsx" ContentType="application/vnd.openxmlformats-officedocument.spreadsheetml.sheet"/>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Override PartName="/ppt/charts/style4.xml" ContentType="application/vnd.ms-office.chartstyle+xml"/>
  <Override PartName="/ppt/charts/colors4.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74" r:id="rId2"/>
    <p:sldId id="298" r:id="rId3"/>
    <p:sldId id="257" r:id="rId4"/>
    <p:sldId id="297" r:id="rId5"/>
    <p:sldId id="301" r:id="rId6"/>
    <p:sldId id="302" r:id="rId7"/>
    <p:sldId id="299" r:id="rId8"/>
    <p:sldId id="263" r:id="rId9"/>
    <p:sldId id="277" r:id="rId10"/>
    <p:sldId id="276" r:id="rId11"/>
    <p:sldId id="278" r:id="rId12"/>
    <p:sldId id="259" r:id="rId13"/>
    <p:sldId id="260" r:id="rId14"/>
    <p:sldId id="261" r:id="rId15"/>
    <p:sldId id="281" r:id="rId16"/>
    <p:sldId id="282" r:id="rId17"/>
    <p:sldId id="283" r:id="rId18"/>
    <p:sldId id="291" r:id="rId19"/>
    <p:sldId id="287" r:id="rId20"/>
    <p:sldId id="303" r:id="rId21"/>
    <p:sldId id="288" r:id="rId22"/>
    <p:sldId id="304" r:id="rId23"/>
    <p:sldId id="289" r:id="rId24"/>
    <p:sldId id="305" r:id="rId25"/>
    <p:sldId id="290" r:id="rId26"/>
    <p:sldId id="306" r:id="rId27"/>
    <p:sldId id="307" r:id="rId28"/>
    <p:sldId id="308" r:id="rId29"/>
    <p:sldId id="275" r:id="rId30"/>
    <p:sldId id="284" r:id="rId31"/>
    <p:sldId id="296" r:id="rId32"/>
    <p:sldId id="300"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D9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74" autoAdjust="0"/>
    <p:restoredTop sz="94660"/>
  </p:normalViewPr>
  <p:slideViewPr>
    <p:cSldViewPr snapToGrid="0" snapToObjects="1">
      <p:cViewPr varScale="1">
        <p:scale>
          <a:sx n="59" d="100"/>
          <a:sy n="59" d="100"/>
        </p:scale>
        <p:origin x="-640"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 Id="rId2" Type="http://schemas.microsoft.com/office/2011/relationships/chartStyle" Target="style1.xml"/><Relationship Id="rId3" Type="http://schemas.microsoft.com/office/2011/relationships/chartColorStyle" Target="colors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 Id="rId2" Type="http://schemas.microsoft.com/office/2011/relationships/chartStyle" Target="style2.xml"/><Relationship Id="rId3" Type="http://schemas.microsoft.com/office/2011/relationships/chartColorStyle" Target="colors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 Id="rId2" Type="http://schemas.microsoft.com/office/2011/relationships/chartStyle" Target="style3.xml"/><Relationship Id="rId3" Type="http://schemas.microsoft.com/office/2011/relationships/chartColorStyle" Target="colors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 Id="rId2" Type="http://schemas.microsoft.com/office/2011/relationships/chartStyle" Target="style4.xml"/><Relationship Id="rId3" Type="http://schemas.microsoft.com/office/2011/relationships/chartColorStyle" Target="colors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b="1" dirty="0" smtClean="0"/>
              <a:t>GENDER</a:t>
            </a:r>
            <a:endParaRPr lang="en-US" sz="2400" b="1" dirty="0"/>
          </a:p>
        </c:rich>
      </c:tx>
      <c:layout/>
      <c:overlay val="0"/>
      <c:spPr>
        <a:noFill/>
        <a:ln>
          <a:noFill/>
        </a:ln>
        <a:effectLst/>
      </c:spPr>
    </c:title>
    <c:autoTitleDeleted val="0"/>
    <c:plotArea>
      <c:layout/>
      <c:pieChart>
        <c:varyColors val="1"/>
        <c:ser>
          <c:idx val="0"/>
          <c:order val="0"/>
          <c:tx>
            <c:strRef>
              <c:f>Sheet1!$B$1</c:f>
              <c:strCache>
                <c:ptCount val="1"/>
                <c:pt idx="0">
                  <c:v>Frequency</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Lbl>
              <c:idx val="0"/>
              <c:layout/>
              <c:tx>
                <c:rich>
                  <a:bodyPr/>
                  <a:lstStyle/>
                  <a:p>
                    <a:r>
                      <a:rPr lang="en-US"/>
                      <a:t>Male, </a:t>
                    </a:r>
                    <a:r>
                      <a:rPr lang="en-US" smtClean="0"/>
                      <a:t>42</a:t>
                    </a:r>
                    <a:r>
                      <a:rPr lang="en-US" baseline="0" smtClean="0"/>
                      <a:t> (</a:t>
                    </a:r>
                    <a:r>
                      <a:rPr lang="en-US" smtClean="0"/>
                      <a:t>45%)</a:t>
                    </a:r>
                    <a:endParaRPr lang="en-US"/>
                  </a:p>
                </c:rich>
              </c:tx>
              <c:dLblPos val="outEnd"/>
              <c:showLegendKey val="1"/>
              <c:showVal val="1"/>
              <c:showCatName val="1"/>
              <c:showSerName val="0"/>
              <c:showPercent val="1"/>
              <c:showBubbleSize val="0"/>
              <c:extLst>
                <c:ext xmlns:c15="http://schemas.microsoft.com/office/drawing/2012/chart" uri="{CE6537A1-D6FC-4f65-9D91-7224C49458BB}">
                  <c15:layout/>
                </c:ext>
              </c:extLst>
            </c:dLbl>
            <c:dLbl>
              <c:idx val="1"/>
              <c:layout>
                <c:manualLayout>
                  <c:x val="-0.033816425120773"/>
                  <c:y val="-0.105071129845579"/>
                </c:manualLayout>
              </c:layout>
              <c:tx>
                <c:rich>
                  <a:bodyPr/>
                  <a:lstStyle/>
                  <a:p>
                    <a:r>
                      <a:rPr lang="en-US" dirty="0"/>
                      <a:t>Female, </a:t>
                    </a:r>
                    <a:r>
                      <a:rPr lang="en-US" dirty="0" smtClean="0"/>
                      <a:t>51 (55%)</a:t>
                    </a:r>
                    <a:endParaRPr lang="en-US" dirty="0"/>
                  </a:p>
                </c:rich>
              </c:tx>
              <c:dLblPos val="bestFit"/>
              <c:showLegendKey val="1"/>
              <c:showVal val="1"/>
              <c:showCatName val="1"/>
              <c:showSerName val="0"/>
              <c:showPercent val="1"/>
              <c:showBubbleSize val="0"/>
              <c:extLst>
                <c:ext xmlns:c15="http://schemas.microsoft.com/office/drawing/2012/chart" uri="{CE6537A1-D6FC-4f65-9D91-7224C49458BB}">
                  <c15:layout/>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2400" b="0" i="0" u="none" strike="noStrike" kern="1200" baseline="0">
                    <a:solidFill>
                      <a:schemeClr val="dk1">
                        <a:lumMod val="65000"/>
                        <a:lumOff val="35000"/>
                      </a:schemeClr>
                    </a:solidFill>
                    <a:latin typeface="+mn-lt"/>
                    <a:ea typeface="+mn-ea"/>
                    <a:cs typeface="+mn-cs"/>
                  </a:defRPr>
                </a:pPr>
                <a:endParaRPr lang="en-US"/>
              </a:p>
            </c:txPr>
            <c:dLblPos val="outEnd"/>
            <c:showLegendKey val="1"/>
            <c:showVal val="1"/>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Sheet1!$A$2:$A$5</c:f>
              <c:strCache>
                <c:ptCount val="2"/>
                <c:pt idx="0">
                  <c:v>Male</c:v>
                </c:pt>
                <c:pt idx="1">
                  <c:v>Female</c:v>
                </c:pt>
              </c:strCache>
            </c:strRef>
          </c:cat>
          <c:val>
            <c:numRef>
              <c:f>Sheet1!$B$2:$B$5</c:f>
              <c:numCache>
                <c:formatCode>General</c:formatCode>
                <c:ptCount val="4"/>
                <c:pt idx="0">
                  <c:v>42.0</c:v>
                </c:pt>
                <c:pt idx="1">
                  <c:v>51.0</c:v>
                </c:pt>
              </c:numCache>
            </c:numRef>
          </c:val>
        </c:ser>
        <c:dLbls>
          <c:showLegendKey val="0"/>
          <c:showVal val="0"/>
          <c:showCatName val="0"/>
          <c:showSerName val="0"/>
          <c:showPercent val="0"/>
          <c:showBubbleSize val="0"/>
          <c:showLeaderLines val="0"/>
        </c:dLbls>
        <c:firstSliceAng val="0"/>
      </c:pieChart>
      <c:spPr>
        <a:noFill/>
        <a:ln>
          <a:noFill/>
        </a:ln>
        <a:effectLst/>
      </c:spPr>
    </c:plotArea>
    <c:legend>
      <c:legendPos val="b"/>
      <c:legendEntry>
        <c:idx val="2"/>
        <c:delete val="1"/>
      </c:legendEntry>
      <c:legendEntry>
        <c:idx val="3"/>
        <c:delete val="1"/>
      </c:legendEntry>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b="1" dirty="0" smtClean="0"/>
              <a:t>MODES OF HIGH SCHOOL</a:t>
            </a:r>
            <a:endParaRPr lang="en-US" sz="2400" b="1" dirty="0"/>
          </a:p>
        </c:rich>
      </c:tx>
      <c:layout/>
      <c:overlay val="0"/>
      <c:spPr>
        <a:noFill/>
        <a:ln>
          <a:noFill/>
        </a:ln>
        <a:effectLst/>
      </c:spPr>
    </c:title>
    <c:autoTitleDeleted val="0"/>
    <c:plotArea>
      <c:layout/>
      <c:pieChart>
        <c:varyColors val="1"/>
        <c:ser>
          <c:idx val="0"/>
          <c:order val="0"/>
          <c:tx>
            <c:strRef>
              <c:f>Sheet1!$B$1</c:f>
              <c:strCache>
                <c:ptCount val="1"/>
                <c:pt idx="0">
                  <c:v>Type of School</c:v>
                </c:pt>
              </c:strCache>
            </c:strRef>
          </c:tx>
          <c:dPt>
            <c:idx val="0"/>
            <c:bubble3D val="0"/>
            <c:spPr>
              <a:solidFill>
                <a:schemeClr val="accent6"/>
              </a:solidFill>
              <a:ln w="19050">
                <a:solidFill>
                  <a:schemeClr val="lt1"/>
                </a:solidFill>
              </a:ln>
              <a:effectLst/>
            </c:spPr>
          </c:dPt>
          <c:dPt>
            <c:idx val="1"/>
            <c:bubble3D val="0"/>
            <c:spPr>
              <a:solidFill>
                <a:schemeClr val="accent5"/>
              </a:solidFill>
              <a:ln w="19050">
                <a:solidFill>
                  <a:schemeClr val="lt1"/>
                </a:solidFill>
              </a:ln>
              <a:effectLst/>
            </c:spPr>
          </c:dPt>
          <c:dLbls>
            <c:dLbl>
              <c:idx val="0"/>
              <c:layout>
                <c:manualLayout>
                  <c:x val="0.0161030595813204"/>
                  <c:y val="0.0408609949399472"/>
                </c:manualLayout>
              </c:layout>
              <c:tx>
                <c:rich>
                  <a:bodyPr/>
                  <a:lstStyle/>
                  <a:p>
                    <a:r>
                      <a:rPr lang="en-US" dirty="0" smtClean="0"/>
                      <a:t>SBP/MRSM, 36</a:t>
                    </a:r>
                    <a:r>
                      <a:rPr lang="en-US" baseline="0" dirty="0" smtClean="0"/>
                      <a:t> </a:t>
                    </a:r>
                    <a:r>
                      <a:rPr lang="en-US" dirty="0" smtClean="0"/>
                      <a:t>(39%)</a:t>
                    </a:r>
                    <a:endParaRPr lang="en-US" dirty="0"/>
                  </a:p>
                </c:rich>
              </c:tx>
              <c:dLblPos val="bestFit"/>
              <c:showLegendKey val="0"/>
              <c:showVal val="1"/>
              <c:showCatName val="1"/>
              <c:showSerName val="0"/>
              <c:showPercent val="1"/>
              <c:showBubbleSize val="0"/>
              <c:extLst>
                <c:ext xmlns:c15="http://schemas.microsoft.com/office/drawing/2012/chart" uri="{CE6537A1-D6FC-4f65-9D91-7224C49458BB}">
                  <c15:layout/>
                </c:ext>
              </c:extLst>
            </c:dLbl>
            <c:dLbl>
              <c:idx val="1"/>
              <c:layout>
                <c:manualLayout>
                  <c:x val="-0.0338164251207729"/>
                  <c:y val="0.0437796374356577"/>
                </c:manualLayout>
              </c:layout>
              <c:tx>
                <c:rich>
                  <a:bodyPr/>
                  <a:lstStyle/>
                  <a:p>
                    <a:r>
                      <a:rPr lang="en-US" smtClean="0"/>
                      <a:t>Others, 57 (61%)</a:t>
                    </a:r>
                    <a:endParaRPr lang="en-US" dirty="0"/>
                  </a:p>
                </c:rich>
              </c:tx>
              <c:dLblPos val="bestFit"/>
              <c:showLegendKey val="0"/>
              <c:showVal val="1"/>
              <c:showCatName val="1"/>
              <c:showSerName val="0"/>
              <c:showPercent val="1"/>
              <c:showBubbleSize val="0"/>
              <c:extLst>
                <c:ext xmlns:c15="http://schemas.microsoft.com/office/drawing/2012/chart" uri="{CE6537A1-D6FC-4f65-9D91-7224C49458BB}">
                  <c15:layout/>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24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1"/>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Sheet1!$A$2:$A$3</c:f>
              <c:strCache>
                <c:ptCount val="2"/>
                <c:pt idx="0">
                  <c:v>SBP/MRSM</c:v>
                </c:pt>
                <c:pt idx="1">
                  <c:v>Others</c:v>
                </c:pt>
              </c:strCache>
            </c:strRef>
          </c:cat>
          <c:val>
            <c:numRef>
              <c:f>Sheet1!$B$2:$B$3</c:f>
              <c:numCache>
                <c:formatCode>General</c:formatCode>
                <c:ptCount val="2"/>
                <c:pt idx="0">
                  <c:v>36.0</c:v>
                </c:pt>
                <c:pt idx="1">
                  <c:v>57.0</c:v>
                </c:pt>
              </c:numCache>
            </c:numRef>
          </c:val>
        </c:ser>
        <c:dLbls>
          <c:showLegendKey val="0"/>
          <c:showVal val="0"/>
          <c:showCatName val="0"/>
          <c:showSerName val="0"/>
          <c:showPercent val="0"/>
          <c:showBubbleSize val="0"/>
          <c:showLeaderLines val="0"/>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b="1" dirty="0" smtClean="0"/>
              <a:t>TYPES OF PRE-UNIVERSITY PROGRAMME</a:t>
            </a:r>
            <a:endParaRPr lang="en-US" sz="2400" b="1" dirty="0"/>
          </a:p>
        </c:rich>
      </c:tx>
      <c:layout>
        <c:manualLayout>
          <c:xMode val="edge"/>
          <c:yMode val="edge"/>
          <c:x val="0.197300265003106"/>
          <c:y val="0.0"/>
        </c:manualLayout>
      </c:layout>
      <c:overlay val="0"/>
      <c:spPr>
        <a:noFill/>
        <a:ln>
          <a:noFill/>
        </a:ln>
        <a:effectLst/>
      </c:spPr>
    </c:title>
    <c:autoTitleDeleted val="0"/>
    <c:plotArea>
      <c:layout/>
      <c:pieChart>
        <c:varyColors val="1"/>
        <c:ser>
          <c:idx val="0"/>
          <c:order val="0"/>
          <c:tx>
            <c:strRef>
              <c:f>Sheet1!$B$1</c:f>
              <c:strCache>
                <c:ptCount val="1"/>
                <c:pt idx="0">
                  <c:v>Type of Pre-University Programmes</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Lbls>
            <c:dLbl>
              <c:idx val="0"/>
              <c:layout>
                <c:manualLayout>
                  <c:x val="0.122383252818035"/>
                  <c:y val="-0.104817135269575"/>
                </c:manualLayout>
              </c:layout>
              <c:tx>
                <c:rich>
                  <a:bodyPr rot="0" spcFirstLastPara="1" vertOverflow="clip" horzOverflow="clip" vert="horz" wrap="square" lIns="38100" tIns="19050" rIns="38100" bIns="19050" anchor="ctr" anchorCtr="1">
                    <a:spAutoFit/>
                  </a:bodyPr>
                  <a:lstStyle/>
                  <a:p>
                    <a:pPr>
                      <a:defRPr sz="1800" b="0" i="0" u="none" strike="noStrike" kern="1200" baseline="0">
                        <a:solidFill>
                          <a:schemeClr val="dk1">
                            <a:lumMod val="65000"/>
                            <a:lumOff val="35000"/>
                          </a:schemeClr>
                        </a:solidFill>
                        <a:latin typeface="+mn-lt"/>
                        <a:ea typeface="+mn-ea"/>
                        <a:cs typeface="+mn-cs"/>
                      </a:defRPr>
                    </a:pPr>
                    <a:r>
                      <a:rPr lang="en-US" sz="1800" dirty="0" smtClean="0"/>
                      <a:t>Matriculation/</a:t>
                    </a:r>
                    <a:r>
                      <a:rPr lang="en-US" sz="1800" dirty="0" err="1"/>
                      <a:t>Asasi</a:t>
                    </a:r>
                    <a:r>
                      <a:rPr lang="en-US" sz="1800" dirty="0"/>
                      <a:t>, </a:t>
                    </a:r>
                    <a:r>
                      <a:rPr lang="en-US" sz="1800" dirty="0" smtClean="0"/>
                      <a:t>78 (84%)</a:t>
                    </a:r>
                    <a:endParaRPr lang="en-US" sz="1800" dirty="0"/>
                  </a:p>
                </c:rich>
              </c:tx>
              <c:spPr>
                <a:solidFill>
                  <a:prstClr val="white"/>
                </a:solidFill>
                <a:ln>
                  <a:solidFill>
                    <a:prstClr val="black">
                      <a:lumMod val="25000"/>
                      <a:lumOff val="75000"/>
                    </a:prstClr>
                  </a:solidFill>
                </a:ln>
                <a:effectLst/>
              </c:spPr>
              <c:dLblPos val="bestFit"/>
              <c:showLegendKey val="0"/>
              <c:showVal val="1"/>
              <c:showCatName val="1"/>
              <c:showSerName val="0"/>
              <c:showPercent val="1"/>
              <c:showBubbleSize val="0"/>
              <c:extLst>
                <c:ext xmlns:c15="http://schemas.microsoft.com/office/drawing/2012/chart" uri="{CE6537A1-D6FC-4f65-9D91-7224C49458BB}">
                  <c15:layout>
                    <c:manualLayout>
                      <c:w val="0.2557880989513992"/>
                      <c:h val="0.22466548151583121"/>
                    </c:manualLayout>
                  </c15:layout>
                </c:ext>
              </c:extLst>
            </c:dLbl>
            <c:dLbl>
              <c:idx val="1"/>
              <c:layout>
                <c:manualLayout>
                  <c:x val="-0.130434846006568"/>
                  <c:y val="0.114567662426253"/>
                </c:manualLayout>
              </c:layout>
              <c:tx>
                <c:rich>
                  <a:bodyPr rot="0" spcFirstLastPara="1" vertOverflow="clip" horzOverflow="clip" vert="horz" wrap="square" lIns="38100" tIns="19050" rIns="38100" bIns="19050" anchor="ctr" anchorCtr="1">
                    <a:spAutoFit/>
                  </a:bodyPr>
                  <a:lstStyle/>
                  <a:p>
                    <a:pPr>
                      <a:defRPr sz="1800" b="0" i="0" u="none" strike="noStrike" kern="1200" baseline="0">
                        <a:solidFill>
                          <a:schemeClr val="dk1">
                            <a:lumMod val="65000"/>
                            <a:lumOff val="35000"/>
                          </a:schemeClr>
                        </a:solidFill>
                        <a:latin typeface="+mn-lt"/>
                        <a:ea typeface="+mn-ea"/>
                        <a:cs typeface="+mn-cs"/>
                      </a:defRPr>
                    </a:pPr>
                    <a:r>
                      <a:rPr lang="en-US" sz="1800" dirty="0"/>
                      <a:t>STPM</a:t>
                    </a:r>
                    <a:r>
                      <a:rPr lang="en-US" sz="1800" dirty="0" smtClean="0"/>
                      <a:t>/A-Level/Foundation</a:t>
                    </a:r>
                    <a:r>
                      <a:rPr lang="en-US" sz="1800" dirty="0"/>
                      <a:t>, </a:t>
                    </a:r>
                    <a:r>
                      <a:rPr lang="en-US" sz="1800" dirty="0" smtClean="0"/>
                      <a:t>15</a:t>
                    </a:r>
                    <a:r>
                      <a:rPr lang="en-US" sz="1800" baseline="0" dirty="0" smtClean="0"/>
                      <a:t> (</a:t>
                    </a:r>
                    <a:r>
                      <a:rPr lang="en-US" sz="1800" dirty="0" smtClean="0"/>
                      <a:t>16%)</a:t>
                    </a:r>
                    <a:endParaRPr lang="en-US" sz="1800" dirty="0"/>
                  </a:p>
                </c:rich>
              </c:tx>
              <c:spPr>
                <a:solidFill>
                  <a:prstClr val="white"/>
                </a:solidFill>
                <a:ln>
                  <a:solidFill>
                    <a:prstClr val="black">
                      <a:lumMod val="25000"/>
                      <a:lumOff val="75000"/>
                    </a:prstClr>
                  </a:solidFill>
                </a:ln>
                <a:effectLst/>
              </c:spPr>
              <c:dLblPos val="bestFit"/>
              <c:showLegendKey val="0"/>
              <c:showVal val="1"/>
              <c:showCatName val="1"/>
              <c:showSerName val="0"/>
              <c:showPercent val="1"/>
              <c:showBubbleSize val="0"/>
              <c:extLst>
                <c:ext xmlns:c15="http://schemas.microsoft.com/office/drawing/2012/chart" uri="{CE6537A1-D6FC-4f65-9D91-7224C49458BB}">
                  <c15:layout>
                    <c:manualLayout>
                      <c:w val="0.25576147184500486"/>
                      <c:h val="0.29709256729237049"/>
                    </c:manualLayout>
                  </c15:layout>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4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1"/>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Sheet1!$A$2:$A$3</c:f>
              <c:strCache>
                <c:ptCount val="2"/>
                <c:pt idx="0">
                  <c:v>Matriculation/Asasi</c:v>
                </c:pt>
                <c:pt idx="1">
                  <c:v>STPM/A-Level/Foundation</c:v>
                </c:pt>
              </c:strCache>
            </c:strRef>
          </c:cat>
          <c:val>
            <c:numRef>
              <c:f>Sheet1!$B$2:$B$3</c:f>
              <c:numCache>
                <c:formatCode>General</c:formatCode>
                <c:ptCount val="2"/>
                <c:pt idx="0">
                  <c:v>78.0</c:v>
                </c:pt>
                <c:pt idx="1">
                  <c:v>15.0</c:v>
                </c:pt>
              </c:numCache>
            </c:numRef>
          </c:val>
        </c:ser>
        <c:dLbls>
          <c:showLegendKey val="0"/>
          <c:showVal val="0"/>
          <c:showCatName val="0"/>
          <c:showSerName val="0"/>
          <c:showPercent val="0"/>
          <c:showBubbleSize val="0"/>
          <c:showLeaderLines val="0"/>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b="1" dirty="0" smtClean="0"/>
              <a:t>PARENTS’ EDUCATION LEVEL</a:t>
            </a:r>
            <a:endParaRPr lang="en-US" sz="2400" b="1" dirty="0"/>
          </a:p>
        </c:rich>
      </c:tx>
      <c:layout/>
      <c:overlay val="0"/>
      <c:spPr>
        <a:noFill/>
        <a:ln>
          <a:noFill/>
        </a:ln>
        <a:effectLst/>
      </c:spPr>
    </c:title>
    <c:autoTitleDeleted val="0"/>
    <c:plotArea>
      <c:layout/>
      <c:pieChart>
        <c:varyColors val="1"/>
        <c:ser>
          <c:idx val="0"/>
          <c:order val="0"/>
          <c:tx>
            <c:strRef>
              <c:f>Sheet1!$B$1</c:f>
              <c:strCache>
                <c:ptCount val="1"/>
                <c:pt idx="0">
                  <c:v>Parent's Education Level</c:v>
                </c:pt>
              </c:strCache>
            </c:strRef>
          </c:tx>
          <c:dPt>
            <c:idx val="0"/>
            <c:bubble3D val="0"/>
            <c:spPr>
              <a:solidFill>
                <a:schemeClr val="accent6"/>
              </a:solidFill>
              <a:ln w="19050">
                <a:solidFill>
                  <a:schemeClr val="lt1"/>
                </a:solidFill>
              </a:ln>
              <a:effectLst/>
            </c:spPr>
          </c:dPt>
          <c:dPt>
            <c:idx val="1"/>
            <c:bubble3D val="0"/>
            <c:spPr>
              <a:solidFill>
                <a:schemeClr val="accent5"/>
              </a:solidFill>
              <a:ln w="19050">
                <a:solidFill>
                  <a:schemeClr val="lt1"/>
                </a:solidFill>
              </a:ln>
              <a:effectLst/>
            </c:spPr>
          </c:dPt>
          <c:dPt>
            <c:idx val="2"/>
            <c:bubble3D val="0"/>
            <c:spPr>
              <a:solidFill>
                <a:schemeClr val="accent4"/>
              </a:solidFill>
              <a:ln w="19050">
                <a:solidFill>
                  <a:schemeClr val="lt1"/>
                </a:solidFill>
              </a:ln>
              <a:effectLst/>
            </c:spPr>
          </c:dPt>
          <c:dLbls>
            <c:dLbl>
              <c:idx val="0"/>
              <c:layout>
                <c:manualLayout>
                  <c:x val="0.0354267310789049"/>
                  <c:y val="-0.00265405349486776"/>
                </c:manualLayout>
              </c:layout>
              <c:tx>
                <c:rich>
                  <a:bodyPr/>
                  <a:lstStyle/>
                  <a:p>
                    <a:r>
                      <a:rPr lang="en-US" dirty="0" smtClean="0"/>
                      <a:t>SPM, 29 </a:t>
                    </a:r>
                    <a:r>
                      <a:rPr lang="en-US" dirty="0"/>
                      <a:t>
</a:t>
                    </a:r>
                    <a:r>
                      <a:rPr lang="en-US" dirty="0" smtClean="0"/>
                      <a:t>(31%)</a:t>
                    </a:r>
                    <a:endParaRPr lang="en-US" dirty="0"/>
                  </a:p>
                </c:rich>
              </c:tx>
              <c:dLblPos val="bestFit"/>
              <c:showLegendKey val="0"/>
              <c:showVal val="0"/>
              <c:showCatName val="1"/>
              <c:showSerName val="0"/>
              <c:showPercent val="1"/>
              <c:showBubbleSize val="0"/>
              <c:extLst>
                <c:ext xmlns:c15="http://schemas.microsoft.com/office/drawing/2012/chart" uri="{CE6537A1-D6FC-4f65-9D91-7224C49458BB}">
                  <c15:layout>
                    <c:manualLayout>
                      <c:w val="0.16061914362154006"/>
                      <c:h val="0.16576282486005584"/>
                    </c:manualLayout>
                  </c15:layout>
                </c:ext>
              </c:extLst>
            </c:dLbl>
            <c:dLbl>
              <c:idx val="1"/>
              <c:layout>
                <c:manualLayout>
                  <c:x val="0.07085346215781"/>
                  <c:y val="-0.0636997917426429"/>
                </c:manualLayout>
              </c:layout>
              <c:tx>
                <c:rich>
                  <a:bodyPr/>
                  <a:lstStyle/>
                  <a:p>
                    <a:r>
                      <a:rPr lang="en-US" dirty="0" smtClean="0"/>
                      <a:t>STPM, 17 </a:t>
                    </a:r>
                    <a:r>
                      <a:rPr lang="en-US" dirty="0"/>
                      <a:t>
</a:t>
                    </a:r>
                    <a:r>
                      <a:rPr lang="en-US" dirty="0" smtClean="0"/>
                      <a:t>(18%)</a:t>
                    </a:r>
                    <a:endParaRPr lang="en-US" dirty="0"/>
                  </a:p>
                </c:rich>
              </c:tx>
              <c:dLblPos val="bestFi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0386473429951691"/>
                  <c:y val="0.0"/>
                </c:manualLayout>
              </c:layout>
              <c:tx>
                <c:rich>
                  <a:bodyPr/>
                  <a:lstStyle/>
                  <a:p>
                    <a:r>
                      <a:rPr lang="en-US" dirty="0" smtClean="0"/>
                      <a:t>Degree</a:t>
                    </a:r>
                    <a:r>
                      <a:rPr lang="en-US" dirty="0"/>
                      <a:t>/Master/</a:t>
                    </a:r>
                    <a:r>
                      <a:rPr lang="en-US" dirty="0" smtClean="0"/>
                      <a:t>PhD, 47</a:t>
                    </a:r>
                    <a:r>
                      <a:rPr lang="en-US" dirty="0"/>
                      <a:t>
</a:t>
                    </a:r>
                    <a:r>
                      <a:rPr lang="en-US" dirty="0" smtClean="0"/>
                      <a:t>(51%)</a:t>
                    </a:r>
                    <a:endParaRPr lang="en-US" dirty="0"/>
                  </a:p>
                </c:rich>
              </c:tx>
              <c:dLblPos val="bestFit"/>
              <c:showLegendKey val="0"/>
              <c:showVal val="0"/>
              <c:showCatName val="1"/>
              <c:showSerName val="0"/>
              <c:showPercent val="1"/>
              <c:showBubbleSize val="0"/>
              <c:extLst>
                <c:ext xmlns:c15="http://schemas.microsoft.com/office/drawing/2012/chart" uri="{CE6537A1-D6FC-4f65-9D91-7224C49458BB}">
                  <c15:layout>
                    <c:manualLayout>
                      <c:w val="0.25520699405327957"/>
                      <c:h val="0.32348543191196555"/>
                    </c:manualLayout>
                  </c15:layout>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24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Sheet1!$A$2:$A$4</c:f>
              <c:strCache>
                <c:ptCount val="3"/>
                <c:pt idx="0">
                  <c:v>SPM</c:v>
                </c:pt>
                <c:pt idx="1">
                  <c:v>STPM</c:v>
                </c:pt>
                <c:pt idx="2">
                  <c:v>Degree/Master/PHD</c:v>
                </c:pt>
              </c:strCache>
            </c:strRef>
          </c:cat>
          <c:val>
            <c:numRef>
              <c:f>Sheet1!$B$2:$B$4</c:f>
              <c:numCache>
                <c:formatCode>General</c:formatCode>
                <c:ptCount val="3"/>
                <c:pt idx="0">
                  <c:v>29.0</c:v>
                </c:pt>
                <c:pt idx="1">
                  <c:v>17.0</c:v>
                </c:pt>
                <c:pt idx="2">
                  <c:v>47.0</c:v>
                </c:pt>
              </c:numCache>
            </c:numRef>
          </c:val>
        </c:ser>
        <c:dLbls>
          <c:showLegendKey val="0"/>
          <c:showVal val="0"/>
          <c:showCatName val="0"/>
          <c:showSerName val="0"/>
          <c:showPercent val="0"/>
          <c:showBubbleSize val="0"/>
          <c:showLeaderLines val="0"/>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71BC7DC-8918-A241-A7AD-49A628590A10}" type="datetimeFigureOut">
              <a:rPr lang="en-US" smtClean="0"/>
              <a:t>12/4/15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21F109D6-8C42-BF42-9632-3275B0B3FAA2}" type="slidenum">
              <a:rPr lang="en-US" smtClean="0"/>
              <a:t>‹#›</a:t>
            </a:fld>
            <a:endParaRPr lang="en-US"/>
          </a:p>
        </p:txBody>
      </p:sp>
    </p:spTree>
    <p:extLst>
      <p:ext uri="{BB962C8B-B14F-4D97-AF65-F5344CB8AC3E}">
        <p14:creationId xmlns:p14="http://schemas.microsoft.com/office/powerpoint/2010/main" val="3348536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71BC7DC-8918-A241-A7AD-49A628590A10}" type="datetimeFigureOut">
              <a:rPr lang="en-US" smtClean="0"/>
              <a:t>12/4/15</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F109D6-8C42-BF42-9632-3275B0B3FAA2}" type="slidenum">
              <a:rPr lang="en-US" smtClean="0"/>
              <a:t>‹#›</a:t>
            </a:fld>
            <a:endParaRPr lang="en-US"/>
          </a:p>
        </p:txBody>
      </p:sp>
    </p:spTree>
    <p:extLst>
      <p:ext uri="{BB962C8B-B14F-4D97-AF65-F5344CB8AC3E}">
        <p14:creationId xmlns:p14="http://schemas.microsoft.com/office/powerpoint/2010/main" val="1270122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1BC7DC-8918-A241-A7AD-49A628590A10}" type="datetimeFigureOut">
              <a:rPr lang="en-US" smtClean="0"/>
              <a:t>12/4/15</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1F109D6-8C42-BF42-9632-3275B0B3FAA2}" type="slidenum">
              <a:rPr lang="en-US" smtClean="0"/>
              <a:t>‹#›</a:t>
            </a:fld>
            <a:endParaRPr lang="en-US"/>
          </a:p>
        </p:txBody>
      </p:sp>
    </p:spTree>
    <p:extLst>
      <p:ext uri="{BB962C8B-B14F-4D97-AF65-F5344CB8AC3E}">
        <p14:creationId xmlns:p14="http://schemas.microsoft.com/office/powerpoint/2010/main" val="3668501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71BC7DC-8918-A241-A7AD-49A628590A10}" type="datetimeFigureOut">
              <a:rPr lang="en-US" smtClean="0"/>
              <a:t>12/4/15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21F109D6-8C42-BF42-9632-3275B0B3FAA2}" type="slidenum">
              <a:rPr lang="en-US" smtClean="0"/>
              <a:t>‹#›</a:t>
            </a:fld>
            <a:endParaRPr lang="en-US"/>
          </a:p>
        </p:txBody>
      </p:sp>
    </p:spTree>
    <p:extLst>
      <p:ext uri="{BB962C8B-B14F-4D97-AF65-F5344CB8AC3E}">
        <p14:creationId xmlns:p14="http://schemas.microsoft.com/office/powerpoint/2010/main" val="3202402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71BC7DC-8918-A241-A7AD-49A628590A10}" type="datetimeFigureOut">
              <a:rPr lang="en-US" smtClean="0"/>
              <a:t>12/4/15</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21F109D6-8C42-BF42-9632-3275B0B3FAA2}" type="slidenum">
              <a:rPr lang="en-US" smtClean="0"/>
              <a:t>‹#›</a:t>
            </a:fld>
            <a:endParaRPr lang="en-US"/>
          </a:p>
        </p:txBody>
      </p:sp>
    </p:spTree>
    <p:extLst>
      <p:ext uri="{BB962C8B-B14F-4D97-AF65-F5344CB8AC3E}">
        <p14:creationId xmlns:p14="http://schemas.microsoft.com/office/powerpoint/2010/main" val="1411761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71BC7DC-8918-A241-A7AD-49A628590A10}" type="datetimeFigureOut">
              <a:rPr lang="en-US" smtClean="0"/>
              <a:t>12/4/15</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1F109D6-8C42-BF42-9632-3275B0B3FAA2}" type="slidenum">
              <a:rPr lang="en-US" smtClean="0"/>
              <a:t>‹#›</a:t>
            </a:fld>
            <a:endParaRPr lang="en-US"/>
          </a:p>
        </p:txBody>
      </p:sp>
    </p:spTree>
    <p:extLst>
      <p:ext uri="{BB962C8B-B14F-4D97-AF65-F5344CB8AC3E}">
        <p14:creationId xmlns:p14="http://schemas.microsoft.com/office/powerpoint/2010/main" val="2417561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1BC7DC-8918-A241-A7AD-49A628590A10}" type="datetimeFigureOut">
              <a:rPr lang="en-US" smtClean="0"/>
              <a:t>12/4/15</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1F109D6-8C42-BF42-9632-3275B0B3FAA2}" type="slidenum">
              <a:rPr lang="en-US" smtClean="0"/>
              <a:t>‹#›</a:t>
            </a:fld>
            <a:endParaRPr lang="en-US"/>
          </a:p>
        </p:txBody>
      </p:sp>
    </p:spTree>
    <p:extLst>
      <p:ext uri="{BB962C8B-B14F-4D97-AF65-F5344CB8AC3E}">
        <p14:creationId xmlns:p14="http://schemas.microsoft.com/office/powerpoint/2010/main" val="3755542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1BC7DC-8918-A241-A7AD-49A628590A10}" type="datetimeFigureOut">
              <a:rPr lang="en-US" smtClean="0"/>
              <a:t>12/4/15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1F109D6-8C42-BF42-9632-3275B0B3FAA2}" type="slidenum">
              <a:rPr lang="en-US" smtClean="0"/>
              <a:t>‹#›</a:t>
            </a:fld>
            <a:endParaRPr lang="en-US"/>
          </a:p>
        </p:txBody>
      </p:sp>
    </p:spTree>
    <p:extLst>
      <p:ext uri="{BB962C8B-B14F-4D97-AF65-F5344CB8AC3E}">
        <p14:creationId xmlns:p14="http://schemas.microsoft.com/office/powerpoint/2010/main" val="3228518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1BC7DC-8918-A241-A7AD-49A628590A10}" type="datetimeFigureOut">
              <a:rPr lang="en-US" smtClean="0"/>
              <a:t>12/4/15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1F109D6-8C42-BF42-9632-3275B0B3FAA2}" type="slidenum">
              <a:rPr lang="en-US" smtClean="0"/>
              <a:t>‹#›</a:t>
            </a:fld>
            <a:endParaRPr lang="en-US"/>
          </a:p>
        </p:txBody>
      </p:sp>
    </p:spTree>
    <p:extLst>
      <p:ext uri="{BB962C8B-B14F-4D97-AF65-F5344CB8AC3E}">
        <p14:creationId xmlns:p14="http://schemas.microsoft.com/office/powerpoint/2010/main" val="3179198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1BC7DC-8918-A241-A7AD-49A628590A10}" type="datetimeFigureOut">
              <a:rPr lang="en-US" smtClean="0"/>
              <a:t>12/4/15</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1F109D6-8C42-BF42-9632-3275B0B3FAA2}" type="slidenum">
              <a:rPr lang="en-US" smtClean="0"/>
              <a:t>‹#›</a:t>
            </a:fld>
            <a:endParaRPr lang="en-US"/>
          </a:p>
        </p:txBody>
      </p:sp>
    </p:spTree>
    <p:extLst>
      <p:ext uri="{BB962C8B-B14F-4D97-AF65-F5344CB8AC3E}">
        <p14:creationId xmlns:p14="http://schemas.microsoft.com/office/powerpoint/2010/main" val="2105335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1BC7DC-8918-A241-A7AD-49A628590A10}" type="datetimeFigureOut">
              <a:rPr lang="en-US" smtClean="0"/>
              <a:t>12/4/15</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1F109D6-8C42-BF42-9632-3275B0B3FAA2}"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7458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71BC7DC-8918-A241-A7AD-49A628590A10}" type="datetimeFigureOut">
              <a:rPr lang="en-US" smtClean="0"/>
              <a:t>12/4/15</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1F109D6-8C42-BF42-9632-3275B0B3FAA2}" type="slidenum">
              <a:rPr lang="en-US" smtClean="0"/>
              <a:t>‹#›</a:t>
            </a:fld>
            <a:endParaRPr lang="en-US"/>
          </a:p>
        </p:txBody>
      </p:sp>
    </p:spTree>
    <p:extLst>
      <p:ext uri="{BB962C8B-B14F-4D97-AF65-F5344CB8AC3E}">
        <p14:creationId xmlns:p14="http://schemas.microsoft.com/office/powerpoint/2010/main" val="29439873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71BC7DC-8918-A241-A7AD-49A628590A10}" type="datetimeFigureOut">
              <a:rPr lang="en-US" smtClean="0"/>
              <a:t>12/4/15</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1F109D6-8C42-BF42-9632-3275B0B3FAA2}"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19683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71BC7DC-8918-A241-A7AD-49A628590A10}" type="datetimeFigureOut">
              <a:rPr lang="en-US" smtClean="0"/>
              <a:t>12/4/15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1F109D6-8C42-BF42-9632-3275B0B3FAA2}" type="slidenum">
              <a:rPr lang="en-US" smtClean="0"/>
              <a:t>‹#›</a:t>
            </a:fld>
            <a:endParaRPr lang="en-US"/>
          </a:p>
        </p:txBody>
      </p:sp>
    </p:spTree>
    <p:extLst>
      <p:ext uri="{BB962C8B-B14F-4D97-AF65-F5344CB8AC3E}">
        <p14:creationId xmlns:p14="http://schemas.microsoft.com/office/powerpoint/2010/main" val="534580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71BC7DC-8918-A241-A7AD-49A628590A10}" type="datetimeFigureOut">
              <a:rPr lang="en-US" smtClean="0"/>
              <a:t>12/4/15</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F109D6-8C42-BF42-9632-3275B0B3FAA2}" type="slidenum">
              <a:rPr lang="en-US" smtClean="0"/>
              <a:t>‹#›</a:t>
            </a:fld>
            <a:endParaRPr lang="en-US"/>
          </a:p>
        </p:txBody>
      </p:sp>
    </p:spTree>
    <p:extLst>
      <p:ext uri="{BB962C8B-B14F-4D97-AF65-F5344CB8AC3E}">
        <p14:creationId xmlns:p14="http://schemas.microsoft.com/office/powerpoint/2010/main" val="28607784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71BC7DC-8918-A241-A7AD-49A628590A10}" type="datetimeFigureOut">
              <a:rPr lang="en-US" smtClean="0"/>
              <a:t>12/4/15</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F109D6-8C42-BF42-9632-3275B0B3FAA2}" type="slidenum">
              <a:rPr lang="en-US" smtClean="0"/>
              <a:t>‹#›</a:t>
            </a:fld>
            <a:endParaRPr lang="en-US"/>
          </a:p>
        </p:txBody>
      </p:sp>
    </p:spTree>
    <p:extLst>
      <p:ext uri="{BB962C8B-B14F-4D97-AF65-F5344CB8AC3E}">
        <p14:creationId xmlns:p14="http://schemas.microsoft.com/office/powerpoint/2010/main" val="238587101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171BC7DC-8918-A241-A7AD-49A628590A10}" type="datetimeFigureOut">
              <a:rPr lang="en-US" smtClean="0"/>
              <a:t>12/4/15</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21F109D6-8C42-BF42-9632-3275B0B3FAA2}" type="slidenum">
              <a:rPr lang="en-US" smtClean="0"/>
              <a:t>‹#›</a:t>
            </a:fld>
            <a:endParaRPr lang="en-US"/>
          </a:p>
        </p:txBody>
      </p:sp>
    </p:spTree>
    <p:extLst>
      <p:ext uri="{BB962C8B-B14F-4D97-AF65-F5344CB8AC3E}">
        <p14:creationId xmlns:p14="http://schemas.microsoft.com/office/powerpoint/2010/main" val="39778540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81141"/>
            <a:ext cx="7772400" cy="2025661"/>
          </a:xfrm>
          <a:effectLst>
            <a:outerShdw blurRad="50800" dist="38100" algn="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a:noAutofit/>
          </a:bodyPr>
          <a:lstStyle/>
          <a:p>
            <a:r>
              <a:rPr lang="en-US" sz="4000" b="1" dirty="0" smtClean="0"/>
              <a:t>Factors affecting interpersonal skills among second year medical student of UKMMC</a:t>
            </a:r>
            <a:endParaRPr lang="en-US" sz="4000" b="1" dirty="0"/>
          </a:p>
        </p:txBody>
      </p:sp>
      <p:sp>
        <p:nvSpPr>
          <p:cNvPr id="3" name="Subtitle 2"/>
          <p:cNvSpPr>
            <a:spLocks noGrp="1"/>
          </p:cNvSpPr>
          <p:nvPr>
            <p:ph type="subTitle" idx="1"/>
          </p:nvPr>
        </p:nvSpPr>
        <p:spPr>
          <a:xfrm>
            <a:off x="1371600" y="3195530"/>
            <a:ext cx="6400800" cy="3250095"/>
          </a:xfrm>
        </p:spPr>
        <p:txBody>
          <a:bodyPr>
            <a:noAutofit/>
          </a:bodyPr>
          <a:lstStyle/>
          <a:p>
            <a:r>
              <a:rPr lang="en-US" sz="2400" b="1" i="1" dirty="0">
                <a:solidFill>
                  <a:schemeClr val="tx1"/>
                </a:solidFill>
              </a:rPr>
              <a:t>Lab </a:t>
            </a:r>
            <a:r>
              <a:rPr lang="en-US" sz="2400" b="1" i="1" dirty="0" smtClean="0">
                <a:solidFill>
                  <a:schemeClr val="tx1"/>
                </a:solidFill>
              </a:rPr>
              <a:t>3</a:t>
            </a:r>
            <a:endParaRPr lang="en-US" sz="2400" b="1" i="1" dirty="0">
              <a:solidFill>
                <a:schemeClr val="tx1"/>
              </a:solidFill>
            </a:endParaRPr>
          </a:p>
          <a:p>
            <a:r>
              <a:rPr lang="en-US" sz="2400" b="1" i="1" dirty="0">
                <a:solidFill>
                  <a:schemeClr val="tx1"/>
                </a:solidFill>
              </a:rPr>
              <a:t>Medicine &amp; Society</a:t>
            </a:r>
          </a:p>
          <a:p>
            <a:r>
              <a:rPr lang="en-US" sz="2400" b="1" i="1" dirty="0">
                <a:solidFill>
                  <a:schemeClr val="tx1"/>
                </a:solidFill>
              </a:rPr>
              <a:t>Faculty of Medicine</a:t>
            </a:r>
          </a:p>
          <a:p>
            <a:r>
              <a:rPr lang="en-US" sz="2400" b="1" i="1" dirty="0" err="1">
                <a:solidFill>
                  <a:schemeClr val="tx1"/>
                </a:solidFill>
              </a:rPr>
              <a:t>Universiti</a:t>
            </a:r>
            <a:r>
              <a:rPr lang="en-US" sz="2400" b="1" i="1" dirty="0">
                <a:solidFill>
                  <a:schemeClr val="tx1"/>
                </a:solidFill>
              </a:rPr>
              <a:t> </a:t>
            </a:r>
            <a:r>
              <a:rPr lang="en-US" sz="2400" b="1" i="1" dirty="0" err="1">
                <a:solidFill>
                  <a:schemeClr val="tx1"/>
                </a:solidFill>
              </a:rPr>
              <a:t>Kebangsaan</a:t>
            </a:r>
            <a:r>
              <a:rPr lang="en-US" sz="2400" b="1" i="1" dirty="0">
                <a:solidFill>
                  <a:schemeClr val="tx1"/>
                </a:solidFill>
              </a:rPr>
              <a:t> Malaysia</a:t>
            </a:r>
            <a:br>
              <a:rPr lang="en-US" sz="2400" b="1" i="1" dirty="0">
                <a:solidFill>
                  <a:schemeClr val="tx1"/>
                </a:solidFill>
              </a:rPr>
            </a:br>
            <a:r>
              <a:rPr lang="en-US" sz="2400" b="1" i="1" dirty="0">
                <a:solidFill>
                  <a:schemeClr val="tx1"/>
                </a:solidFill>
              </a:rPr>
              <a:t> </a:t>
            </a:r>
          </a:p>
          <a:p>
            <a:r>
              <a:rPr lang="en-US" sz="2400" b="1" i="1" dirty="0" smtClean="0">
                <a:solidFill>
                  <a:schemeClr val="tx1"/>
                </a:solidFill>
              </a:rPr>
              <a:t>Associated Prof </a:t>
            </a:r>
            <a:r>
              <a:rPr lang="en-US" sz="2400" b="1" i="1" dirty="0" err="1">
                <a:solidFill>
                  <a:schemeClr val="tx1"/>
                </a:solidFill>
              </a:rPr>
              <a:t>Dr</a:t>
            </a:r>
            <a:r>
              <a:rPr lang="en-US" sz="2400" b="1" i="1" dirty="0">
                <a:solidFill>
                  <a:schemeClr val="tx1"/>
                </a:solidFill>
              </a:rPr>
              <a:t> </a:t>
            </a:r>
            <a:r>
              <a:rPr lang="en-US" sz="2400" b="1" i="1" dirty="0" err="1">
                <a:solidFill>
                  <a:schemeClr val="tx1"/>
                </a:solidFill>
              </a:rPr>
              <a:t>Azmi</a:t>
            </a:r>
            <a:r>
              <a:rPr lang="en-US" sz="2400" b="1" i="1" dirty="0">
                <a:solidFill>
                  <a:schemeClr val="tx1"/>
                </a:solidFill>
              </a:rPr>
              <a:t> Bin </a:t>
            </a:r>
            <a:r>
              <a:rPr lang="en-US" sz="2400" b="1" i="1" dirty="0" err="1">
                <a:solidFill>
                  <a:schemeClr val="tx1"/>
                </a:solidFill>
              </a:rPr>
              <a:t>Mohd</a:t>
            </a:r>
            <a:r>
              <a:rPr lang="en-US" sz="2400" b="1" i="1" dirty="0">
                <a:solidFill>
                  <a:schemeClr val="tx1"/>
                </a:solidFill>
              </a:rPr>
              <a:t> Tamil</a:t>
            </a:r>
          </a:p>
          <a:p>
            <a:r>
              <a:rPr lang="en-US" sz="2400" b="1" i="1" dirty="0">
                <a:solidFill>
                  <a:schemeClr val="tx1"/>
                </a:solidFill>
              </a:rPr>
              <a:t>Facilitator : </a:t>
            </a:r>
            <a:r>
              <a:rPr lang="en-US" sz="2400" b="1" i="1" dirty="0" err="1">
                <a:solidFill>
                  <a:schemeClr val="tx1"/>
                </a:solidFill>
              </a:rPr>
              <a:t>Dr</a:t>
            </a:r>
            <a:r>
              <a:rPr lang="en-US" sz="2400" b="1" i="1" dirty="0">
                <a:solidFill>
                  <a:schemeClr val="tx1"/>
                </a:solidFill>
              </a:rPr>
              <a:t> </a:t>
            </a:r>
            <a:r>
              <a:rPr lang="en-US" sz="2400" b="1" i="1" dirty="0" err="1" smtClean="0">
                <a:solidFill>
                  <a:schemeClr val="tx1"/>
                </a:solidFill>
              </a:rPr>
              <a:t>Haikal</a:t>
            </a:r>
            <a:r>
              <a:rPr lang="en-US" sz="2400" b="1" i="1" dirty="0" smtClean="0">
                <a:solidFill>
                  <a:schemeClr val="tx1"/>
                </a:solidFill>
              </a:rPr>
              <a:t> </a:t>
            </a:r>
            <a:r>
              <a:rPr lang="en-US" sz="2400" b="1" i="1" dirty="0" err="1" smtClean="0">
                <a:solidFill>
                  <a:schemeClr val="tx1"/>
                </a:solidFill>
              </a:rPr>
              <a:t>Ghazali</a:t>
            </a:r>
            <a:endParaRPr lang="en-US" sz="2400" b="1" i="1" dirty="0">
              <a:solidFill>
                <a:schemeClr val="tx1"/>
              </a:solidFill>
            </a:endParaRPr>
          </a:p>
          <a:p>
            <a:endParaRPr lang="en-US" sz="2400" b="1" i="1" dirty="0">
              <a:solidFill>
                <a:schemeClr val="tx1"/>
              </a:solidFill>
            </a:endParaRPr>
          </a:p>
        </p:txBody>
      </p:sp>
    </p:spTree>
    <p:extLst>
      <p:ext uri="{BB962C8B-B14F-4D97-AF65-F5344CB8AC3E}">
        <p14:creationId xmlns:p14="http://schemas.microsoft.com/office/powerpoint/2010/main" val="335367910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142349"/>
            <a:ext cx="6589199" cy="1280890"/>
          </a:xfrm>
        </p:spPr>
        <p:txBody>
          <a:bodyPr>
            <a:normAutofit/>
          </a:bodyPr>
          <a:lstStyle/>
          <a:p>
            <a:r>
              <a:rPr lang="en-US" sz="3200" dirty="0" smtClean="0"/>
              <a:t>MEMBERS OF LAB 3</a:t>
            </a:r>
            <a:endParaRPr lang="en-US" sz="3200" dirty="0"/>
          </a:p>
        </p:txBody>
      </p:sp>
      <p:sp>
        <p:nvSpPr>
          <p:cNvPr id="3" name="Content Placeholder 2"/>
          <p:cNvSpPr>
            <a:spLocks noGrp="1"/>
          </p:cNvSpPr>
          <p:nvPr>
            <p:ph idx="1"/>
          </p:nvPr>
        </p:nvSpPr>
        <p:spPr>
          <a:xfrm>
            <a:off x="1942415" y="669988"/>
            <a:ext cx="6819464" cy="3777622"/>
          </a:xfrm>
        </p:spPr>
        <p:txBody>
          <a:bodyPr>
            <a:noAutofit/>
          </a:bodyPr>
          <a:lstStyle/>
          <a:p>
            <a:r>
              <a:rPr lang="en-US" sz="1200" dirty="0" smtClean="0"/>
              <a:t>ADNAN YAKUB						A147315</a:t>
            </a:r>
          </a:p>
          <a:p>
            <a:r>
              <a:rPr lang="en-US" sz="1200" dirty="0" smtClean="0"/>
              <a:t>THAM KHOI MAN						</a:t>
            </a:r>
            <a:r>
              <a:rPr lang="en-US" sz="1200" dirty="0" smtClean="0"/>
              <a:t>A148352</a:t>
            </a:r>
            <a:endParaRPr lang="en-US" sz="1200" dirty="0" smtClean="0"/>
          </a:p>
          <a:p>
            <a:r>
              <a:rPr lang="en-US" sz="1200" dirty="0" smtClean="0"/>
              <a:t>SITI NORAISYAH BT MAHIDIN				</a:t>
            </a:r>
            <a:r>
              <a:rPr lang="en-US" sz="1200" dirty="0" smtClean="0"/>
              <a:t>A143614</a:t>
            </a:r>
            <a:endParaRPr lang="en-US" sz="1200" dirty="0" smtClean="0"/>
          </a:p>
          <a:p>
            <a:r>
              <a:rPr lang="en-US" sz="1200" dirty="0" smtClean="0"/>
              <a:t>SYAZLIYANA RAZALI						A147321</a:t>
            </a:r>
          </a:p>
          <a:p>
            <a:r>
              <a:rPr lang="en-US" sz="1200" dirty="0" smtClean="0"/>
              <a:t>AHMAD ASYRAF NORDIN					A147286</a:t>
            </a:r>
          </a:p>
          <a:p>
            <a:r>
              <a:rPr lang="en-US" sz="1200" dirty="0" smtClean="0"/>
              <a:t>NINA HENRY							A148479</a:t>
            </a:r>
          </a:p>
          <a:p>
            <a:r>
              <a:rPr lang="en-US" sz="1200" dirty="0" smtClean="0"/>
              <a:t>NUR AMIRAH FARHANAH HASHIM			</a:t>
            </a:r>
            <a:r>
              <a:rPr lang="en-US" sz="1200" dirty="0" smtClean="0"/>
              <a:t>A147308</a:t>
            </a:r>
            <a:endParaRPr lang="en-US" sz="1200" dirty="0" smtClean="0"/>
          </a:p>
          <a:p>
            <a:r>
              <a:rPr lang="en-US" sz="1200" dirty="0" smtClean="0"/>
              <a:t>NURUL AQILAH MOHD HASSAN				A148604</a:t>
            </a:r>
          </a:p>
          <a:p>
            <a:r>
              <a:rPr lang="en-US" sz="1200" dirty="0" smtClean="0"/>
              <a:t>HAMIZHAH AN NADIAH BINTI AZLAN			A149493</a:t>
            </a:r>
          </a:p>
          <a:p>
            <a:r>
              <a:rPr lang="en-US" sz="1200" dirty="0" smtClean="0"/>
              <a:t>NUR ‘ALLIA SHAFIQA MOKHTAR				A143669</a:t>
            </a:r>
          </a:p>
          <a:p>
            <a:r>
              <a:rPr lang="en-US" sz="1200" dirty="0" smtClean="0"/>
              <a:t>MUHAMMAD NIZAM BIN SAHARON			A148631</a:t>
            </a:r>
          </a:p>
          <a:p>
            <a:r>
              <a:rPr lang="en-US" sz="1200" dirty="0" smtClean="0"/>
              <a:t>NG SHEEN DEE						</a:t>
            </a:r>
            <a:r>
              <a:rPr lang="en-US" sz="1200" dirty="0" smtClean="0"/>
              <a:t>A147436</a:t>
            </a:r>
            <a:endParaRPr lang="en-US" sz="1200" dirty="0" smtClean="0"/>
          </a:p>
          <a:p>
            <a:r>
              <a:rPr lang="en-US" sz="1200" dirty="0" smtClean="0"/>
              <a:t>NOOR FARIHAH ZULYANA FOUZI				A148202</a:t>
            </a:r>
          </a:p>
          <a:p>
            <a:r>
              <a:rPr lang="en-US" sz="1200" dirty="0" smtClean="0"/>
              <a:t>AEMYRUL AINUL YAQIEN MOHD ZULHELMI TAN	A149648</a:t>
            </a:r>
          </a:p>
          <a:p>
            <a:r>
              <a:rPr lang="en-US" sz="1200" dirty="0" smtClean="0"/>
              <a:t>ONG SEE KEONG 						A149581</a:t>
            </a:r>
          </a:p>
          <a:p>
            <a:r>
              <a:rPr lang="en-US" sz="1200" dirty="0" smtClean="0"/>
              <a:t>MOHAMAD AFIQ BIN ZULKIFLY				</a:t>
            </a:r>
            <a:r>
              <a:rPr lang="en-US" sz="1200" dirty="0" smtClean="0"/>
              <a:t>A143612</a:t>
            </a:r>
          </a:p>
          <a:p>
            <a:r>
              <a:rPr lang="en-US" sz="1200" dirty="0" smtClean="0"/>
              <a:t>POON WEN QI 						A149428</a:t>
            </a:r>
            <a:endParaRPr lang="en-US" sz="1200" dirty="0" smtClean="0"/>
          </a:p>
          <a:p>
            <a:r>
              <a:rPr lang="en-US" sz="1200" dirty="0" smtClean="0"/>
              <a:t>SITI THAHIRAH BINTI ABUL KALAM				GA02542</a:t>
            </a:r>
          </a:p>
          <a:p>
            <a:r>
              <a:rPr lang="en-US" sz="1200" dirty="0" smtClean="0"/>
              <a:t>KANMANI A/P TANGGAYAH				GA02517</a:t>
            </a:r>
            <a:endParaRPr lang="en-US" sz="1200" dirty="0"/>
          </a:p>
        </p:txBody>
      </p:sp>
    </p:spTree>
    <p:extLst>
      <p:ext uri="{BB962C8B-B14F-4D97-AF65-F5344CB8AC3E}">
        <p14:creationId xmlns:p14="http://schemas.microsoft.com/office/powerpoint/2010/main" val="7573793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6423"/>
            <a:ext cx="6589199" cy="1280890"/>
          </a:xfrm>
        </p:spPr>
        <p:txBody>
          <a:bodyPr/>
          <a:lstStyle/>
          <a:p>
            <a:r>
              <a:rPr lang="en-US" dirty="0" smtClean="0"/>
              <a:t>INTRODUCTION</a:t>
            </a:r>
            <a:endParaRPr lang="en-US" dirty="0"/>
          </a:p>
        </p:txBody>
      </p:sp>
      <p:sp>
        <p:nvSpPr>
          <p:cNvPr id="3" name="Content Placeholder 2"/>
          <p:cNvSpPr>
            <a:spLocks noGrp="1"/>
          </p:cNvSpPr>
          <p:nvPr>
            <p:ph idx="1"/>
          </p:nvPr>
        </p:nvSpPr>
        <p:spPr>
          <a:xfrm>
            <a:off x="1418059" y="1737681"/>
            <a:ext cx="7113555" cy="3777622"/>
          </a:xfrm>
        </p:spPr>
        <p:txBody>
          <a:bodyPr>
            <a:noAutofit/>
          </a:bodyPr>
          <a:lstStyle/>
          <a:p>
            <a:pPr marL="0" indent="0">
              <a:buNone/>
            </a:pPr>
            <a:r>
              <a:rPr lang="en-US" sz="2400" dirty="0" smtClean="0"/>
              <a:t>Conceptual Definition :</a:t>
            </a:r>
          </a:p>
          <a:p>
            <a:pPr marL="0" indent="0">
              <a:buNone/>
            </a:pPr>
            <a:r>
              <a:rPr lang="en-US" sz="2400" b="1" i="1" dirty="0" smtClean="0"/>
              <a:t>Interpersonal skills is defined as </a:t>
            </a:r>
            <a:r>
              <a:rPr lang="en-US" sz="2400" b="1" i="1" dirty="0" smtClean="0">
                <a:solidFill>
                  <a:srgbClr val="604A7B"/>
                </a:solidFill>
              </a:rPr>
              <a:t>those skills which one needs in order to communicate effectively with another person or a group of people</a:t>
            </a:r>
            <a:r>
              <a:rPr lang="en-US" sz="2400" b="1" i="1" dirty="0" smtClean="0"/>
              <a:t>. </a:t>
            </a:r>
            <a:r>
              <a:rPr lang="en-US" sz="2400" b="1" i="1" dirty="0"/>
              <a:t>(</a:t>
            </a:r>
            <a:r>
              <a:rPr lang="en-US" sz="2400" b="1" i="1" dirty="0" err="1"/>
              <a:t>Rungapadiachy</a:t>
            </a:r>
            <a:r>
              <a:rPr lang="en-US" sz="2400" b="1" i="1" dirty="0"/>
              <a:t>, 1999, p.193) </a:t>
            </a:r>
            <a:endParaRPr lang="en-US" sz="2400" b="1" i="1" dirty="0" smtClean="0">
              <a:solidFill>
                <a:srgbClr val="604A7B"/>
              </a:solidFill>
            </a:endParaRPr>
          </a:p>
          <a:p>
            <a:pPr marL="0" indent="0">
              <a:buNone/>
            </a:pPr>
            <a:endParaRPr lang="en-US" sz="2400" dirty="0"/>
          </a:p>
          <a:p>
            <a:pPr marL="0" indent="0">
              <a:buNone/>
            </a:pPr>
            <a:r>
              <a:rPr lang="en-US" sz="2400" dirty="0" smtClean="0"/>
              <a:t>Operative Definition :</a:t>
            </a:r>
          </a:p>
          <a:p>
            <a:pPr marL="0" indent="0">
              <a:buNone/>
            </a:pPr>
            <a:r>
              <a:rPr lang="en-US" sz="2400" b="1" i="1" dirty="0" smtClean="0"/>
              <a:t>Interpersonal skills is the skills acquired to send clear messages, listen, give and receive feedback, and handle emotional interactions.</a:t>
            </a:r>
            <a:endParaRPr lang="en-US" sz="2400" b="1" i="1" dirty="0"/>
          </a:p>
        </p:txBody>
      </p:sp>
    </p:spTree>
    <p:extLst>
      <p:ext uri="{BB962C8B-B14F-4D97-AF65-F5344CB8AC3E}">
        <p14:creationId xmlns:p14="http://schemas.microsoft.com/office/powerpoint/2010/main" val="13305271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8059" y="1780729"/>
            <a:ext cx="7113555" cy="3777622"/>
          </a:xfrm>
        </p:spPr>
        <p:txBody>
          <a:bodyPr>
            <a:noAutofit/>
          </a:bodyPr>
          <a:lstStyle/>
          <a:p>
            <a:pPr marL="0" indent="0">
              <a:buNone/>
            </a:pPr>
            <a:endParaRPr lang="en-US" sz="2400" dirty="0"/>
          </a:p>
          <a:p>
            <a:pPr marL="0" indent="0">
              <a:buNone/>
            </a:pPr>
            <a:r>
              <a:rPr lang="en-US" sz="2400" dirty="0" smtClean="0"/>
              <a:t>Different factors can influence individual interpersonal skills.</a:t>
            </a:r>
          </a:p>
          <a:p>
            <a:pPr marL="0" indent="0">
              <a:buNone/>
            </a:pPr>
            <a:endParaRPr lang="en-US" sz="2400" dirty="0" smtClean="0"/>
          </a:p>
          <a:p>
            <a:pPr marL="0" indent="0">
              <a:buNone/>
            </a:pPr>
            <a:r>
              <a:rPr lang="en-US" sz="2400" dirty="0" smtClean="0"/>
              <a:t>Thus, by performing this study, we can determine several factors that affect the individual interpersonal skills. </a:t>
            </a:r>
            <a:endParaRPr lang="en-US" sz="2400" dirty="0"/>
          </a:p>
        </p:txBody>
      </p:sp>
      <p:sp>
        <p:nvSpPr>
          <p:cNvPr id="5" name="Title 1"/>
          <p:cNvSpPr>
            <a:spLocks noGrp="1"/>
          </p:cNvSpPr>
          <p:nvPr>
            <p:ph type="title"/>
          </p:nvPr>
        </p:nvSpPr>
        <p:spPr>
          <a:xfrm>
            <a:off x="1418059" y="499839"/>
            <a:ext cx="6589199" cy="1280890"/>
          </a:xfrm>
        </p:spPr>
        <p:txBody>
          <a:bodyPr/>
          <a:lstStyle/>
          <a:p>
            <a:r>
              <a:rPr lang="en-US" dirty="0" smtClean="0"/>
              <a:t>INTRODUCTION</a:t>
            </a:r>
            <a:endParaRPr lang="en-US" dirty="0"/>
          </a:p>
        </p:txBody>
      </p:sp>
    </p:spTree>
    <p:extLst>
      <p:ext uri="{BB962C8B-B14F-4D97-AF65-F5344CB8AC3E}">
        <p14:creationId xmlns:p14="http://schemas.microsoft.com/office/powerpoint/2010/main" val="36486744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418059" y="499839"/>
            <a:ext cx="6589199"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DEFINITION</a:t>
            </a:r>
            <a:endParaRPr lang="en-US" dirty="0"/>
          </a:p>
        </p:txBody>
      </p:sp>
      <p:sp>
        <p:nvSpPr>
          <p:cNvPr id="5" name="Content Placeholder 2"/>
          <p:cNvSpPr>
            <a:spLocks noGrp="1"/>
          </p:cNvSpPr>
          <p:nvPr>
            <p:ph idx="1"/>
          </p:nvPr>
        </p:nvSpPr>
        <p:spPr>
          <a:xfrm>
            <a:off x="1418059" y="1328730"/>
            <a:ext cx="7113555" cy="3777622"/>
          </a:xfrm>
        </p:spPr>
        <p:txBody>
          <a:bodyPr>
            <a:noAutofit/>
          </a:bodyPr>
          <a:lstStyle/>
          <a:p>
            <a:pPr marL="0" indent="0">
              <a:buNone/>
            </a:pPr>
            <a:r>
              <a:rPr lang="en-US" sz="2000" b="1" dirty="0" smtClean="0"/>
              <a:t>Gender</a:t>
            </a:r>
          </a:p>
          <a:p>
            <a:pPr marL="0" indent="0">
              <a:buNone/>
            </a:pPr>
            <a:r>
              <a:rPr lang="en-US" sz="2000" dirty="0" smtClean="0"/>
              <a:t>Conceptual : </a:t>
            </a:r>
            <a:r>
              <a:rPr lang="en-US" sz="2000" dirty="0"/>
              <a:t>The state of being male or female. (Merriam-Webster Dictionary</a:t>
            </a:r>
            <a:r>
              <a:rPr lang="en-US" sz="2000" dirty="0" smtClean="0"/>
              <a:t>)</a:t>
            </a:r>
          </a:p>
          <a:p>
            <a:pPr marL="0" indent="0">
              <a:buNone/>
            </a:pPr>
            <a:r>
              <a:rPr lang="en-US" sz="2000" dirty="0" smtClean="0"/>
              <a:t>Operative : </a:t>
            </a:r>
            <a:r>
              <a:rPr lang="en-US" sz="2000" dirty="0"/>
              <a:t>The biological sex such as male or female. </a:t>
            </a:r>
            <a:endParaRPr lang="en-US" sz="2000" dirty="0" smtClean="0"/>
          </a:p>
          <a:p>
            <a:pPr marL="0" indent="0">
              <a:buNone/>
            </a:pPr>
            <a:endParaRPr lang="en-US" sz="2000" dirty="0"/>
          </a:p>
          <a:p>
            <a:pPr marL="0" indent="0">
              <a:buNone/>
            </a:pPr>
            <a:r>
              <a:rPr lang="en-US" sz="2000" b="1" dirty="0" smtClean="0"/>
              <a:t>Modes of High School</a:t>
            </a:r>
          </a:p>
          <a:p>
            <a:pPr marL="0" indent="0">
              <a:buNone/>
            </a:pPr>
            <a:r>
              <a:rPr lang="en-US" sz="2000" dirty="0" smtClean="0"/>
              <a:t>Conceptual : Secondary education level with a duration of five years. </a:t>
            </a:r>
          </a:p>
          <a:p>
            <a:pPr marL="0" indent="0">
              <a:buNone/>
            </a:pPr>
            <a:r>
              <a:rPr lang="en-US" sz="2000" dirty="0" smtClean="0"/>
              <a:t>Operative : Classification of high school into two different categories, which are SBP/MRSM and Other Types of School such as regular day school etc.</a:t>
            </a:r>
            <a:endParaRPr lang="en-US" sz="2000" dirty="0"/>
          </a:p>
        </p:txBody>
      </p:sp>
    </p:spTree>
    <p:extLst>
      <p:ext uri="{BB962C8B-B14F-4D97-AF65-F5344CB8AC3E}">
        <p14:creationId xmlns:p14="http://schemas.microsoft.com/office/powerpoint/2010/main" val="124058604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418059" y="499839"/>
            <a:ext cx="6589199"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DEFINITION</a:t>
            </a:r>
            <a:endParaRPr lang="en-US" dirty="0"/>
          </a:p>
        </p:txBody>
      </p:sp>
      <p:sp>
        <p:nvSpPr>
          <p:cNvPr id="5" name="Content Placeholder 2"/>
          <p:cNvSpPr>
            <a:spLocks noGrp="1"/>
          </p:cNvSpPr>
          <p:nvPr>
            <p:ph idx="1"/>
          </p:nvPr>
        </p:nvSpPr>
        <p:spPr>
          <a:xfrm>
            <a:off x="1418059" y="1135016"/>
            <a:ext cx="7113555" cy="3777622"/>
          </a:xfrm>
        </p:spPr>
        <p:txBody>
          <a:bodyPr>
            <a:noAutofit/>
          </a:bodyPr>
          <a:lstStyle/>
          <a:p>
            <a:pPr marL="0" indent="0">
              <a:buNone/>
            </a:pPr>
            <a:r>
              <a:rPr lang="en-US" sz="2000" b="1" dirty="0" smtClean="0"/>
              <a:t>Types of Pre-University </a:t>
            </a:r>
            <a:r>
              <a:rPr lang="en-US" sz="2000" b="1" dirty="0" err="1" smtClean="0"/>
              <a:t>Programme</a:t>
            </a:r>
            <a:endParaRPr lang="en-US" sz="2000" b="1" dirty="0"/>
          </a:p>
          <a:p>
            <a:pPr marL="0" indent="0">
              <a:buNone/>
            </a:pPr>
            <a:r>
              <a:rPr lang="en-US" sz="2000" dirty="0" smtClean="0"/>
              <a:t>Conceptual : </a:t>
            </a:r>
            <a:r>
              <a:rPr lang="en-US" sz="2000" dirty="0"/>
              <a:t>An intermediate course taken before entering into a university </a:t>
            </a:r>
            <a:r>
              <a:rPr lang="en-US" sz="2000" dirty="0" err="1"/>
              <a:t>programme</a:t>
            </a:r>
            <a:r>
              <a:rPr lang="en-US" sz="2000" dirty="0"/>
              <a:t>. (</a:t>
            </a:r>
            <a:r>
              <a:rPr lang="en-US" sz="2000" dirty="0" err="1"/>
              <a:t>EduSpiral</a:t>
            </a:r>
            <a:r>
              <a:rPr lang="en-US" sz="2000" dirty="0"/>
              <a:t>)</a:t>
            </a:r>
          </a:p>
          <a:p>
            <a:pPr marL="0" indent="0">
              <a:buNone/>
            </a:pPr>
            <a:r>
              <a:rPr lang="en-US" sz="2000" dirty="0" smtClean="0"/>
              <a:t>Operative : The course taken, which lasts for one year (Matriculation/</a:t>
            </a:r>
            <a:r>
              <a:rPr lang="en-US" sz="2000" dirty="0" err="1" smtClean="0"/>
              <a:t>Asasi</a:t>
            </a:r>
            <a:r>
              <a:rPr lang="en-US" sz="2000" dirty="0" smtClean="0"/>
              <a:t>) or more than one year (STPM/A-Level/Foundation). </a:t>
            </a:r>
          </a:p>
          <a:p>
            <a:pPr marL="0" indent="0">
              <a:buNone/>
            </a:pPr>
            <a:endParaRPr lang="en-US" sz="2000" dirty="0"/>
          </a:p>
          <a:p>
            <a:pPr marL="0" indent="0">
              <a:buNone/>
            </a:pPr>
            <a:r>
              <a:rPr lang="en-US" sz="2000" b="1" dirty="0" smtClean="0"/>
              <a:t>Parents’ Education Level </a:t>
            </a:r>
          </a:p>
          <a:p>
            <a:pPr marL="0" indent="0">
              <a:buNone/>
            </a:pPr>
            <a:r>
              <a:rPr lang="en-US" sz="2000" dirty="0" smtClean="0"/>
              <a:t>Conceptual : Parents’ highest level of schooling reached. It refers to institutions attended and certificates, degrees or diplomas obtained. (Statistics Canada, 2005)</a:t>
            </a:r>
          </a:p>
          <a:p>
            <a:pPr marL="0" indent="0">
              <a:buNone/>
            </a:pPr>
            <a:r>
              <a:rPr lang="en-US" sz="2000" dirty="0" smtClean="0"/>
              <a:t>Operative : The highest level of education which falls into three categories, such as SPM or STPM or Degree/Master/PhD.</a:t>
            </a:r>
          </a:p>
        </p:txBody>
      </p:sp>
    </p:spTree>
    <p:extLst>
      <p:ext uri="{BB962C8B-B14F-4D97-AF65-F5344CB8AC3E}">
        <p14:creationId xmlns:p14="http://schemas.microsoft.com/office/powerpoint/2010/main" val="245389517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418059" y="1287488"/>
            <a:ext cx="7150533" cy="4154983"/>
          </a:xfrm>
          <a:prstGeom prst="rect">
            <a:avLst/>
          </a:prstGeom>
          <a:noFill/>
        </p:spPr>
        <p:txBody>
          <a:bodyPr wrap="square" rtlCol="0">
            <a:spAutoFit/>
          </a:bodyPr>
          <a:lstStyle/>
          <a:p>
            <a:pPr marL="214313" indent="-214313">
              <a:buFont typeface="Arial" panose="020B0604020202020204" pitchFamily="34" charset="0"/>
              <a:buChar char="•"/>
            </a:pPr>
            <a:r>
              <a:rPr lang="en-MY" sz="2400" b="1" u="sng" dirty="0" smtClean="0"/>
              <a:t>Gender</a:t>
            </a:r>
          </a:p>
          <a:p>
            <a:endParaRPr lang="en-MY" sz="2400" b="1" u="sng" dirty="0"/>
          </a:p>
          <a:p>
            <a:r>
              <a:rPr lang="en-MY" sz="2400" dirty="0"/>
              <a:t>	In line with previous research on gender </a:t>
            </a:r>
            <a:r>
              <a:rPr lang="en-MY" sz="2400" dirty="0" smtClean="0"/>
              <a:t>differences, </a:t>
            </a:r>
            <a:r>
              <a:rPr lang="en-MY" sz="2400" dirty="0"/>
              <a:t>this study found a small tendency for women to score higher on ratings </a:t>
            </a:r>
            <a:r>
              <a:rPr lang="en-MY" sz="2400" dirty="0" smtClean="0"/>
              <a:t>of </a:t>
            </a:r>
            <a:r>
              <a:rPr lang="en-MY" sz="2400" dirty="0"/>
              <a:t>interpersonal skills. </a:t>
            </a:r>
            <a:endParaRPr lang="en-MY" sz="2400" dirty="0" smtClean="0"/>
          </a:p>
          <a:p>
            <a:endParaRPr lang="en-MY" sz="2400" dirty="0"/>
          </a:p>
          <a:p>
            <a:r>
              <a:rPr lang="en-MY" sz="2400" i="1" dirty="0" smtClean="0"/>
              <a:t>(</a:t>
            </a:r>
            <a:r>
              <a:rPr lang="en-MY" sz="2400" i="1" dirty="0"/>
              <a:t>Hyde, 2005; Hyde &amp; Linn, 1988;Stuhlmacher &amp; Walters, </a:t>
            </a:r>
            <a:r>
              <a:rPr lang="en-MY" sz="2400" i="1" dirty="0" smtClean="0"/>
              <a:t>1999)</a:t>
            </a:r>
          </a:p>
          <a:p>
            <a:endParaRPr lang="en-MY" sz="2400" dirty="0" smtClean="0"/>
          </a:p>
          <a:p>
            <a:endParaRPr lang="en-MY" sz="2400" dirty="0"/>
          </a:p>
        </p:txBody>
      </p:sp>
      <p:sp>
        <p:nvSpPr>
          <p:cNvPr id="7" name="Title 1"/>
          <p:cNvSpPr>
            <a:spLocks noGrp="1"/>
          </p:cNvSpPr>
          <p:nvPr>
            <p:ph type="title"/>
          </p:nvPr>
        </p:nvSpPr>
        <p:spPr>
          <a:xfrm>
            <a:off x="1418059" y="499839"/>
            <a:ext cx="6589199" cy="1280890"/>
          </a:xfrm>
        </p:spPr>
        <p:txBody>
          <a:bodyPr/>
          <a:lstStyle/>
          <a:p>
            <a:r>
              <a:rPr lang="en-US" dirty="0" smtClean="0"/>
              <a:t>LITERATURE REVIEWS</a:t>
            </a:r>
            <a:endParaRPr lang="en-US" dirty="0"/>
          </a:p>
        </p:txBody>
      </p:sp>
    </p:spTree>
    <p:extLst>
      <p:ext uri="{BB962C8B-B14F-4D97-AF65-F5344CB8AC3E}">
        <p14:creationId xmlns:p14="http://schemas.microsoft.com/office/powerpoint/2010/main" val="359664278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85234" y="936382"/>
            <a:ext cx="7920227" cy="5940087"/>
          </a:xfrm>
          <a:prstGeom prst="rect">
            <a:avLst/>
          </a:prstGeom>
          <a:noFill/>
        </p:spPr>
        <p:txBody>
          <a:bodyPr wrap="square" rtlCol="0">
            <a:spAutoFit/>
          </a:bodyPr>
          <a:lstStyle/>
          <a:p>
            <a:pPr marL="342900" indent="-342900">
              <a:buFont typeface="Arial" panose="020B0604020202020204" pitchFamily="34" charset="0"/>
              <a:buChar char="•"/>
            </a:pPr>
            <a:r>
              <a:rPr lang="en-US" sz="2400" b="1" u="sng" dirty="0" smtClean="0"/>
              <a:t>Modes of High </a:t>
            </a:r>
            <a:r>
              <a:rPr lang="en-US" sz="2400" b="1" u="sng" dirty="0"/>
              <a:t>S</a:t>
            </a:r>
            <a:r>
              <a:rPr lang="en-US" sz="2400" b="1" u="sng" dirty="0" smtClean="0"/>
              <a:t>chool</a:t>
            </a:r>
          </a:p>
          <a:p>
            <a:endParaRPr lang="en-US" sz="2400" u="sng" dirty="0"/>
          </a:p>
          <a:p>
            <a:r>
              <a:rPr lang="en-US" sz="2400" dirty="0"/>
              <a:t>	</a:t>
            </a:r>
            <a:r>
              <a:rPr lang="en-US" sz="2200" dirty="0" smtClean="0"/>
              <a:t>The results showed that among the respondents who comprised 214 students from </a:t>
            </a:r>
            <a:r>
              <a:rPr lang="en-US" sz="2200" dirty="0" err="1" smtClean="0"/>
              <a:t>Maktab</a:t>
            </a:r>
            <a:r>
              <a:rPr lang="en-US" sz="2200" dirty="0" smtClean="0"/>
              <a:t> </a:t>
            </a:r>
            <a:r>
              <a:rPr lang="en-US" sz="2200" dirty="0" err="1" smtClean="0"/>
              <a:t>Rendah</a:t>
            </a:r>
            <a:r>
              <a:rPr lang="en-US" sz="2200" dirty="0" smtClean="0"/>
              <a:t> </a:t>
            </a:r>
            <a:r>
              <a:rPr lang="en-US" sz="2200" dirty="0" err="1" smtClean="0"/>
              <a:t>Sains</a:t>
            </a:r>
            <a:r>
              <a:rPr lang="en-US" sz="2200" dirty="0" smtClean="0"/>
              <a:t> Mara (MRSM) and fully boarding schools (</a:t>
            </a:r>
            <a:r>
              <a:rPr lang="en-US" sz="2200" dirty="0" err="1" smtClean="0"/>
              <a:t>Sekolah</a:t>
            </a:r>
            <a:r>
              <a:rPr lang="en-US" sz="2200" dirty="0" smtClean="0"/>
              <a:t> </a:t>
            </a:r>
            <a:r>
              <a:rPr lang="en-US" sz="2200" dirty="0" err="1" smtClean="0"/>
              <a:t>Berasrama</a:t>
            </a:r>
            <a:r>
              <a:rPr lang="en-US" sz="2200" dirty="0" smtClean="0"/>
              <a:t> </a:t>
            </a:r>
            <a:r>
              <a:rPr lang="en-US" sz="2200" dirty="0" err="1" smtClean="0"/>
              <a:t>Penuh</a:t>
            </a:r>
            <a:r>
              <a:rPr lang="en-US" sz="2200" dirty="0" smtClean="0"/>
              <a:t>), 116 students (54.2%) were of the Extrovert-Intuition, 43 students (20.1%) were Extrovert-Sensing, 31 students (14.5%) were Introvert-Intuition and 24 students (11.2%) were Introvert-Sensing, thus majority fall under extrovert category – friendly, talkative, sensitive and outgoing; able to communicate and connect with others; energetic; ingenious, imaginative, and creative with a global perspective.</a:t>
            </a:r>
          </a:p>
          <a:p>
            <a:endParaRPr lang="en-US" sz="2200" u="sng" dirty="0"/>
          </a:p>
          <a:p>
            <a:r>
              <a:rPr lang="en-US" sz="2200" i="1" dirty="0" smtClean="0"/>
              <a:t>(Rio </a:t>
            </a:r>
            <a:r>
              <a:rPr lang="en-US" sz="2200" i="1" dirty="0" err="1" smtClean="0"/>
              <a:t>Sumarni</a:t>
            </a:r>
            <a:r>
              <a:rPr lang="en-US" sz="2200" i="1" dirty="0" smtClean="0"/>
              <a:t> </a:t>
            </a:r>
            <a:r>
              <a:rPr lang="en-US" sz="2200" i="1" dirty="0" err="1" smtClean="0"/>
              <a:t>Shariffudin</a:t>
            </a:r>
            <a:r>
              <a:rPr lang="en-US" sz="2200" i="1" dirty="0" smtClean="0"/>
              <a:t>; Lee Ming </a:t>
            </a:r>
            <a:r>
              <a:rPr lang="en-US" sz="2200" i="1" dirty="0" err="1" smtClean="0"/>
              <a:t>Foong</a:t>
            </a:r>
            <a:r>
              <a:rPr lang="en-US" sz="2200" i="1" dirty="0" smtClean="0"/>
              <a:t>; </a:t>
            </a:r>
            <a:r>
              <a:rPr lang="en-US" sz="2200" i="1" dirty="0" err="1" smtClean="0"/>
              <a:t>Hasuzila</a:t>
            </a:r>
            <a:r>
              <a:rPr lang="en-US" sz="2200" i="1" dirty="0" smtClean="0"/>
              <a:t> </a:t>
            </a:r>
            <a:r>
              <a:rPr lang="en-US" sz="2200" i="1" dirty="0" err="1" smtClean="0"/>
              <a:t>Hasan</a:t>
            </a:r>
            <a:r>
              <a:rPr lang="en-US" sz="2200" i="1" dirty="0" smtClean="0"/>
              <a:t>. 2006)</a:t>
            </a:r>
          </a:p>
          <a:p>
            <a:r>
              <a:rPr lang="en-US" sz="2200" dirty="0"/>
              <a:t>	</a:t>
            </a:r>
          </a:p>
        </p:txBody>
      </p:sp>
    </p:spTree>
    <p:extLst>
      <p:ext uri="{BB962C8B-B14F-4D97-AF65-F5344CB8AC3E}">
        <p14:creationId xmlns:p14="http://schemas.microsoft.com/office/powerpoint/2010/main" val="396120599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33670" y="1630150"/>
            <a:ext cx="7593496" cy="3416320"/>
          </a:xfrm>
          <a:prstGeom prst="rect">
            <a:avLst/>
          </a:prstGeom>
        </p:spPr>
        <p:txBody>
          <a:bodyPr wrap="square">
            <a:spAutoFit/>
          </a:bodyPr>
          <a:lstStyle/>
          <a:p>
            <a:pPr marL="285750" indent="-285750">
              <a:buFont typeface="Arial" panose="020B0604020202020204" pitchFamily="34" charset="0"/>
              <a:buChar char="•"/>
            </a:pPr>
            <a:r>
              <a:rPr lang="en-MY" sz="2400" b="1" u="sng" dirty="0" smtClean="0"/>
              <a:t>Types of Pre</a:t>
            </a:r>
            <a:r>
              <a:rPr lang="en-MY" sz="2400" b="1" u="sng" dirty="0"/>
              <a:t>-</a:t>
            </a:r>
            <a:r>
              <a:rPr lang="en-MY" sz="2400" b="1" u="sng" dirty="0" smtClean="0"/>
              <a:t>university Programme</a:t>
            </a:r>
          </a:p>
          <a:p>
            <a:endParaRPr lang="en-MY" sz="2400" b="1" dirty="0"/>
          </a:p>
          <a:p>
            <a:r>
              <a:rPr lang="en-US" sz="2400" dirty="0"/>
              <a:t>	STPM background have good in basic skills in communication skills. Because they have taught about the basic skills in communication </a:t>
            </a:r>
            <a:r>
              <a:rPr lang="en-US" sz="2400" dirty="0" err="1"/>
              <a:t>skils</a:t>
            </a:r>
            <a:r>
              <a:rPr lang="en-US" sz="2400" dirty="0"/>
              <a:t> through “</a:t>
            </a:r>
            <a:r>
              <a:rPr lang="en-US" sz="2400" dirty="0" err="1"/>
              <a:t>pengajaran</a:t>
            </a:r>
            <a:r>
              <a:rPr lang="en-US" sz="2400" dirty="0"/>
              <a:t> </a:t>
            </a:r>
            <a:r>
              <a:rPr lang="en-US" sz="2400" dirty="0" err="1"/>
              <a:t>dan</a:t>
            </a:r>
            <a:r>
              <a:rPr lang="en-US" sz="2400" dirty="0"/>
              <a:t> </a:t>
            </a:r>
            <a:r>
              <a:rPr lang="en-US" sz="2400" dirty="0" err="1"/>
              <a:t>pembelajaran</a:t>
            </a:r>
            <a:r>
              <a:rPr lang="en-US" sz="2400" dirty="0"/>
              <a:t>” during in their </a:t>
            </a:r>
            <a:r>
              <a:rPr lang="en-US" sz="2400" dirty="0" smtClean="0"/>
              <a:t>school.</a:t>
            </a:r>
          </a:p>
          <a:p>
            <a:endParaRPr lang="en-US" sz="2400" dirty="0"/>
          </a:p>
          <a:p>
            <a:r>
              <a:rPr lang="en-US" sz="2400" i="1" dirty="0" smtClean="0"/>
              <a:t>(</a:t>
            </a:r>
            <a:r>
              <a:rPr lang="en-US" sz="2400" i="1" dirty="0"/>
              <a:t>Sayed </a:t>
            </a:r>
            <a:r>
              <a:rPr lang="en-US" sz="2400" i="1" dirty="0" err="1"/>
              <a:t>Mahussain</a:t>
            </a:r>
            <a:r>
              <a:rPr lang="en-US" sz="2400" i="1" dirty="0"/>
              <a:t> &amp; </a:t>
            </a:r>
            <a:r>
              <a:rPr lang="en-US" sz="2400" i="1" dirty="0" err="1"/>
              <a:t>Fathiah</a:t>
            </a:r>
            <a:r>
              <a:rPr lang="en-US" sz="2400" i="1" dirty="0"/>
              <a:t>; 2009</a:t>
            </a:r>
            <a:r>
              <a:rPr lang="en-US" sz="2400" i="1" dirty="0" smtClean="0"/>
              <a:t>)</a:t>
            </a:r>
            <a:endParaRPr lang="en-MY" sz="2400" i="1" dirty="0"/>
          </a:p>
        </p:txBody>
      </p:sp>
    </p:spTree>
    <p:extLst>
      <p:ext uri="{BB962C8B-B14F-4D97-AF65-F5344CB8AC3E}">
        <p14:creationId xmlns:p14="http://schemas.microsoft.com/office/powerpoint/2010/main" val="406551097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3062" y="1848677"/>
            <a:ext cx="7315200" cy="3416320"/>
          </a:xfrm>
          <a:prstGeom prst="rect">
            <a:avLst/>
          </a:prstGeom>
        </p:spPr>
        <p:txBody>
          <a:bodyPr wrap="square">
            <a:spAutoFit/>
          </a:bodyPr>
          <a:lstStyle/>
          <a:p>
            <a:pPr marL="214313" indent="-214313">
              <a:buFont typeface="Arial" panose="020B0604020202020204" pitchFamily="34" charset="0"/>
              <a:buChar char="•"/>
            </a:pPr>
            <a:r>
              <a:rPr lang="en-MY" sz="2400" b="1" u="sng" dirty="0" smtClean="0"/>
              <a:t>Parents’ Education Level </a:t>
            </a:r>
            <a:endParaRPr lang="en-MY" sz="2400" b="1" u="sng" dirty="0"/>
          </a:p>
          <a:p>
            <a:r>
              <a:rPr lang="en-MY" sz="2400" dirty="0"/>
              <a:t>	</a:t>
            </a:r>
            <a:endParaRPr lang="en-MY" sz="2400" dirty="0" smtClean="0"/>
          </a:p>
          <a:p>
            <a:r>
              <a:rPr lang="en-US" sz="2400" dirty="0" smtClean="0"/>
              <a:t>	Children </a:t>
            </a:r>
            <a:r>
              <a:rPr lang="en-US" sz="2400" dirty="0"/>
              <a:t>of parents with an education level of </a:t>
            </a:r>
            <a:r>
              <a:rPr lang="en-US" sz="2400" dirty="0" err="1"/>
              <a:t>Barchelor’s</a:t>
            </a:r>
            <a:r>
              <a:rPr lang="en-US" sz="2400" dirty="0"/>
              <a:t> degree or higher performed better in social development </a:t>
            </a:r>
            <a:r>
              <a:rPr lang="en-US" sz="2400" dirty="0" smtClean="0"/>
              <a:t>assessments.</a:t>
            </a:r>
          </a:p>
          <a:p>
            <a:endParaRPr lang="en-US" sz="2400" i="1" dirty="0"/>
          </a:p>
          <a:p>
            <a:r>
              <a:rPr lang="en-US" sz="2400" i="1" dirty="0" smtClean="0"/>
              <a:t>(</a:t>
            </a:r>
            <a:r>
              <a:rPr lang="en-US" sz="2400" i="1" dirty="0" err="1"/>
              <a:t>E</a:t>
            </a:r>
            <a:r>
              <a:rPr lang="en-US" sz="2400" i="1" dirty="0" err="1" smtClean="0"/>
              <a:t>manique</a:t>
            </a:r>
            <a:r>
              <a:rPr lang="en-US" sz="2400" i="1" dirty="0" smtClean="0"/>
              <a:t> </a:t>
            </a:r>
            <a:r>
              <a:rPr lang="en-US" sz="2400" i="1" dirty="0"/>
              <a:t>Matthews, 2008</a:t>
            </a:r>
            <a:r>
              <a:rPr lang="en-US" sz="2400" i="1" dirty="0" smtClean="0"/>
              <a:t>)</a:t>
            </a:r>
            <a:endParaRPr lang="en-US" sz="2400" i="1" dirty="0"/>
          </a:p>
          <a:p>
            <a:endParaRPr lang="en-MY" sz="2400" b="1" u="sng" dirty="0"/>
          </a:p>
          <a:p>
            <a:endParaRPr lang="en-US" sz="2400" dirty="0"/>
          </a:p>
        </p:txBody>
      </p:sp>
    </p:spTree>
    <p:extLst>
      <p:ext uri="{BB962C8B-B14F-4D97-AF65-F5344CB8AC3E}">
        <p14:creationId xmlns:p14="http://schemas.microsoft.com/office/powerpoint/2010/main" val="945715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434" y="306112"/>
            <a:ext cx="6589199" cy="1280890"/>
          </a:xfrm>
        </p:spPr>
        <p:txBody>
          <a:bodyPr/>
          <a:lstStyle/>
          <a:p>
            <a:r>
              <a:rPr lang="en-US" dirty="0" smtClean="0"/>
              <a:t>PROBLEM FRAMEWORK</a:t>
            </a:r>
            <a:endParaRPr lang="en-US" dirty="0"/>
          </a:p>
        </p:txBody>
      </p:sp>
      <p:grpSp>
        <p:nvGrpSpPr>
          <p:cNvPr id="4" name="officeArt object"/>
          <p:cNvGrpSpPr/>
          <p:nvPr/>
        </p:nvGrpSpPr>
        <p:grpSpPr>
          <a:xfrm>
            <a:off x="3695986" y="4731509"/>
            <a:ext cx="2281135" cy="1068353"/>
            <a:chOff x="0" y="0"/>
            <a:chExt cx="1510467" cy="751168"/>
          </a:xfrm>
        </p:grpSpPr>
        <p:sp>
          <p:nvSpPr>
            <p:cNvPr id="5" name="Shape 1073741853"/>
            <p:cNvSpPr/>
            <p:nvPr/>
          </p:nvSpPr>
          <p:spPr>
            <a:xfrm>
              <a:off x="-1" y="-1"/>
              <a:ext cx="1510469" cy="751169"/>
            </a:xfrm>
            <a:prstGeom prst="rect">
              <a:avLst/>
            </a:prstGeom>
            <a:noFill/>
            <a:ln w="12700" cap="flat">
              <a:solidFill>
                <a:srgbClr val="53585F">
                  <a:alpha val="71000"/>
                </a:srgbClr>
              </a:solidFill>
              <a:prstDash val="solid"/>
              <a:miter lim="400000"/>
            </a:ln>
            <a:effectLst/>
          </p:spPr>
          <p:txBody>
            <a:bodyPr/>
            <a:lstStyle/>
            <a:p>
              <a:endParaRPr lang="en-US"/>
            </a:p>
          </p:txBody>
        </p:sp>
        <p:sp>
          <p:nvSpPr>
            <p:cNvPr id="6" name="Shape 1073741854"/>
            <p:cNvSpPr/>
            <p:nvPr/>
          </p:nvSpPr>
          <p:spPr>
            <a:xfrm>
              <a:off x="-1" y="-1"/>
              <a:ext cx="1510469" cy="751169"/>
            </a:xfrm>
            <a:prstGeom prst="rect">
              <a:avLst/>
            </a:prstGeom>
            <a:ln/>
          </p:spPr>
          <p:style>
            <a:lnRef idx="1">
              <a:schemeClr val="accent5"/>
            </a:lnRef>
            <a:fillRef idx="2">
              <a:schemeClr val="accent5"/>
            </a:fillRef>
            <a:effectRef idx="1">
              <a:schemeClr val="accent5"/>
            </a:effectRef>
            <a:fontRef idx="minor">
              <a:schemeClr val="dk1"/>
            </a:fontRef>
          </p:style>
          <p:txBody>
            <a:bodyPr wrap="square" lIns="50800" tIns="50800" rIns="50800" bIns="50800" numCol="1" anchor="ctr">
              <a:noAutofit/>
            </a:bodyPr>
            <a:lstStyle/>
            <a:p>
              <a:pPr marL="0" marR="0" algn="ctr">
                <a:spcBef>
                  <a:spcPts val="0"/>
                </a:spcBef>
                <a:spcAft>
                  <a:spcPts val="0"/>
                </a:spcAft>
              </a:pPr>
              <a:r>
                <a:rPr lang="en-US" sz="2400" b="1" dirty="0">
                  <a:solidFill>
                    <a:srgbClr val="000000"/>
                  </a:solidFill>
                  <a:effectLst/>
                  <a:uFill>
                    <a:solidFill>
                      <a:srgbClr val="000000"/>
                    </a:solidFill>
                  </a:uFill>
                  <a:latin typeface="Helvetica" panose="020B0604020202020204" pitchFamily="34" charset="0"/>
                  <a:ea typeface="Arial Unicode MS" panose="020B0604020202020204" pitchFamily="34" charset="-128"/>
                  <a:cs typeface="Arial Unicode MS" panose="020B0604020202020204" pitchFamily="34" charset="-128"/>
                </a:rPr>
                <a:t>Interpersonal </a:t>
              </a:r>
              <a:r>
                <a:rPr lang="en-US" sz="2400" b="1" dirty="0" smtClean="0">
                  <a:solidFill>
                    <a:srgbClr val="000000"/>
                  </a:solidFill>
                  <a:effectLst/>
                  <a:uFill>
                    <a:solidFill>
                      <a:srgbClr val="000000"/>
                    </a:solidFill>
                  </a:uFill>
                  <a:latin typeface="Helvetica" panose="020B0604020202020204" pitchFamily="34" charset="0"/>
                  <a:ea typeface="Arial Unicode MS" panose="020B0604020202020204" pitchFamily="34" charset="-128"/>
                  <a:cs typeface="Arial Unicode MS" panose="020B0604020202020204" pitchFamily="34" charset="-128"/>
                </a:rPr>
                <a:t>Skills</a:t>
              </a:r>
              <a:endParaRPr lang="en-US" sz="2400" dirty="0">
                <a:solidFill>
                  <a:srgbClr val="000000"/>
                </a:solidFill>
                <a:effectLst/>
                <a:uFill>
                  <a:solidFill>
                    <a:srgbClr val="000000"/>
                  </a:solidFill>
                </a:uFill>
                <a:latin typeface="Helvetica Light"/>
                <a:ea typeface="Arial Unicode MS" panose="020B0604020202020204" pitchFamily="34" charset="-128"/>
                <a:cs typeface="Arial Unicode MS" panose="020B0604020202020204" pitchFamily="34" charset="-128"/>
              </a:endParaRPr>
            </a:p>
          </p:txBody>
        </p:sp>
      </p:grpSp>
      <p:grpSp>
        <p:nvGrpSpPr>
          <p:cNvPr id="24" name="officeArt object"/>
          <p:cNvGrpSpPr/>
          <p:nvPr/>
        </p:nvGrpSpPr>
        <p:grpSpPr>
          <a:xfrm>
            <a:off x="3695986" y="1838257"/>
            <a:ext cx="1931769" cy="1679267"/>
            <a:chOff x="0" y="0"/>
            <a:chExt cx="1181251" cy="1242299"/>
          </a:xfrm>
        </p:grpSpPr>
        <p:sp>
          <p:nvSpPr>
            <p:cNvPr id="25" name="Shape 1073741857"/>
            <p:cNvSpPr/>
            <p:nvPr/>
          </p:nvSpPr>
          <p:spPr>
            <a:xfrm>
              <a:off x="0" y="0"/>
              <a:ext cx="1181252" cy="1242300"/>
            </a:xfrm>
            <a:prstGeom prst="ellipse">
              <a:avLst/>
            </a:prstGeom>
            <a:solidFill>
              <a:srgbClr val="BFBFBF"/>
            </a:solidFill>
            <a:ln w="12700" cap="flat">
              <a:noFill/>
              <a:miter lim="400000"/>
            </a:ln>
            <a:effectLst/>
          </p:spPr>
          <p:txBody>
            <a:bodyPr/>
            <a:lstStyle/>
            <a:p>
              <a:endParaRPr lang="en-US"/>
            </a:p>
          </p:txBody>
        </p:sp>
        <p:sp>
          <p:nvSpPr>
            <p:cNvPr id="26" name="Shape 1073741858"/>
            <p:cNvSpPr/>
            <p:nvPr/>
          </p:nvSpPr>
          <p:spPr>
            <a:xfrm>
              <a:off x="172990" y="181930"/>
              <a:ext cx="835271" cy="878439"/>
            </a:xfrm>
            <a:prstGeom prst="rect">
              <a:avLst/>
            </a:prstGeom>
            <a:noFill/>
            <a:ln w="12700" cap="flat">
              <a:noFill/>
              <a:miter lim="400000"/>
            </a:ln>
            <a:effectLst/>
          </p:spPr>
          <p:txBody>
            <a:bodyPr wrap="square" lIns="50800" tIns="50800" rIns="50800" bIns="50800" numCol="1" anchor="ctr">
              <a:noAutofit/>
            </a:bodyPr>
            <a:lstStyle/>
            <a:p>
              <a:pPr marL="0" marR="0" algn="ctr">
                <a:spcBef>
                  <a:spcPts val="0"/>
                </a:spcBef>
                <a:spcAft>
                  <a:spcPts val="0"/>
                </a:spcAft>
              </a:pPr>
              <a:r>
                <a:rPr lang="en-US" sz="2400" dirty="0">
                  <a:solidFill>
                    <a:srgbClr val="000000"/>
                  </a:solidFill>
                  <a:effectLst/>
                  <a:uFill>
                    <a:solidFill>
                      <a:srgbClr val="000000"/>
                    </a:solidFill>
                  </a:uFill>
                  <a:latin typeface="Helvetica Light"/>
                  <a:ea typeface="Arial Unicode MS" panose="020B0604020202020204" pitchFamily="34" charset="-128"/>
                  <a:cs typeface="Arial Unicode MS" panose="020B0604020202020204" pitchFamily="34" charset="-128"/>
                </a:rPr>
                <a:t>Factors Influence</a:t>
              </a:r>
            </a:p>
          </p:txBody>
        </p:sp>
      </p:grpSp>
      <p:grpSp>
        <p:nvGrpSpPr>
          <p:cNvPr id="27" name="officeArt object"/>
          <p:cNvGrpSpPr/>
          <p:nvPr/>
        </p:nvGrpSpPr>
        <p:grpSpPr>
          <a:xfrm>
            <a:off x="6269872" y="3268541"/>
            <a:ext cx="2085044" cy="1042825"/>
            <a:chOff x="0" y="0"/>
            <a:chExt cx="1694178" cy="567161"/>
          </a:xfrm>
        </p:grpSpPr>
        <p:sp>
          <p:nvSpPr>
            <p:cNvPr id="28" name="Shape 1073741861"/>
            <p:cNvSpPr/>
            <p:nvPr/>
          </p:nvSpPr>
          <p:spPr>
            <a:xfrm>
              <a:off x="0" y="-1"/>
              <a:ext cx="1694179" cy="567163"/>
            </a:xfrm>
            <a:prstGeom prst="rect">
              <a:avLst/>
            </a:prstGeom>
            <a:noFill/>
            <a:ln w="12700" cap="flat">
              <a:solidFill>
                <a:srgbClr val="53585F">
                  <a:alpha val="71000"/>
                </a:srgbClr>
              </a:solidFill>
              <a:prstDash val="solid"/>
              <a:miter lim="400000"/>
            </a:ln>
            <a:effectLst/>
          </p:spPr>
          <p:txBody>
            <a:bodyPr/>
            <a:lstStyle/>
            <a:p>
              <a:endParaRPr lang="en-US"/>
            </a:p>
          </p:txBody>
        </p:sp>
        <p:sp>
          <p:nvSpPr>
            <p:cNvPr id="29" name="Shape 1073741862"/>
            <p:cNvSpPr/>
            <p:nvPr/>
          </p:nvSpPr>
          <p:spPr>
            <a:xfrm>
              <a:off x="0" y="-1"/>
              <a:ext cx="1694179" cy="567163"/>
            </a:xfrm>
            <a:prstGeom prst="rect">
              <a:avLst/>
            </a:prstGeom>
            <a:noFill/>
            <a:ln w="12700" cap="flat">
              <a:noFill/>
              <a:miter lim="400000"/>
            </a:ln>
            <a:effectLst/>
          </p:spPr>
          <p:txBody>
            <a:bodyPr wrap="square" lIns="50800" tIns="50800" rIns="50800" bIns="50800" numCol="1" anchor="ctr">
              <a:noAutofit/>
            </a:bodyPr>
            <a:lstStyle/>
            <a:p>
              <a:pPr marL="0" marR="0" algn="ctr">
                <a:spcBef>
                  <a:spcPts val="0"/>
                </a:spcBef>
                <a:spcAft>
                  <a:spcPts val="0"/>
                </a:spcAft>
              </a:pPr>
              <a:r>
                <a:rPr lang="en-US" sz="2400" b="1" dirty="0">
                  <a:solidFill>
                    <a:srgbClr val="000000"/>
                  </a:solidFill>
                  <a:effectLst/>
                  <a:uFill>
                    <a:solidFill>
                      <a:srgbClr val="000000"/>
                    </a:solidFill>
                  </a:uFill>
                  <a:latin typeface="Helvetica" panose="020B0604020202020204" pitchFamily="34" charset="0"/>
                  <a:ea typeface="Arial Unicode MS" panose="020B0604020202020204" pitchFamily="34" charset="-128"/>
                  <a:cs typeface="Arial Unicode MS" panose="020B0604020202020204" pitchFamily="34" charset="-128"/>
                </a:rPr>
                <a:t>Parents’ </a:t>
              </a:r>
              <a:r>
                <a:rPr lang="en-US" sz="2400" b="1" dirty="0" smtClean="0">
                  <a:solidFill>
                    <a:srgbClr val="000000"/>
                  </a:solidFill>
                  <a:effectLst/>
                  <a:uFill>
                    <a:solidFill>
                      <a:srgbClr val="000000"/>
                    </a:solidFill>
                  </a:uFill>
                  <a:latin typeface="Helvetica" panose="020B0604020202020204" pitchFamily="34" charset="0"/>
                  <a:ea typeface="Arial Unicode MS" panose="020B0604020202020204" pitchFamily="34" charset="-128"/>
                  <a:cs typeface="Arial Unicode MS" panose="020B0604020202020204" pitchFamily="34" charset="-128"/>
                </a:rPr>
                <a:t>Education Level</a:t>
              </a:r>
              <a:endParaRPr lang="en-US" sz="2400" dirty="0">
                <a:solidFill>
                  <a:srgbClr val="000000"/>
                </a:solidFill>
                <a:effectLst/>
                <a:uFill>
                  <a:solidFill>
                    <a:srgbClr val="000000"/>
                  </a:solidFill>
                </a:uFill>
                <a:latin typeface="Helvetica Light"/>
                <a:ea typeface="Arial Unicode MS" panose="020B0604020202020204" pitchFamily="34" charset="-128"/>
                <a:cs typeface="Arial Unicode MS" panose="020B0604020202020204" pitchFamily="34" charset="-128"/>
              </a:endParaRPr>
            </a:p>
          </p:txBody>
        </p:sp>
      </p:grpSp>
      <p:grpSp>
        <p:nvGrpSpPr>
          <p:cNvPr id="30" name="officeArt object"/>
          <p:cNvGrpSpPr/>
          <p:nvPr/>
        </p:nvGrpSpPr>
        <p:grpSpPr>
          <a:xfrm>
            <a:off x="1548326" y="1421890"/>
            <a:ext cx="1620374" cy="1072486"/>
            <a:chOff x="-10579" y="-19326"/>
            <a:chExt cx="1493259" cy="955594"/>
          </a:xfrm>
        </p:grpSpPr>
        <p:sp>
          <p:nvSpPr>
            <p:cNvPr id="31" name="Shape 1073741867"/>
            <p:cNvSpPr/>
            <p:nvPr/>
          </p:nvSpPr>
          <p:spPr>
            <a:xfrm>
              <a:off x="0" y="-2"/>
              <a:ext cx="1482680" cy="936270"/>
            </a:xfrm>
            <a:prstGeom prst="rect">
              <a:avLst/>
            </a:prstGeom>
            <a:noFill/>
            <a:ln w="12700" cap="flat">
              <a:solidFill>
                <a:srgbClr val="53585F">
                  <a:alpha val="71000"/>
                </a:srgbClr>
              </a:solidFill>
              <a:prstDash val="solid"/>
              <a:miter lim="400000"/>
            </a:ln>
            <a:effectLst/>
          </p:spPr>
          <p:txBody>
            <a:bodyPr/>
            <a:lstStyle/>
            <a:p>
              <a:endParaRPr lang="en-US"/>
            </a:p>
          </p:txBody>
        </p:sp>
        <p:sp>
          <p:nvSpPr>
            <p:cNvPr id="32" name="Shape 1073741868"/>
            <p:cNvSpPr/>
            <p:nvPr/>
          </p:nvSpPr>
          <p:spPr>
            <a:xfrm>
              <a:off x="-10579" y="-19326"/>
              <a:ext cx="1482680" cy="936270"/>
            </a:xfrm>
            <a:prstGeom prst="rect">
              <a:avLst/>
            </a:prstGeom>
            <a:noFill/>
            <a:ln w="12700" cap="flat">
              <a:noFill/>
              <a:miter lim="400000"/>
            </a:ln>
            <a:effectLst/>
          </p:spPr>
          <p:txBody>
            <a:bodyPr wrap="square" lIns="50800" tIns="50800" rIns="50800" bIns="50800" numCol="1" anchor="ctr">
              <a:noAutofit/>
            </a:bodyPr>
            <a:lstStyle/>
            <a:p>
              <a:pPr marL="0" marR="0" algn="ctr">
                <a:spcBef>
                  <a:spcPts val="0"/>
                </a:spcBef>
                <a:spcAft>
                  <a:spcPts val="0"/>
                </a:spcAft>
              </a:pPr>
              <a:r>
                <a:rPr lang="en-US" sz="2400" b="1" dirty="0" smtClean="0">
                  <a:solidFill>
                    <a:srgbClr val="000000"/>
                  </a:solidFill>
                  <a:uFill>
                    <a:solidFill>
                      <a:srgbClr val="000000"/>
                    </a:solidFill>
                  </a:uFill>
                  <a:latin typeface="Helvetica" panose="020B0604020202020204" pitchFamily="34" charset="0"/>
                  <a:ea typeface="Arial Unicode MS" panose="020B0604020202020204" pitchFamily="34" charset="-128"/>
                  <a:cs typeface="Arial Unicode MS" panose="020B0604020202020204" pitchFamily="34" charset="-128"/>
                </a:rPr>
                <a:t>Modes</a:t>
              </a:r>
              <a:r>
                <a:rPr lang="en-US" sz="2400" b="1" dirty="0" smtClean="0">
                  <a:solidFill>
                    <a:srgbClr val="000000"/>
                  </a:solidFill>
                  <a:effectLst/>
                  <a:uFill>
                    <a:solidFill>
                      <a:srgbClr val="000000"/>
                    </a:solidFill>
                  </a:uFill>
                  <a:latin typeface="Helvetica" panose="020B0604020202020204" pitchFamily="34" charset="0"/>
                  <a:ea typeface="Arial Unicode MS" panose="020B0604020202020204" pitchFamily="34" charset="-128"/>
                  <a:cs typeface="Arial Unicode MS" panose="020B0604020202020204" pitchFamily="34" charset="-128"/>
                </a:rPr>
                <a:t> </a:t>
              </a:r>
              <a:r>
                <a:rPr lang="en-US" sz="2400" b="1" dirty="0">
                  <a:solidFill>
                    <a:srgbClr val="000000"/>
                  </a:solidFill>
                  <a:effectLst/>
                  <a:uFill>
                    <a:solidFill>
                      <a:srgbClr val="000000"/>
                    </a:solidFill>
                  </a:uFill>
                  <a:latin typeface="Helvetica" panose="020B0604020202020204" pitchFamily="34" charset="0"/>
                  <a:ea typeface="Arial Unicode MS" panose="020B0604020202020204" pitchFamily="34" charset="-128"/>
                  <a:cs typeface="Arial Unicode MS" panose="020B0604020202020204" pitchFamily="34" charset="-128"/>
                </a:rPr>
                <a:t>of High School</a:t>
              </a:r>
              <a:endParaRPr lang="en-US" sz="2400" dirty="0">
                <a:solidFill>
                  <a:srgbClr val="000000"/>
                </a:solidFill>
                <a:effectLst/>
                <a:uFill>
                  <a:solidFill>
                    <a:srgbClr val="000000"/>
                  </a:solidFill>
                </a:uFill>
                <a:latin typeface="Helvetica Light"/>
                <a:ea typeface="Arial Unicode MS" panose="020B0604020202020204" pitchFamily="34" charset="-128"/>
                <a:cs typeface="Arial Unicode MS" panose="020B0604020202020204" pitchFamily="34" charset="-128"/>
              </a:endParaRPr>
            </a:p>
          </p:txBody>
        </p:sp>
      </p:grpSp>
      <p:grpSp>
        <p:nvGrpSpPr>
          <p:cNvPr id="33" name="officeArt object"/>
          <p:cNvGrpSpPr/>
          <p:nvPr/>
        </p:nvGrpSpPr>
        <p:grpSpPr>
          <a:xfrm>
            <a:off x="1818884" y="3280322"/>
            <a:ext cx="1600002" cy="1031043"/>
            <a:chOff x="-1" y="0"/>
            <a:chExt cx="809545" cy="519521"/>
          </a:xfrm>
        </p:grpSpPr>
        <p:sp>
          <p:nvSpPr>
            <p:cNvPr id="34" name="Shape 1073741825"/>
            <p:cNvSpPr/>
            <p:nvPr/>
          </p:nvSpPr>
          <p:spPr>
            <a:xfrm>
              <a:off x="-1" y="0"/>
              <a:ext cx="809545" cy="519521"/>
            </a:xfrm>
            <a:prstGeom prst="rect">
              <a:avLst/>
            </a:prstGeom>
            <a:noFill/>
            <a:ln w="12700" cap="flat">
              <a:solidFill>
                <a:srgbClr val="53585F">
                  <a:alpha val="71000"/>
                </a:srgbClr>
              </a:solidFill>
              <a:prstDash val="solid"/>
              <a:miter lim="400000"/>
            </a:ln>
            <a:effectLst/>
          </p:spPr>
          <p:txBody>
            <a:bodyPr/>
            <a:lstStyle/>
            <a:p>
              <a:endParaRPr lang="en-US"/>
            </a:p>
          </p:txBody>
        </p:sp>
        <p:sp>
          <p:nvSpPr>
            <p:cNvPr id="35" name="Shape 1073741826"/>
            <p:cNvSpPr/>
            <p:nvPr/>
          </p:nvSpPr>
          <p:spPr>
            <a:xfrm>
              <a:off x="-1" y="0"/>
              <a:ext cx="809545" cy="519521"/>
            </a:xfrm>
            <a:prstGeom prst="rect">
              <a:avLst/>
            </a:prstGeom>
            <a:noFill/>
            <a:ln w="12700" cap="flat">
              <a:noFill/>
              <a:miter lim="400000"/>
            </a:ln>
            <a:effectLst/>
          </p:spPr>
          <p:txBody>
            <a:bodyPr wrap="square" lIns="50800" tIns="50800" rIns="50800" bIns="50800" numCol="1" anchor="ctr">
              <a:noAutofit/>
            </a:bodyPr>
            <a:lstStyle/>
            <a:p>
              <a:pPr marL="0" marR="0" algn="ctr">
                <a:spcBef>
                  <a:spcPts val="0"/>
                </a:spcBef>
                <a:spcAft>
                  <a:spcPts val="0"/>
                </a:spcAft>
              </a:pPr>
              <a:r>
                <a:rPr lang="en-US" sz="2400" b="1" dirty="0">
                  <a:solidFill>
                    <a:srgbClr val="000000"/>
                  </a:solidFill>
                  <a:effectLst/>
                  <a:uFill>
                    <a:solidFill>
                      <a:srgbClr val="000000"/>
                    </a:solidFill>
                  </a:uFill>
                  <a:latin typeface="Helvetica" panose="020B0604020202020204" pitchFamily="34" charset="0"/>
                  <a:ea typeface="Arial Unicode MS" panose="020B0604020202020204" pitchFamily="34" charset="-128"/>
                  <a:cs typeface="Arial Unicode MS" panose="020B0604020202020204" pitchFamily="34" charset="-128"/>
                </a:rPr>
                <a:t>Gender</a:t>
              </a:r>
              <a:endParaRPr lang="en-US" sz="2400" dirty="0">
                <a:solidFill>
                  <a:srgbClr val="000000"/>
                </a:solidFill>
                <a:effectLst/>
                <a:uFill>
                  <a:solidFill>
                    <a:srgbClr val="000000"/>
                  </a:solidFill>
                </a:uFill>
                <a:latin typeface="Helvetica Light"/>
                <a:ea typeface="Arial Unicode MS" panose="020B0604020202020204" pitchFamily="34" charset="-128"/>
                <a:cs typeface="Arial Unicode MS" panose="020B0604020202020204" pitchFamily="34" charset="-128"/>
              </a:endParaRPr>
            </a:p>
          </p:txBody>
        </p:sp>
      </p:grpSp>
      <p:grpSp>
        <p:nvGrpSpPr>
          <p:cNvPr id="36" name="officeArt object"/>
          <p:cNvGrpSpPr/>
          <p:nvPr/>
        </p:nvGrpSpPr>
        <p:grpSpPr>
          <a:xfrm>
            <a:off x="5991429" y="1400202"/>
            <a:ext cx="2289203" cy="1067530"/>
            <a:chOff x="-1" y="-69002"/>
            <a:chExt cx="1433797" cy="813411"/>
          </a:xfrm>
        </p:grpSpPr>
        <p:sp>
          <p:nvSpPr>
            <p:cNvPr id="37" name="Shape 1073741864"/>
            <p:cNvSpPr/>
            <p:nvPr/>
          </p:nvSpPr>
          <p:spPr>
            <a:xfrm>
              <a:off x="-1" y="-1"/>
              <a:ext cx="1433797" cy="744409"/>
            </a:xfrm>
            <a:prstGeom prst="rect">
              <a:avLst/>
            </a:prstGeom>
            <a:noFill/>
            <a:ln w="12700" cap="flat">
              <a:solidFill>
                <a:srgbClr val="53585F">
                  <a:alpha val="71000"/>
                </a:srgbClr>
              </a:solidFill>
              <a:prstDash val="solid"/>
              <a:miter lim="400000"/>
            </a:ln>
            <a:effectLst/>
          </p:spPr>
          <p:txBody>
            <a:bodyPr/>
            <a:lstStyle/>
            <a:p>
              <a:endParaRPr lang="en-US"/>
            </a:p>
          </p:txBody>
        </p:sp>
        <p:sp>
          <p:nvSpPr>
            <p:cNvPr id="38" name="Shape 1073741865"/>
            <p:cNvSpPr/>
            <p:nvPr/>
          </p:nvSpPr>
          <p:spPr>
            <a:xfrm>
              <a:off x="-1" y="-69002"/>
              <a:ext cx="1433797" cy="813411"/>
            </a:xfrm>
            <a:prstGeom prst="rect">
              <a:avLst/>
            </a:prstGeom>
            <a:noFill/>
            <a:ln w="12700" cap="flat">
              <a:noFill/>
              <a:miter lim="400000"/>
            </a:ln>
            <a:effectLst/>
          </p:spPr>
          <p:txBody>
            <a:bodyPr wrap="square" lIns="50800" tIns="50800" rIns="50800" bIns="50800" numCol="1" anchor="ctr">
              <a:noAutofit/>
            </a:bodyPr>
            <a:lstStyle/>
            <a:p>
              <a:pPr marL="0" marR="0" algn="ctr">
                <a:spcBef>
                  <a:spcPts val="0"/>
                </a:spcBef>
                <a:spcAft>
                  <a:spcPts val="0"/>
                </a:spcAft>
              </a:pPr>
              <a:r>
                <a:rPr lang="en-US" sz="2400" b="1" dirty="0" smtClean="0">
                  <a:solidFill>
                    <a:srgbClr val="000000"/>
                  </a:solidFill>
                  <a:uFill>
                    <a:solidFill>
                      <a:srgbClr val="000000"/>
                    </a:solidFill>
                  </a:uFill>
                  <a:latin typeface="Helvetica" panose="020B0604020202020204" pitchFamily="34" charset="0"/>
                  <a:ea typeface="Arial Unicode MS" panose="020B0604020202020204" pitchFamily="34" charset="-128"/>
                  <a:cs typeface="Arial Unicode MS" panose="020B0604020202020204" pitchFamily="34" charset="-128"/>
                </a:rPr>
                <a:t>Types of </a:t>
              </a:r>
              <a:r>
                <a:rPr lang="en-US" sz="2400" b="1" dirty="0" smtClean="0">
                  <a:solidFill>
                    <a:srgbClr val="000000"/>
                  </a:solidFill>
                  <a:effectLst/>
                  <a:uFill>
                    <a:solidFill>
                      <a:srgbClr val="000000"/>
                    </a:solidFill>
                  </a:uFill>
                  <a:latin typeface="Helvetica" panose="020B0604020202020204" pitchFamily="34" charset="0"/>
                  <a:ea typeface="Arial Unicode MS" panose="020B0604020202020204" pitchFamily="34" charset="-128"/>
                  <a:cs typeface="Arial Unicode MS" panose="020B0604020202020204" pitchFamily="34" charset="-128"/>
                </a:rPr>
                <a:t>Pre – University </a:t>
              </a:r>
              <a:r>
                <a:rPr lang="en-US" sz="2400" b="1" dirty="0" err="1" smtClean="0">
                  <a:solidFill>
                    <a:srgbClr val="000000"/>
                  </a:solidFill>
                  <a:effectLst/>
                  <a:uFill>
                    <a:solidFill>
                      <a:srgbClr val="000000"/>
                    </a:solidFill>
                  </a:uFill>
                  <a:latin typeface="Helvetica" panose="020B0604020202020204" pitchFamily="34" charset="0"/>
                  <a:ea typeface="Arial Unicode MS" panose="020B0604020202020204" pitchFamily="34" charset="-128"/>
                  <a:cs typeface="Arial Unicode MS" panose="020B0604020202020204" pitchFamily="34" charset="-128"/>
                </a:rPr>
                <a:t>Programme</a:t>
              </a:r>
              <a:endParaRPr lang="en-US" sz="2400" dirty="0">
                <a:solidFill>
                  <a:srgbClr val="000000"/>
                </a:solidFill>
                <a:effectLst/>
                <a:uFill>
                  <a:solidFill>
                    <a:srgbClr val="000000"/>
                  </a:solidFill>
                </a:uFill>
                <a:latin typeface="Helvetica Light"/>
                <a:ea typeface="Arial Unicode MS" panose="020B0604020202020204" pitchFamily="34" charset="-128"/>
                <a:cs typeface="Arial Unicode MS" panose="020B0604020202020204" pitchFamily="34" charset="-128"/>
              </a:endParaRPr>
            </a:p>
          </p:txBody>
        </p:sp>
      </p:grpSp>
      <p:cxnSp>
        <p:nvCxnSpPr>
          <p:cNvPr id="39" name="officeArt object"/>
          <p:cNvCxnSpPr/>
          <p:nvPr/>
        </p:nvCxnSpPr>
        <p:spPr>
          <a:xfrm>
            <a:off x="4716761" y="3517525"/>
            <a:ext cx="0" cy="1213983"/>
          </a:xfrm>
          <a:prstGeom prst="line">
            <a:avLst/>
          </a:prstGeom>
          <a:noFill/>
          <a:ln w="57150" cap="flat" cmpd="sng">
            <a:solidFill>
              <a:srgbClr val="000000"/>
            </a:solidFill>
            <a:prstDash val="solid"/>
            <a:miter lim="400000"/>
            <a:tailEnd type="triangle" w="med" len="med"/>
          </a:ln>
          <a:effectLst/>
        </p:spPr>
      </p:cxnSp>
      <p:cxnSp>
        <p:nvCxnSpPr>
          <p:cNvPr id="40" name="officeArt object"/>
          <p:cNvCxnSpPr>
            <a:stCxn id="31" idx="3"/>
            <a:endCxn id="25" idx="1"/>
          </p:cNvCxnSpPr>
          <p:nvPr/>
        </p:nvCxnSpPr>
        <p:spPr>
          <a:xfrm>
            <a:off x="3168700" y="1968977"/>
            <a:ext cx="810187" cy="115203"/>
          </a:xfrm>
          <a:prstGeom prst="line">
            <a:avLst/>
          </a:prstGeom>
          <a:noFill/>
          <a:ln w="6350" cap="flat">
            <a:solidFill>
              <a:srgbClr val="000000"/>
            </a:solidFill>
            <a:prstDash val="solid"/>
            <a:miter lim="400000"/>
          </a:ln>
          <a:effectLst/>
        </p:spPr>
      </p:cxnSp>
      <p:cxnSp>
        <p:nvCxnSpPr>
          <p:cNvPr id="41" name="officeArt object"/>
          <p:cNvCxnSpPr>
            <a:stCxn id="34" idx="3"/>
            <a:endCxn id="25" idx="3"/>
          </p:cNvCxnSpPr>
          <p:nvPr/>
        </p:nvCxnSpPr>
        <p:spPr>
          <a:xfrm flipV="1">
            <a:off x="3418886" y="3271602"/>
            <a:ext cx="560001" cy="524242"/>
          </a:xfrm>
          <a:prstGeom prst="line">
            <a:avLst/>
          </a:prstGeom>
          <a:noFill/>
          <a:ln w="6350" cap="flat">
            <a:solidFill>
              <a:srgbClr val="000000"/>
            </a:solidFill>
            <a:prstDash val="solid"/>
            <a:miter lim="400000"/>
          </a:ln>
          <a:effectLst/>
        </p:spPr>
      </p:cxnSp>
      <p:cxnSp>
        <p:nvCxnSpPr>
          <p:cNvPr id="42" name="officeArt object"/>
          <p:cNvCxnSpPr>
            <a:stCxn id="25" idx="5"/>
            <a:endCxn id="28" idx="1"/>
          </p:cNvCxnSpPr>
          <p:nvPr/>
        </p:nvCxnSpPr>
        <p:spPr>
          <a:xfrm>
            <a:off x="5344856" y="3271602"/>
            <a:ext cx="925016" cy="518352"/>
          </a:xfrm>
          <a:prstGeom prst="line">
            <a:avLst/>
          </a:prstGeom>
          <a:noFill/>
          <a:ln w="6350" cap="flat">
            <a:solidFill>
              <a:srgbClr val="000000"/>
            </a:solidFill>
            <a:prstDash val="solid"/>
            <a:miter lim="400000"/>
          </a:ln>
          <a:effectLst/>
        </p:spPr>
      </p:cxnSp>
      <p:cxnSp>
        <p:nvCxnSpPr>
          <p:cNvPr id="43" name="officeArt object"/>
          <p:cNvCxnSpPr>
            <a:stCxn id="37" idx="1"/>
            <a:endCxn id="25" idx="7"/>
          </p:cNvCxnSpPr>
          <p:nvPr/>
        </p:nvCxnSpPr>
        <p:spPr>
          <a:xfrm flipH="1">
            <a:off x="5344856" y="1979246"/>
            <a:ext cx="646573" cy="104934"/>
          </a:xfrm>
          <a:prstGeom prst="line">
            <a:avLst/>
          </a:prstGeom>
          <a:noFill/>
          <a:ln w="6350" cap="flat">
            <a:solidFill>
              <a:srgbClr val="000000"/>
            </a:solidFill>
            <a:prstDash val="solid"/>
            <a:miter lim="400000"/>
          </a:ln>
          <a:effectLst/>
        </p:spPr>
      </p:cxnSp>
      <p:sp>
        <p:nvSpPr>
          <p:cNvPr id="50" name="Rectangle 52"/>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smtClean="0">
              <a:ln>
                <a:noFill/>
              </a:ln>
              <a:solidFill>
                <a:srgbClr val="000000"/>
              </a:solidFill>
              <a:effectLst/>
              <a:latin typeface="Helvetica" panose="020B0604020202020204" pitchFamily="34" charset="0"/>
              <a:ea typeface="Arial Unicode MS" panose="020B0604020202020204" pitchFamily="34" charset="-128"/>
              <a:cs typeface="Arial Unicode MS" panose="020B0604020202020204" pitchFamily="34"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Helvetica" panose="020B0604020202020204" pitchFamily="34" charset="0"/>
                <a:ea typeface="Arial Unicode MS" panose="020B0604020202020204" pitchFamily="34" charset="-128"/>
                <a:cs typeface="Arial Unicode MS" panose="020B0604020202020204" pitchFamily="34" charset="-128"/>
              </a:rPr>
              <a:t/>
            </a:r>
            <a:br>
              <a:rPr kumimoji="0" lang="en-US" altLang="en-US" sz="1100" b="0" i="0" u="none" strike="noStrike" cap="none" normalizeH="0" baseline="0" smtClean="0">
                <a:ln>
                  <a:noFill/>
                </a:ln>
                <a:solidFill>
                  <a:srgbClr val="000000"/>
                </a:solidFill>
                <a:effectLst/>
                <a:latin typeface="Helvetica" panose="020B0604020202020204" pitchFamily="34" charset="0"/>
                <a:ea typeface="Arial Unicode MS" panose="020B0604020202020204" pitchFamily="34" charset="-128"/>
                <a:cs typeface="Arial Unicode MS" panose="020B0604020202020204" pitchFamily="34" charset="-128"/>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4967168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OBJECTIVE</a:t>
            </a:r>
            <a:endParaRPr lang="en-US" dirty="0"/>
          </a:p>
        </p:txBody>
      </p:sp>
      <p:sp>
        <p:nvSpPr>
          <p:cNvPr id="3" name="Content Placeholder 2"/>
          <p:cNvSpPr>
            <a:spLocks noGrp="1"/>
          </p:cNvSpPr>
          <p:nvPr>
            <p:ph idx="1"/>
          </p:nvPr>
        </p:nvSpPr>
        <p:spPr>
          <a:xfrm>
            <a:off x="1292087" y="2133600"/>
            <a:ext cx="7242313" cy="3777622"/>
          </a:xfrm>
        </p:spPr>
        <p:txBody>
          <a:bodyPr>
            <a:normAutofit/>
          </a:bodyPr>
          <a:lstStyle/>
          <a:p>
            <a:r>
              <a:rPr lang="en-US" sz="2800" dirty="0" smtClean="0"/>
              <a:t>To determine factors affecting interpersonal skills among the second year medical students of </a:t>
            </a:r>
            <a:r>
              <a:rPr lang="en-US" sz="2800" dirty="0" err="1" smtClean="0"/>
              <a:t>Universiti</a:t>
            </a:r>
            <a:r>
              <a:rPr lang="en-US" sz="2800" dirty="0" smtClean="0"/>
              <a:t> </a:t>
            </a:r>
            <a:r>
              <a:rPr lang="en-US" sz="2800" dirty="0" err="1" smtClean="0"/>
              <a:t>Kebangsaan</a:t>
            </a:r>
            <a:r>
              <a:rPr lang="en-US" sz="2800" dirty="0" smtClean="0"/>
              <a:t> Malaysia. </a:t>
            </a:r>
            <a:endParaRPr lang="en-US" sz="2800" dirty="0"/>
          </a:p>
        </p:txBody>
      </p:sp>
    </p:spTree>
    <p:extLst>
      <p:ext uri="{BB962C8B-B14F-4D97-AF65-F5344CB8AC3E}">
        <p14:creationId xmlns:p14="http://schemas.microsoft.com/office/powerpoint/2010/main" val="281710856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SPECIFIC OBJECTIVES</a:t>
            </a:r>
            <a:endParaRPr lang="en-US" dirty="0"/>
          </a:p>
        </p:txBody>
      </p:sp>
      <p:sp>
        <p:nvSpPr>
          <p:cNvPr id="3" name="Content Placeholder 2"/>
          <p:cNvSpPr>
            <a:spLocks noGrp="1"/>
          </p:cNvSpPr>
          <p:nvPr>
            <p:ph idx="1"/>
          </p:nvPr>
        </p:nvSpPr>
        <p:spPr>
          <a:xfrm>
            <a:off x="874643" y="1669774"/>
            <a:ext cx="7659757" cy="4611756"/>
          </a:xfrm>
        </p:spPr>
        <p:txBody>
          <a:bodyPr>
            <a:noAutofit/>
          </a:bodyPr>
          <a:lstStyle/>
          <a:p>
            <a:r>
              <a:rPr lang="en-US" sz="2400" dirty="0" smtClean="0"/>
              <a:t>To determine the relationship between gender and interpersonal skills.</a:t>
            </a:r>
          </a:p>
          <a:p>
            <a:r>
              <a:rPr lang="en-US" sz="2400" dirty="0" smtClean="0"/>
              <a:t>To determine the relationship between the modes of high school and interpersonal skills.</a:t>
            </a:r>
          </a:p>
          <a:p>
            <a:r>
              <a:rPr lang="en-US" sz="2400" dirty="0" smtClean="0"/>
              <a:t>To determine the relationship between types of pre-university </a:t>
            </a:r>
            <a:r>
              <a:rPr lang="en-US" sz="2400" dirty="0" err="1" smtClean="0"/>
              <a:t>programme</a:t>
            </a:r>
            <a:r>
              <a:rPr lang="en-US" sz="2400" dirty="0" smtClean="0"/>
              <a:t> and interpersonal skills. </a:t>
            </a:r>
            <a:endParaRPr lang="en-US" sz="2400" dirty="0"/>
          </a:p>
          <a:p>
            <a:r>
              <a:rPr lang="en-US" sz="2400" dirty="0" smtClean="0"/>
              <a:t>To determine the relationship between parents’ education level and interpersonal skills. </a:t>
            </a:r>
            <a:endParaRPr lang="en-US" sz="2400" dirty="0"/>
          </a:p>
        </p:txBody>
      </p:sp>
    </p:spTree>
    <p:extLst>
      <p:ext uri="{BB962C8B-B14F-4D97-AF65-F5344CB8AC3E}">
        <p14:creationId xmlns:p14="http://schemas.microsoft.com/office/powerpoint/2010/main" val="174942917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HYPOTHESIS</a:t>
            </a:r>
            <a:endParaRPr lang="en-US" dirty="0"/>
          </a:p>
        </p:txBody>
      </p:sp>
      <p:sp>
        <p:nvSpPr>
          <p:cNvPr id="3" name="Content Placeholder 2"/>
          <p:cNvSpPr>
            <a:spLocks noGrp="1"/>
          </p:cNvSpPr>
          <p:nvPr>
            <p:ph idx="1"/>
          </p:nvPr>
        </p:nvSpPr>
        <p:spPr>
          <a:xfrm>
            <a:off x="815009" y="1709530"/>
            <a:ext cx="8010939" cy="4201692"/>
          </a:xfrm>
        </p:spPr>
        <p:txBody>
          <a:bodyPr>
            <a:noAutofit/>
          </a:bodyPr>
          <a:lstStyle/>
          <a:p>
            <a:r>
              <a:rPr lang="en-US" sz="2400" dirty="0" smtClean="0"/>
              <a:t>Female students have higher interpersonal skills compared to male students.</a:t>
            </a:r>
          </a:p>
          <a:p>
            <a:r>
              <a:rPr lang="en-US" sz="2400" dirty="0" smtClean="0"/>
              <a:t>Students from SBP/MRSM have higher interpersonal skills compared to students from other types of schools.</a:t>
            </a:r>
          </a:p>
          <a:p>
            <a:r>
              <a:rPr lang="en-US" sz="2400" dirty="0" smtClean="0"/>
              <a:t>Students from STPM/A-Level/Foundation have higher interpersonal skills compared to students from Matriculation/</a:t>
            </a:r>
            <a:r>
              <a:rPr lang="en-US" sz="2400" dirty="0" err="1" smtClean="0"/>
              <a:t>Asasi</a:t>
            </a:r>
            <a:r>
              <a:rPr lang="en-US" sz="2400" dirty="0" smtClean="0"/>
              <a:t>.</a:t>
            </a:r>
          </a:p>
          <a:p>
            <a:r>
              <a:rPr lang="en-US" sz="2400" dirty="0" smtClean="0"/>
              <a:t>Students whose parents with degree/master/PhD qualification have higher interpersonal skills.</a:t>
            </a:r>
            <a:endParaRPr lang="en-US" sz="2400" dirty="0"/>
          </a:p>
        </p:txBody>
      </p:sp>
    </p:spTree>
    <p:extLst>
      <p:ext uri="{BB962C8B-B14F-4D97-AF65-F5344CB8AC3E}">
        <p14:creationId xmlns:p14="http://schemas.microsoft.com/office/powerpoint/2010/main" val="332873106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96206" y="1547055"/>
            <a:ext cx="7056784" cy="5112568"/>
          </a:xfrm>
        </p:spPr>
        <p:txBody>
          <a:bodyPr>
            <a:noAutofit/>
          </a:bodyPr>
          <a:lstStyle/>
          <a:p>
            <a:pPr marL="109728" lvl="0" indent="0">
              <a:buNone/>
            </a:pPr>
            <a:r>
              <a:rPr lang="en-US" sz="2400" u="sng" dirty="0" smtClean="0">
                <a:solidFill>
                  <a:srgbClr val="FF0000"/>
                </a:solidFill>
                <a:latin typeface="+mj-lt"/>
                <a:cs typeface="Times New Roman" pitchFamily="18" charset="0"/>
              </a:rPr>
              <a:t>A) CROSS-SECTIONAL STUDY</a:t>
            </a:r>
          </a:p>
          <a:p>
            <a:pPr lvl="0">
              <a:buFont typeface="Wingdings" panose="05000000000000000000" pitchFamily="2" charset="2"/>
              <a:buChar char="Ø"/>
            </a:pPr>
            <a:r>
              <a:rPr lang="en-US" sz="2400" dirty="0" smtClean="0">
                <a:latin typeface="+mj-lt"/>
                <a:cs typeface="Times New Roman" pitchFamily="18" charset="0"/>
              </a:rPr>
              <a:t>measures the relationships of variables (manipulated and responding) in a defined population at one particular time.</a:t>
            </a:r>
          </a:p>
          <a:p>
            <a:pPr marL="0" lvl="0" indent="0">
              <a:buNone/>
            </a:pPr>
            <a:endParaRPr lang="en-US" sz="2400" dirty="0" smtClean="0">
              <a:latin typeface="+mj-lt"/>
              <a:cs typeface="Times New Roman" pitchFamily="18" charset="0"/>
            </a:endParaRPr>
          </a:p>
          <a:p>
            <a:pPr marL="109728" lvl="0" indent="0">
              <a:buNone/>
            </a:pPr>
            <a:r>
              <a:rPr lang="en-US" sz="2400" u="sng" dirty="0">
                <a:solidFill>
                  <a:srgbClr val="FF0000"/>
                </a:solidFill>
                <a:latin typeface="+mj-lt"/>
                <a:cs typeface="Times New Roman" pitchFamily="18" charset="0"/>
              </a:rPr>
              <a:t>B) STUDY FIELD</a:t>
            </a:r>
            <a:endParaRPr lang="en-MY" sz="2400" dirty="0">
              <a:solidFill>
                <a:srgbClr val="FF0000"/>
              </a:solidFill>
              <a:latin typeface="+mj-lt"/>
              <a:cs typeface="Times New Roman" pitchFamily="18" charset="0"/>
            </a:endParaRPr>
          </a:p>
          <a:p>
            <a:pPr>
              <a:buFont typeface="Wingdings" panose="05000000000000000000" pitchFamily="2" charset="2"/>
              <a:buChar char="Ø"/>
            </a:pPr>
            <a:r>
              <a:rPr lang="en-MY" sz="2400" dirty="0" smtClean="0">
                <a:latin typeface="+mj-lt"/>
                <a:cs typeface="Times New Roman" pitchFamily="18" charset="0"/>
              </a:rPr>
              <a:t>PPUKM, Cheras.</a:t>
            </a:r>
            <a:endParaRPr lang="en-MY" sz="2400" dirty="0">
              <a:latin typeface="+mj-lt"/>
              <a:cs typeface="Times New Roman" pitchFamily="18" charset="0"/>
            </a:endParaRPr>
          </a:p>
          <a:p>
            <a:pPr marL="109728" lvl="0" indent="0">
              <a:buNone/>
            </a:pPr>
            <a:endParaRPr lang="en-US" sz="2400" u="sng" dirty="0">
              <a:solidFill>
                <a:srgbClr val="FF0000"/>
              </a:solidFill>
              <a:latin typeface="+mj-lt"/>
              <a:cs typeface="Times New Roman" pitchFamily="18" charset="0"/>
            </a:endParaRPr>
          </a:p>
          <a:p>
            <a:pPr lvl="0">
              <a:buFont typeface="Wingdings" panose="05000000000000000000" pitchFamily="2" charset="2"/>
              <a:buChar char="Ø"/>
            </a:pPr>
            <a:endParaRPr lang="en-US" sz="2400" dirty="0" smtClean="0">
              <a:latin typeface="+mj-lt"/>
              <a:cs typeface="Times New Roman" pitchFamily="18" charset="0"/>
            </a:endParaRPr>
          </a:p>
          <a:p>
            <a:pPr lvl="0">
              <a:buFont typeface="Wingdings" panose="05000000000000000000" pitchFamily="2" charset="2"/>
              <a:buChar char="Ø"/>
            </a:pPr>
            <a:endParaRPr lang="en-US" sz="2400" dirty="0">
              <a:latin typeface="+mj-lt"/>
            </a:endParaRPr>
          </a:p>
          <a:p>
            <a:pPr marL="109728" lvl="0" indent="0">
              <a:buNone/>
            </a:pPr>
            <a:endParaRPr lang="en-US" sz="2400" u="sng" dirty="0" smtClean="0">
              <a:solidFill>
                <a:srgbClr val="FF0000"/>
              </a:solidFill>
              <a:latin typeface="+mj-lt"/>
            </a:endParaRPr>
          </a:p>
          <a:p>
            <a:pPr marL="109728" lvl="0" indent="0">
              <a:buNone/>
            </a:pPr>
            <a:r>
              <a:rPr lang="en-US" sz="2400" dirty="0" smtClean="0">
                <a:latin typeface="+mj-lt"/>
              </a:rPr>
              <a:t> </a:t>
            </a:r>
          </a:p>
          <a:p>
            <a:endParaRPr lang="en-MY" sz="2400" dirty="0">
              <a:latin typeface="+mj-lt"/>
            </a:endParaRPr>
          </a:p>
        </p:txBody>
      </p:sp>
      <p:sp>
        <p:nvSpPr>
          <p:cNvPr id="3" name="Title 2"/>
          <p:cNvSpPr>
            <a:spLocks noGrp="1"/>
          </p:cNvSpPr>
          <p:nvPr>
            <p:ph type="title"/>
          </p:nvPr>
        </p:nvSpPr>
        <p:spPr/>
        <p:txBody>
          <a:bodyPr>
            <a:normAutofit/>
          </a:bodyPr>
          <a:lstStyle/>
          <a:p>
            <a:r>
              <a:rPr lang="en-US" sz="4000" dirty="0" smtClean="0">
                <a:solidFill>
                  <a:schemeClr val="tx1"/>
                </a:solidFill>
                <a:effectLst/>
                <a:cs typeface="Times New Roman" pitchFamily="18" charset="0"/>
              </a:rPr>
              <a:t>METHODOLOGY</a:t>
            </a:r>
            <a:endParaRPr lang="en-MY" sz="4000" dirty="0">
              <a:solidFill>
                <a:schemeClr val="tx1"/>
              </a:solidFill>
              <a:effectLst/>
              <a:cs typeface="Times New Roman" pitchFamily="18" charset="0"/>
            </a:endParaRPr>
          </a:p>
        </p:txBody>
      </p:sp>
      <p:sp>
        <p:nvSpPr>
          <p:cNvPr id="4" name="Slide Number Placeholder 3"/>
          <p:cNvSpPr>
            <a:spLocks noGrp="1"/>
          </p:cNvSpPr>
          <p:nvPr>
            <p:ph type="sldNum" sz="quarter" idx="12"/>
          </p:nvPr>
        </p:nvSpPr>
        <p:spPr/>
        <p:txBody>
          <a:bodyPr/>
          <a:lstStyle/>
          <a:p>
            <a:fld id="{770A9587-A948-4135-B975-23392A8ED169}" type="slidenum">
              <a:rPr lang="en-MY" smtClean="0"/>
              <a:pPr/>
              <a:t>15</a:t>
            </a:fld>
            <a:endParaRPr lang="en-MY"/>
          </a:p>
        </p:txBody>
      </p:sp>
    </p:spTree>
    <p:extLst>
      <p:ext uri="{BB962C8B-B14F-4D97-AF65-F5344CB8AC3E}">
        <p14:creationId xmlns:p14="http://schemas.microsoft.com/office/powerpoint/2010/main" val="274245947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74680" y="1570383"/>
            <a:ext cx="6598304" cy="4170002"/>
          </a:xfrm>
        </p:spPr>
        <p:txBody>
          <a:bodyPr>
            <a:normAutofit/>
          </a:bodyPr>
          <a:lstStyle/>
          <a:p>
            <a:pPr marL="109728" lvl="0" indent="0">
              <a:buNone/>
            </a:pPr>
            <a:r>
              <a:rPr lang="en-US" sz="2400" u="sng" dirty="0" smtClean="0">
                <a:solidFill>
                  <a:srgbClr val="FF0000"/>
                </a:solidFill>
                <a:latin typeface="+mj-lt"/>
                <a:cs typeface="Times New Roman" pitchFamily="18" charset="0"/>
              </a:rPr>
              <a:t>C</a:t>
            </a:r>
            <a:r>
              <a:rPr lang="en-US" sz="2400" u="sng" dirty="0">
                <a:solidFill>
                  <a:srgbClr val="FF0000"/>
                </a:solidFill>
                <a:latin typeface="+mj-lt"/>
                <a:cs typeface="Times New Roman" pitchFamily="18" charset="0"/>
              </a:rPr>
              <a:t>) CONVENIENT SAMPLING</a:t>
            </a:r>
            <a:endParaRPr lang="en-MY" sz="2400" dirty="0">
              <a:solidFill>
                <a:srgbClr val="FF0000"/>
              </a:solidFill>
              <a:latin typeface="+mj-lt"/>
              <a:cs typeface="Times New Roman" pitchFamily="18" charset="0"/>
            </a:endParaRPr>
          </a:p>
          <a:p>
            <a:r>
              <a:rPr lang="en-US" sz="2400" dirty="0" smtClean="0">
                <a:latin typeface="+mj-lt"/>
                <a:cs typeface="Times New Roman" pitchFamily="18" charset="0"/>
              </a:rPr>
              <a:t>93 </a:t>
            </a:r>
            <a:r>
              <a:rPr lang="en-US" sz="2400" dirty="0">
                <a:latin typeface="+mj-lt"/>
                <a:cs typeface="Times New Roman" pitchFamily="18" charset="0"/>
              </a:rPr>
              <a:t>medical students in </a:t>
            </a:r>
            <a:r>
              <a:rPr lang="en-US" sz="2400" dirty="0" smtClean="0">
                <a:latin typeface="+mj-lt"/>
                <a:cs typeface="Times New Roman" pitchFamily="18" charset="0"/>
              </a:rPr>
              <a:t>PPUKM </a:t>
            </a:r>
            <a:r>
              <a:rPr lang="en-US" sz="2400" dirty="0">
                <a:latin typeface="+mj-lt"/>
                <a:cs typeface="Times New Roman" pitchFamily="18" charset="0"/>
              </a:rPr>
              <a:t>on 28th October </a:t>
            </a:r>
            <a:r>
              <a:rPr lang="en-US" sz="2400" dirty="0" smtClean="0">
                <a:latin typeface="+mj-lt"/>
                <a:cs typeface="Times New Roman" pitchFamily="18" charset="0"/>
              </a:rPr>
              <a:t>2015</a:t>
            </a:r>
          </a:p>
          <a:p>
            <a:pPr marL="0" indent="0">
              <a:buNone/>
            </a:pPr>
            <a:r>
              <a:rPr lang="en-US" sz="2400" dirty="0" smtClean="0">
                <a:latin typeface="+mj-lt"/>
                <a:cs typeface="Times New Roman" pitchFamily="18" charset="0"/>
              </a:rPr>
              <a:t> </a:t>
            </a:r>
            <a:endParaRPr lang="en-US" sz="2400" dirty="0">
              <a:latin typeface="+mj-lt"/>
              <a:cs typeface="Times New Roman" pitchFamily="18" charset="0"/>
            </a:endParaRPr>
          </a:p>
          <a:p>
            <a:pPr marL="109728" indent="0">
              <a:buNone/>
            </a:pPr>
            <a:r>
              <a:rPr lang="en-MY" sz="2400" u="sng" dirty="0">
                <a:solidFill>
                  <a:srgbClr val="FF0000"/>
                </a:solidFill>
                <a:latin typeface="+mj-lt"/>
                <a:cs typeface="Times New Roman" pitchFamily="18" charset="0"/>
              </a:rPr>
              <a:t>D) QUESTIONNAIRE</a:t>
            </a:r>
          </a:p>
          <a:p>
            <a:r>
              <a:rPr lang="en-MY" sz="2400" dirty="0">
                <a:latin typeface="+mj-lt"/>
                <a:cs typeface="Times New Roman" pitchFamily="18" charset="0"/>
              </a:rPr>
              <a:t>Self administered</a:t>
            </a:r>
          </a:p>
          <a:p>
            <a:endParaRPr lang="en-MY" sz="2400" dirty="0">
              <a:latin typeface="+mj-lt"/>
            </a:endParaRPr>
          </a:p>
        </p:txBody>
      </p:sp>
      <p:sp>
        <p:nvSpPr>
          <p:cNvPr id="3" name="Slide Number Placeholder 2"/>
          <p:cNvSpPr>
            <a:spLocks noGrp="1"/>
          </p:cNvSpPr>
          <p:nvPr>
            <p:ph type="sldNum" sz="quarter" idx="12"/>
          </p:nvPr>
        </p:nvSpPr>
        <p:spPr/>
        <p:txBody>
          <a:bodyPr/>
          <a:lstStyle/>
          <a:p>
            <a:fld id="{770A9587-A948-4135-B975-23392A8ED169}" type="slidenum">
              <a:rPr lang="en-MY" smtClean="0"/>
              <a:pPr/>
              <a:t>16</a:t>
            </a:fld>
            <a:endParaRPr lang="en-MY"/>
          </a:p>
        </p:txBody>
      </p:sp>
    </p:spTree>
    <p:extLst>
      <p:ext uri="{BB962C8B-B14F-4D97-AF65-F5344CB8AC3E}">
        <p14:creationId xmlns:p14="http://schemas.microsoft.com/office/powerpoint/2010/main" val="183396460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1806629" y="1411533"/>
            <a:ext cx="6591985" cy="3777622"/>
          </a:xfrm>
        </p:spPr>
        <p:txBody>
          <a:bodyPr>
            <a:noAutofit/>
          </a:bodyPr>
          <a:lstStyle/>
          <a:p>
            <a:pPr marL="109728" indent="0">
              <a:buNone/>
            </a:pPr>
            <a:r>
              <a:rPr lang="en-MY" sz="2400" u="sng" dirty="0">
                <a:solidFill>
                  <a:srgbClr val="FF0000"/>
                </a:solidFill>
                <a:latin typeface="+mj-lt"/>
                <a:cs typeface="Times New Roman" pitchFamily="18" charset="0"/>
              </a:rPr>
              <a:t>D</a:t>
            </a:r>
            <a:r>
              <a:rPr lang="en-MY" sz="2400" u="sng" dirty="0" smtClean="0">
                <a:solidFill>
                  <a:srgbClr val="FF0000"/>
                </a:solidFill>
                <a:latin typeface="+mj-lt"/>
                <a:cs typeface="Times New Roman" pitchFamily="18" charset="0"/>
              </a:rPr>
              <a:t>) DATA ANALYSIS</a:t>
            </a:r>
            <a:br>
              <a:rPr lang="en-MY" sz="2400" u="sng" dirty="0" smtClean="0">
                <a:solidFill>
                  <a:srgbClr val="FF0000"/>
                </a:solidFill>
                <a:latin typeface="+mj-lt"/>
                <a:cs typeface="Times New Roman" pitchFamily="18" charset="0"/>
              </a:rPr>
            </a:br>
            <a:endParaRPr lang="en-MY" sz="2400" u="sng" dirty="0" smtClean="0">
              <a:solidFill>
                <a:srgbClr val="FF0000"/>
              </a:solidFill>
              <a:latin typeface="+mj-lt"/>
              <a:cs typeface="Times New Roman" pitchFamily="18" charset="0"/>
            </a:endParaRPr>
          </a:p>
          <a:p>
            <a:r>
              <a:rPr lang="en-MY" sz="2400" dirty="0" smtClean="0">
                <a:latin typeface="+mj-lt"/>
                <a:cs typeface="Times New Roman" pitchFamily="18" charset="0"/>
              </a:rPr>
              <a:t>Microsoft Excel 2010 and SPSS version 17.0</a:t>
            </a:r>
            <a:endParaRPr lang="en-MY" sz="2400" dirty="0">
              <a:latin typeface="+mj-lt"/>
              <a:cs typeface="Times New Roman" pitchFamily="18" charset="0"/>
            </a:endParaRPr>
          </a:p>
          <a:p>
            <a:pPr marL="109728" indent="0">
              <a:buNone/>
            </a:pPr>
            <a:endParaRPr lang="en-MY" sz="2400" u="sng" dirty="0" smtClean="0">
              <a:solidFill>
                <a:srgbClr val="FF0000"/>
              </a:solidFill>
              <a:latin typeface="+mj-lt"/>
              <a:cs typeface="Times New Roman" pitchFamily="18" charset="0"/>
            </a:endParaRPr>
          </a:p>
          <a:p>
            <a:pPr marL="109728" indent="0">
              <a:buNone/>
            </a:pPr>
            <a:r>
              <a:rPr lang="en-MY" sz="2400" u="sng" dirty="0">
                <a:solidFill>
                  <a:srgbClr val="FF0000"/>
                </a:solidFill>
                <a:latin typeface="+mj-lt"/>
                <a:cs typeface="Times New Roman" pitchFamily="18" charset="0"/>
              </a:rPr>
              <a:t>E</a:t>
            </a:r>
            <a:r>
              <a:rPr lang="en-MY" sz="2400" u="sng" dirty="0" smtClean="0">
                <a:solidFill>
                  <a:srgbClr val="FF0000"/>
                </a:solidFill>
                <a:latin typeface="+mj-lt"/>
                <a:cs typeface="Times New Roman" pitchFamily="18" charset="0"/>
              </a:rPr>
              <a:t>) ANALYTIC STATISTIC </a:t>
            </a:r>
            <a:r>
              <a:rPr lang="en-MY" sz="2400" dirty="0" smtClean="0">
                <a:latin typeface="+mj-lt"/>
                <a:cs typeface="Times New Roman" pitchFamily="18" charset="0"/>
              </a:rPr>
              <a:t/>
            </a:r>
            <a:br>
              <a:rPr lang="en-MY" sz="2400" dirty="0" smtClean="0">
                <a:latin typeface="+mj-lt"/>
                <a:cs typeface="Times New Roman" pitchFamily="18" charset="0"/>
              </a:rPr>
            </a:br>
            <a:endParaRPr lang="en-MY" sz="2400" dirty="0" smtClean="0">
              <a:latin typeface="+mj-lt"/>
              <a:cs typeface="Times New Roman" pitchFamily="18" charset="0"/>
            </a:endParaRPr>
          </a:p>
          <a:p>
            <a:r>
              <a:rPr lang="en-MY" sz="2400" dirty="0" smtClean="0">
                <a:latin typeface="+mj-lt"/>
                <a:cs typeface="Times New Roman" pitchFamily="18" charset="0"/>
              </a:rPr>
              <a:t>Student t-test</a:t>
            </a:r>
          </a:p>
          <a:p>
            <a:r>
              <a:rPr lang="en-MY" sz="2400" dirty="0" smtClean="0">
                <a:latin typeface="+mj-lt"/>
                <a:cs typeface="Times New Roman" pitchFamily="18" charset="0"/>
              </a:rPr>
              <a:t>ANOVA test</a:t>
            </a:r>
          </a:p>
          <a:p>
            <a:r>
              <a:rPr lang="en-MY" sz="2400" dirty="0" smtClean="0">
                <a:latin typeface="+mj-lt"/>
                <a:cs typeface="Times New Roman" pitchFamily="18" charset="0"/>
              </a:rPr>
              <a:t>Significant level of p &lt; 0.05 </a:t>
            </a:r>
            <a:br>
              <a:rPr lang="en-MY" sz="2400" dirty="0" smtClean="0">
                <a:latin typeface="+mj-lt"/>
                <a:cs typeface="Times New Roman" pitchFamily="18" charset="0"/>
              </a:rPr>
            </a:br>
            <a:r>
              <a:rPr lang="en-MY" sz="2400" dirty="0" smtClean="0">
                <a:latin typeface="+mj-lt"/>
                <a:cs typeface="Times New Roman" pitchFamily="18" charset="0"/>
              </a:rPr>
              <a:t> </a:t>
            </a:r>
            <a:endParaRPr lang="en-MY" sz="2400" dirty="0">
              <a:latin typeface="+mj-lt"/>
            </a:endParaRPr>
          </a:p>
        </p:txBody>
      </p:sp>
      <p:sp>
        <p:nvSpPr>
          <p:cNvPr id="2" name="Slide Number Placeholder 1"/>
          <p:cNvSpPr>
            <a:spLocks noGrp="1"/>
          </p:cNvSpPr>
          <p:nvPr>
            <p:ph type="sldNum" sz="quarter" idx="12"/>
          </p:nvPr>
        </p:nvSpPr>
        <p:spPr/>
        <p:txBody>
          <a:bodyPr/>
          <a:lstStyle/>
          <a:p>
            <a:fld id="{770A9587-A948-4135-B975-23392A8ED169}" type="slidenum">
              <a:rPr lang="en-MY" smtClean="0"/>
              <a:pPr/>
              <a:t>17</a:t>
            </a:fld>
            <a:endParaRPr lang="en-MY"/>
          </a:p>
        </p:txBody>
      </p:sp>
    </p:spTree>
    <p:extLst>
      <p:ext uri="{BB962C8B-B14F-4D97-AF65-F5344CB8AC3E}">
        <p14:creationId xmlns:p14="http://schemas.microsoft.com/office/powerpoint/2010/main" val="261150996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RESULT</a:t>
            </a:r>
            <a:endParaRPr lang="en-GB" dirty="0"/>
          </a:p>
        </p:txBody>
      </p:sp>
      <p:sp>
        <p:nvSpPr>
          <p:cNvPr id="3" name="Subtitle 2"/>
          <p:cNvSpPr>
            <a:spLocks noGrp="1"/>
          </p:cNvSpPr>
          <p:nvPr>
            <p:ph type="subTitle" idx="1"/>
          </p:nvPr>
        </p:nvSpPr>
        <p:spPr/>
        <p:txBody>
          <a:bodyPr>
            <a:normAutofit/>
          </a:bodyPr>
          <a:lstStyle/>
          <a:p>
            <a:r>
              <a:rPr lang="en-US" sz="2400" dirty="0" smtClean="0"/>
              <a:t>Data Presentation and Data Analysis</a:t>
            </a:r>
            <a:endParaRPr lang="en-GB" sz="2400" dirty="0"/>
          </a:p>
        </p:txBody>
      </p:sp>
    </p:spTree>
    <p:extLst>
      <p:ext uri="{BB962C8B-B14F-4D97-AF65-F5344CB8AC3E}">
        <p14:creationId xmlns:p14="http://schemas.microsoft.com/office/powerpoint/2010/main" val="377755329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Gender</a:t>
            </a:r>
            <a:endParaRPr lang="en-GB" dirty="0"/>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1922216167"/>
              </p:ext>
            </p:extLst>
          </p:nvPr>
        </p:nvGraphicFramePr>
        <p:xfrm>
          <a:off x="628650" y="1825625"/>
          <a:ext cx="78867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2316362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65127"/>
            <a:ext cx="7135041" cy="797156"/>
          </a:xfrm>
          <a:solidFill>
            <a:srgbClr val="FFFD9B"/>
          </a:solidFill>
        </p:spPr>
        <p:txBody>
          <a:bodyPr>
            <a:noAutofit/>
          </a:bodyPr>
          <a:lstStyle/>
          <a:p>
            <a:r>
              <a:rPr lang="en-MY" sz="2000" dirty="0">
                <a:latin typeface="Times New Roman"/>
                <a:cs typeface="Times New Roman"/>
              </a:rPr>
              <a:t>Ho :There is </a:t>
            </a:r>
            <a:r>
              <a:rPr lang="en-MY" sz="2000" dirty="0" smtClean="0">
                <a:latin typeface="Times New Roman"/>
                <a:cs typeface="Times New Roman"/>
              </a:rPr>
              <a:t>no difference in the level of interpersonal skills between male and female medical students.</a:t>
            </a:r>
            <a:endParaRPr lang="en-GB" sz="2000" dirty="0">
              <a:latin typeface="Times New Roman"/>
              <a:cs typeface="Times New Roman"/>
            </a:endParaRPr>
          </a:p>
        </p:txBody>
      </p:sp>
      <p:sp>
        <p:nvSpPr>
          <p:cNvPr id="3" name="TextBox 2"/>
          <p:cNvSpPr txBox="1"/>
          <p:nvPr/>
        </p:nvSpPr>
        <p:spPr>
          <a:xfrm>
            <a:off x="3628571" y="4517571"/>
            <a:ext cx="2916183" cy="707886"/>
          </a:xfrm>
          <a:prstGeom prst="rect">
            <a:avLst/>
          </a:prstGeom>
          <a:solidFill>
            <a:schemeClr val="accent4">
              <a:lumMod val="40000"/>
              <a:lumOff val="60000"/>
            </a:schemeClr>
          </a:solidFill>
        </p:spPr>
        <p:txBody>
          <a:bodyPr wrap="none" rtlCol="0">
            <a:spAutoFit/>
          </a:bodyPr>
          <a:lstStyle/>
          <a:p>
            <a:r>
              <a:rPr lang="en-US" sz="2000" b="1" dirty="0" smtClean="0">
                <a:latin typeface="Times New Roman"/>
                <a:cs typeface="Times New Roman"/>
              </a:rPr>
              <a:t>p &gt; 0.05 – Not significant</a:t>
            </a:r>
          </a:p>
          <a:p>
            <a:r>
              <a:rPr lang="en-US" sz="2000" b="1" dirty="0" smtClean="0">
                <a:latin typeface="Times New Roman"/>
                <a:cs typeface="Times New Roman"/>
              </a:rPr>
              <a:t>H</a:t>
            </a:r>
            <a:r>
              <a:rPr lang="en-US" sz="2000" b="1" baseline="-25000" dirty="0" smtClean="0">
                <a:latin typeface="Times New Roman"/>
                <a:cs typeface="Times New Roman"/>
              </a:rPr>
              <a:t>0</a:t>
            </a:r>
            <a:r>
              <a:rPr lang="en-US" sz="2000" b="1" dirty="0" smtClean="0">
                <a:latin typeface="Times New Roman"/>
                <a:cs typeface="Times New Roman"/>
              </a:rPr>
              <a:t> is not rejected</a:t>
            </a:r>
            <a:endParaRPr lang="en-US" sz="2000" b="1" dirty="0">
              <a:latin typeface="Times New Roman"/>
              <a:cs typeface="Times New Roman"/>
            </a:endParaRPr>
          </a:p>
        </p:txBody>
      </p:sp>
      <p:sp>
        <p:nvSpPr>
          <p:cNvPr id="5" name="TextBox 4"/>
          <p:cNvSpPr txBox="1"/>
          <p:nvPr/>
        </p:nvSpPr>
        <p:spPr>
          <a:xfrm>
            <a:off x="1524000" y="5340460"/>
            <a:ext cx="7135042" cy="707886"/>
          </a:xfrm>
          <a:prstGeom prst="rect">
            <a:avLst/>
          </a:prstGeom>
          <a:noFill/>
        </p:spPr>
        <p:txBody>
          <a:bodyPr wrap="square" rtlCol="0">
            <a:spAutoFit/>
          </a:bodyPr>
          <a:lstStyle/>
          <a:p>
            <a:r>
              <a:rPr lang="en-MY" sz="2000" b="1" dirty="0" smtClean="0">
                <a:latin typeface="Times New Roman"/>
                <a:cs typeface="Times New Roman"/>
              </a:rPr>
              <a:t>CONCLUSION: There is no significant difference in the level of interpersonal skills between male and female medical students.</a:t>
            </a:r>
            <a:endParaRPr lang="en-US" sz="2000" b="1" dirty="0">
              <a:latin typeface="Times New Roman"/>
              <a:cs typeface="Times New Roman"/>
            </a:endParaRPr>
          </a:p>
        </p:txBody>
      </p:sp>
      <p:graphicFrame>
        <p:nvGraphicFramePr>
          <p:cNvPr id="6" name="Table 5"/>
          <p:cNvGraphicFramePr>
            <a:graphicFrameLocks noGrp="1"/>
          </p:cNvGraphicFramePr>
          <p:nvPr/>
        </p:nvGraphicFramePr>
        <p:xfrm>
          <a:off x="1524000" y="1397000"/>
          <a:ext cx="6096000" cy="111252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pPr algn="ctr"/>
                      <a:r>
                        <a:rPr lang="en-MY" dirty="0" smtClean="0"/>
                        <a:t>Gender</a:t>
                      </a:r>
                      <a:endParaRPr lang="en-MY" dirty="0"/>
                    </a:p>
                  </a:txBody>
                  <a:tcPr/>
                </a:tc>
                <a:tc>
                  <a:txBody>
                    <a:bodyPr/>
                    <a:lstStyle/>
                    <a:p>
                      <a:pPr algn="ctr"/>
                      <a:r>
                        <a:rPr lang="en-MY" dirty="0" smtClean="0"/>
                        <a:t>N</a:t>
                      </a:r>
                      <a:endParaRPr lang="en-MY" dirty="0"/>
                    </a:p>
                  </a:txBody>
                  <a:tcPr/>
                </a:tc>
                <a:tc>
                  <a:txBody>
                    <a:bodyPr/>
                    <a:lstStyle/>
                    <a:p>
                      <a:pPr algn="ctr"/>
                      <a:r>
                        <a:rPr lang="en-MY" dirty="0" smtClean="0"/>
                        <a:t>Mean</a:t>
                      </a:r>
                      <a:endParaRPr lang="en-MY" dirty="0"/>
                    </a:p>
                  </a:txBody>
                  <a:tcPr/>
                </a:tc>
                <a:tc>
                  <a:txBody>
                    <a:bodyPr/>
                    <a:lstStyle/>
                    <a:p>
                      <a:pPr algn="ctr"/>
                      <a:r>
                        <a:rPr lang="en-MY" dirty="0" smtClean="0"/>
                        <a:t>SD</a:t>
                      </a:r>
                      <a:endParaRPr lang="en-MY" dirty="0"/>
                    </a:p>
                  </a:txBody>
                  <a:tcPr/>
                </a:tc>
              </a:tr>
              <a:tr h="370840">
                <a:tc>
                  <a:txBody>
                    <a:bodyPr/>
                    <a:lstStyle/>
                    <a:p>
                      <a:pPr algn="ctr"/>
                      <a:r>
                        <a:rPr lang="en-MY" dirty="0" smtClean="0"/>
                        <a:t>FEMALE</a:t>
                      </a:r>
                      <a:r>
                        <a:rPr lang="en-MY" baseline="0" dirty="0" smtClean="0"/>
                        <a:t> </a:t>
                      </a:r>
                      <a:endParaRPr lang="en-MY" dirty="0"/>
                    </a:p>
                  </a:txBody>
                  <a:tcPr/>
                </a:tc>
                <a:tc>
                  <a:txBody>
                    <a:bodyPr/>
                    <a:lstStyle/>
                    <a:p>
                      <a:pPr algn="ctr"/>
                      <a:r>
                        <a:rPr lang="en-MY" dirty="0" smtClean="0"/>
                        <a:t>51</a:t>
                      </a:r>
                      <a:endParaRPr lang="en-MY" dirty="0"/>
                    </a:p>
                  </a:txBody>
                  <a:tcPr/>
                </a:tc>
                <a:tc>
                  <a:txBody>
                    <a:bodyPr/>
                    <a:lstStyle/>
                    <a:p>
                      <a:pPr algn="ctr"/>
                      <a:r>
                        <a:rPr lang="en-MY" dirty="0" smtClean="0"/>
                        <a:t>73.00</a:t>
                      </a:r>
                      <a:endParaRPr lang="en-MY" dirty="0"/>
                    </a:p>
                  </a:txBody>
                  <a:tcPr/>
                </a:tc>
                <a:tc>
                  <a:txBody>
                    <a:bodyPr/>
                    <a:lstStyle/>
                    <a:p>
                      <a:pPr algn="ctr"/>
                      <a:r>
                        <a:rPr lang="en-MY" dirty="0" smtClean="0"/>
                        <a:t>11.42</a:t>
                      </a:r>
                      <a:endParaRPr lang="en-MY" dirty="0"/>
                    </a:p>
                  </a:txBody>
                  <a:tcPr/>
                </a:tc>
              </a:tr>
              <a:tr h="370840">
                <a:tc>
                  <a:txBody>
                    <a:bodyPr/>
                    <a:lstStyle/>
                    <a:p>
                      <a:pPr algn="ctr"/>
                      <a:r>
                        <a:rPr lang="en-MY" dirty="0" smtClean="0"/>
                        <a:t>MALE</a:t>
                      </a:r>
                      <a:endParaRPr lang="en-MY" dirty="0"/>
                    </a:p>
                  </a:txBody>
                  <a:tcPr/>
                </a:tc>
                <a:tc>
                  <a:txBody>
                    <a:bodyPr/>
                    <a:lstStyle/>
                    <a:p>
                      <a:pPr algn="ctr"/>
                      <a:r>
                        <a:rPr lang="en-MY" dirty="0" smtClean="0"/>
                        <a:t>42</a:t>
                      </a:r>
                      <a:endParaRPr lang="en-MY" dirty="0"/>
                    </a:p>
                  </a:txBody>
                  <a:tcPr/>
                </a:tc>
                <a:tc>
                  <a:txBody>
                    <a:bodyPr/>
                    <a:lstStyle/>
                    <a:p>
                      <a:pPr algn="ctr"/>
                      <a:r>
                        <a:rPr lang="en-MY" dirty="0" smtClean="0"/>
                        <a:t>76.38</a:t>
                      </a:r>
                      <a:endParaRPr lang="en-MY" dirty="0"/>
                    </a:p>
                  </a:txBody>
                  <a:tcPr/>
                </a:tc>
                <a:tc>
                  <a:txBody>
                    <a:bodyPr/>
                    <a:lstStyle/>
                    <a:p>
                      <a:pPr algn="ctr"/>
                      <a:r>
                        <a:rPr lang="en-MY" dirty="0" smtClean="0"/>
                        <a:t>14.09</a:t>
                      </a:r>
                      <a:endParaRPr lang="en-MY" dirty="0"/>
                    </a:p>
                  </a:txBody>
                  <a:tcPr/>
                </a:tc>
              </a:tr>
            </a:tbl>
          </a:graphicData>
        </a:graphic>
      </p:graphicFrame>
      <p:graphicFrame>
        <p:nvGraphicFramePr>
          <p:cNvPr id="9" name="Content Placeholder 3"/>
          <p:cNvGraphicFramePr>
            <a:graphicFrameLocks noGrp="1"/>
          </p:cNvGraphicFramePr>
          <p:nvPr>
            <p:ph idx="1"/>
          </p:nvPr>
        </p:nvGraphicFramePr>
        <p:xfrm>
          <a:off x="772341" y="3053534"/>
          <a:ext cx="7886700" cy="1112520"/>
        </p:xfrm>
        <a:graphic>
          <a:graphicData uri="http://schemas.openxmlformats.org/drawingml/2006/table">
            <a:tbl>
              <a:tblPr firstRow="1" bandRow="1">
                <a:tableStyleId>{5C22544A-7EE6-4342-B048-85BDC9FD1C3A}</a:tableStyleId>
              </a:tblPr>
              <a:tblGrid>
                <a:gridCol w="1971675"/>
                <a:gridCol w="1971675"/>
                <a:gridCol w="1971675"/>
                <a:gridCol w="1971675"/>
              </a:tblGrid>
              <a:tr h="370840">
                <a:tc>
                  <a:txBody>
                    <a:bodyPr/>
                    <a:lstStyle/>
                    <a:p>
                      <a:pPr algn="ctr"/>
                      <a:r>
                        <a:rPr lang="en-MY" dirty="0" smtClean="0"/>
                        <a:t>Gender</a:t>
                      </a:r>
                      <a:endParaRPr lang="en-MY" dirty="0"/>
                    </a:p>
                  </a:txBody>
                  <a:tcPr/>
                </a:tc>
                <a:tc>
                  <a:txBody>
                    <a:bodyPr/>
                    <a:lstStyle/>
                    <a:p>
                      <a:pPr algn="ctr"/>
                      <a:r>
                        <a:rPr lang="en-MY" dirty="0" smtClean="0"/>
                        <a:t>Mean</a:t>
                      </a:r>
                      <a:endParaRPr lang="en-MY" dirty="0"/>
                    </a:p>
                  </a:txBody>
                  <a:tcPr/>
                </a:tc>
                <a:tc>
                  <a:txBody>
                    <a:bodyPr/>
                    <a:lstStyle/>
                    <a:p>
                      <a:pPr algn="ctr"/>
                      <a:r>
                        <a:rPr lang="en-MY" dirty="0" smtClean="0"/>
                        <a:t>t-value</a:t>
                      </a:r>
                      <a:endParaRPr lang="en-MY" dirty="0"/>
                    </a:p>
                  </a:txBody>
                  <a:tcPr/>
                </a:tc>
                <a:tc>
                  <a:txBody>
                    <a:bodyPr/>
                    <a:lstStyle/>
                    <a:p>
                      <a:pPr algn="ctr"/>
                      <a:r>
                        <a:rPr lang="en-MY" dirty="0" smtClean="0"/>
                        <a:t>p-value</a:t>
                      </a:r>
                      <a:endParaRPr lang="en-MY" dirty="0"/>
                    </a:p>
                  </a:txBody>
                  <a:tcPr/>
                </a:tc>
              </a:tr>
              <a:tr h="370840">
                <a:tc>
                  <a:txBody>
                    <a:bodyPr/>
                    <a:lstStyle/>
                    <a:p>
                      <a:pPr algn="ctr"/>
                      <a:r>
                        <a:rPr lang="en-MY" dirty="0" smtClean="0"/>
                        <a:t>FEMALE</a:t>
                      </a:r>
                      <a:endParaRPr lang="en-MY" dirty="0"/>
                    </a:p>
                  </a:txBody>
                  <a:tcPr/>
                </a:tc>
                <a:tc>
                  <a:txBody>
                    <a:bodyPr/>
                    <a:lstStyle/>
                    <a:p>
                      <a:pPr algn="ctr"/>
                      <a:r>
                        <a:rPr lang="en-MY" dirty="0" smtClean="0"/>
                        <a:t>73.00</a:t>
                      </a:r>
                      <a:endParaRPr lang="en-MY" dirty="0"/>
                    </a:p>
                  </a:txBody>
                  <a:tcPr/>
                </a:tc>
                <a:tc rowSpan="2">
                  <a:txBody>
                    <a:bodyPr/>
                    <a:lstStyle/>
                    <a:p>
                      <a:pPr algn="ctr"/>
                      <a:endParaRPr lang="en-MY" dirty="0" smtClean="0"/>
                    </a:p>
                    <a:p>
                      <a:pPr algn="ctr"/>
                      <a:r>
                        <a:rPr lang="en-MY" dirty="0" smtClean="0"/>
                        <a:t>0.149</a:t>
                      </a:r>
                      <a:endParaRPr lang="en-MY" dirty="0"/>
                    </a:p>
                  </a:txBody>
                  <a:tcPr/>
                </a:tc>
                <a:tc rowSpan="2">
                  <a:txBody>
                    <a:bodyPr/>
                    <a:lstStyle/>
                    <a:p>
                      <a:pPr algn="ctr"/>
                      <a:endParaRPr lang="en-MY" dirty="0" smtClean="0"/>
                    </a:p>
                    <a:p>
                      <a:pPr algn="ctr"/>
                      <a:r>
                        <a:rPr lang="en-MY" dirty="0" smtClean="0"/>
                        <a:t>0.204</a:t>
                      </a:r>
                      <a:endParaRPr lang="en-MY" dirty="0"/>
                    </a:p>
                  </a:txBody>
                  <a:tcPr/>
                </a:tc>
              </a:tr>
              <a:tr h="370840">
                <a:tc>
                  <a:txBody>
                    <a:bodyPr/>
                    <a:lstStyle/>
                    <a:p>
                      <a:pPr algn="ctr"/>
                      <a:r>
                        <a:rPr lang="en-MY" dirty="0" smtClean="0"/>
                        <a:t>MALE</a:t>
                      </a:r>
                      <a:endParaRPr lang="en-MY" dirty="0"/>
                    </a:p>
                  </a:txBody>
                  <a:tcPr/>
                </a:tc>
                <a:tc>
                  <a:txBody>
                    <a:bodyPr/>
                    <a:lstStyle/>
                    <a:p>
                      <a:pPr algn="ctr"/>
                      <a:r>
                        <a:rPr lang="en-MY" dirty="0" smtClean="0"/>
                        <a:t>76.38</a:t>
                      </a:r>
                      <a:endParaRPr lang="en-MY" dirty="0"/>
                    </a:p>
                  </a:txBody>
                  <a:tcPr/>
                </a:tc>
                <a:tc vMerge="1">
                  <a:txBody>
                    <a:bodyPr/>
                    <a:lstStyle/>
                    <a:p>
                      <a:pPr algn="ctr"/>
                      <a:endParaRPr lang="en-MY" dirty="0"/>
                    </a:p>
                  </a:txBody>
                  <a:tcPr/>
                </a:tc>
                <a:tc vMerge="1">
                  <a:txBody>
                    <a:bodyPr/>
                    <a:lstStyle/>
                    <a:p>
                      <a:pPr algn="ctr"/>
                      <a:endParaRPr lang="en-MY" dirty="0"/>
                    </a:p>
                  </a:txBody>
                  <a:tcPr/>
                </a:tc>
              </a:tr>
            </a:tbl>
          </a:graphicData>
        </a:graphic>
      </p:graphicFrame>
    </p:spTree>
    <p:extLst>
      <p:ext uri="{BB962C8B-B14F-4D97-AF65-F5344CB8AC3E}">
        <p14:creationId xmlns:p14="http://schemas.microsoft.com/office/powerpoint/2010/main" val="257114112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Modes of High School</a:t>
            </a:r>
            <a:endParaRPr lang="en-GB"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121646116"/>
              </p:ext>
            </p:extLst>
          </p:nvPr>
        </p:nvGraphicFramePr>
        <p:xfrm>
          <a:off x="628650" y="1825625"/>
          <a:ext cx="78867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703175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853070354"/>
              </p:ext>
            </p:extLst>
          </p:nvPr>
        </p:nvGraphicFramePr>
        <p:xfrm>
          <a:off x="1175655" y="1383938"/>
          <a:ext cx="6496596" cy="1381760"/>
        </p:xfrm>
        <a:graphic>
          <a:graphicData uri="http://schemas.openxmlformats.org/drawingml/2006/table">
            <a:tbl>
              <a:tblPr firstRow="1" bandRow="1">
                <a:tableStyleId>{5C22544A-7EE6-4342-B048-85BDC9FD1C3A}</a:tableStyleId>
              </a:tblPr>
              <a:tblGrid>
                <a:gridCol w="1624149"/>
                <a:gridCol w="1624149"/>
                <a:gridCol w="1624149"/>
                <a:gridCol w="1624149"/>
              </a:tblGrid>
              <a:tr h="370840">
                <a:tc>
                  <a:txBody>
                    <a:bodyPr/>
                    <a:lstStyle/>
                    <a:p>
                      <a:pPr algn="ctr"/>
                      <a:r>
                        <a:rPr lang="en-MY" dirty="0" smtClean="0"/>
                        <a:t>Modes of High</a:t>
                      </a:r>
                      <a:r>
                        <a:rPr lang="en-MY" baseline="0" dirty="0" smtClean="0"/>
                        <a:t> School</a:t>
                      </a:r>
                      <a:endParaRPr lang="en-MY" dirty="0"/>
                    </a:p>
                  </a:txBody>
                  <a:tcPr/>
                </a:tc>
                <a:tc>
                  <a:txBody>
                    <a:bodyPr/>
                    <a:lstStyle/>
                    <a:p>
                      <a:pPr algn="ctr"/>
                      <a:r>
                        <a:rPr lang="en-MY" dirty="0" smtClean="0"/>
                        <a:t>N</a:t>
                      </a:r>
                      <a:endParaRPr lang="en-MY" dirty="0"/>
                    </a:p>
                  </a:txBody>
                  <a:tcPr/>
                </a:tc>
                <a:tc>
                  <a:txBody>
                    <a:bodyPr/>
                    <a:lstStyle/>
                    <a:p>
                      <a:pPr algn="ctr"/>
                      <a:r>
                        <a:rPr lang="en-MY" dirty="0" smtClean="0"/>
                        <a:t>Mean</a:t>
                      </a:r>
                      <a:endParaRPr lang="en-MY" dirty="0"/>
                    </a:p>
                  </a:txBody>
                  <a:tcPr/>
                </a:tc>
                <a:tc>
                  <a:txBody>
                    <a:bodyPr/>
                    <a:lstStyle/>
                    <a:p>
                      <a:pPr algn="ctr"/>
                      <a:r>
                        <a:rPr lang="en-MY" dirty="0" smtClean="0"/>
                        <a:t>SD</a:t>
                      </a:r>
                      <a:endParaRPr lang="en-MY" dirty="0"/>
                    </a:p>
                  </a:txBody>
                  <a:tcPr/>
                </a:tc>
              </a:tr>
              <a:tr h="370840">
                <a:tc>
                  <a:txBody>
                    <a:bodyPr/>
                    <a:lstStyle/>
                    <a:p>
                      <a:pPr algn="ctr"/>
                      <a:r>
                        <a:rPr lang="en-MY" dirty="0" smtClean="0"/>
                        <a:t>SBP/MRSM</a:t>
                      </a:r>
                      <a:endParaRPr lang="en-MY" dirty="0"/>
                    </a:p>
                  </a:txBody>
                  <a:tcPr/>
                </a:tc>
                <a:tc>
                  <a:txBody>
                    <a:bodyPr/>
                    <a:lstStyle/>
                    <a:p>
                      <a:pPr algn="ctr"/>
                      <a:r>
                        <a:rPr lang="en-MY" dirty="0" smtClean="0"/>
                        <a:t>36</a:t>
                      </a:r>
                      <a:endParaRPr lang="en-MY" dirty="0"/>
                    </a:p>
                  </a:txBody>
                  <a:tcPr/>
                </a:tc>
                <a:tc>
                  <a:txBody>
                    <a:bodyPr/>
                    <a:lstStyle/>
                    <a:p>
                      <a:pPr algn="ctr"/>
                      <a:r>
                        <a:rPr lang="en-MY" dirty="0" smtClean="0"/>
                        <a:t>72.97</a:t>
                      </a:r>
                      <a:endParaRPr lang="en-MY" dirty="0"/>
                    </a:p>
                  </a:txBody>
                  <a:tcPr/>
                </a:tc>
                <a:tc>
                  <a:txBody>
                    <a:bodyPr/>
                    <a:lstStyle/>
                    <a:p>
                      <a:pPr algn="ctr"/>
                      <a:r>
                        <a:rPr lang="en-MY" dirty="0" smtClean="0"/>
                        <a:t>14.13</a:t>
                      </a:r>
                      <a:endParaRPr lang="en-MY" dirty="0"/>
                    </a:p>
                  </a:txBody>
                  <a:tcPr/>
                </a:tc>
              </a:tr>
              <a:tr h="370840">
                <a:tc>
                  <a:txBody>
                    <a:bodyPr/>
                    <a:lstStyle/>
                    <a:p>
                      <a:pPr algn="ctr"/>
                      <a:r>
                        <a:rPr lang="en-MY" dirty="0" smtClean="0"/>
                        <a:t>OTHERS</a:t>
                      </a:r>
                      <a:endParaRPr lang="en-MY" dirty="0"/>
                    </a:p>
                  </a:txBody>
                  <a:tcPr/>
                </a:tc>
                <a:tc>
                  <a:txBody>
                    <a:bodyPr/>
                    <a:lstStyle/>
                    <a:p>
                      <a:pPr algn="ctr"/>
                      <a:r>
                        <a:rPr lang="en-MY" dirty="0" smtClean="0"/>
                        <a:t>57</a:t>
                      </a:r>
                      <a:endParaRPr lang="en-MY" dirty="0"/>
                    </a:p>
                  </a:txBody>
                  <a:tcPr/>
                </a:tc>
                <a:tc>
                  <a:txBody>
                    <a:bodyPr/>
                    <a:lstStyle/>
                    <a:p>
                      <a:pPr algn="ctr"/>
                      <a:r>
                        <a:rPr lang="en-MY" dirty="0" smtClean="0"/>
                        <a:t>75.51</a:t>
                      </a:r>
                      <a:endParaRPr lang="en-MY" dirty="0"/>
                    </a:p>
                  </a:txBody>
                  <a:tcPr/>
                </a:tc>
                <a:tc>
                  <a:txBody>
                    <a:bodyPr/>
                    <a:lstStyle/>
                    <a:p>
                      <a:pPr algn="ctr"/>
                      <a:r>
                        <a:rPr lang="en-MY" dirty="0" smtClean="0"/>
                        <a:t>11.80</a:t>
                      </a:r>
                      <a:endParaRPr lang="en-MY" dirty="0"/>
                    </a:p>
                  </a:txBody>
                  <a:tcPr/>
                </a:tc>
              </a:tr>
            </a:tbl>
          </a:graphicData>
        </a:graphic>
      </p:graphicFrame>
      <p:graphicFrame>
        <p:nvGraphicFramePr>
          <p:cNvPr id="9" name="Content Placeholder 3"/>
          <p:cNvGraphicFramePr>
            <a:graphicFrameLocks noGrp="1"/>
          </p:cNvGraphicFramePr>
          <p:nvPr>
            <p:ph idx="1"/>
          </p:nvPr>
        </p:nvGraphicFramePr>
        <p:xfrm>
          <a:off x="772342" y="3001282"/>
          <a:ext cx="7886700" cy="1381760"/>
        </p:xfrm>
        <a:graphic>
          <a:graphicData uri="http://schemas.openxmlformats.org/drawingml/2006/table">
            <a:tbl>
              <a:tblPr firstRow="1" bandRow="1">
                <a:tableStyleId>{5C22544A-7EE6-4342-B048-85BDC9FD1C3A}</a:tableStyleId>
              </a:tblPr>
              <a:tblGrid>
                <a:gridCol w="1971675"/>
                <a:gridCol w="1971675"/>
                <a:gridCol w="1971675"/>
                <a:gridCol w="1971675"/>
              </a:tblGrid>
              <a:tr h="370840">
                <a:tc>
                  <a:txBody>
                    <a:bodyPr/>
                    <a:lstStyle/>
                    <a:p>
                      <a:pPr algn="ctr"/>
                      <a:r>
                        <a:rPr lang="en-MY" dirty="0" smtClean="0"/>
                        <a:t>Mode of High School</a:t>
                      </a:r>
                      <a:endParaRPr lang="en-MY" dirty="0"/>
                    </a:p>
                  </a:txBody>
                  <a:tcPr/>
                </a:tc>
                <a:tc>
                  <a:txBody>
                    <a:bodyPr/>
                    <a:lstStyle/>
                    <a:p>
                      <a:pPr algn="ctr"/>
                      <a:r>
                        <a:rPr lang="en-MY" dirty="0" smtClean="0"/>
                        <a:t>Mean</a:t>
                      </a:r>
                      <a:endParaRPr lang="en-MY" dirty="0"/>
                    </a:p>
                  </a:txBody>
                  <a:tcPr/>
                </a:tc>
                <a:tc>
                  <a:txBody>
                    <a:bodyPr/>
                    <a:lstStyle/>
                    <a:p>
                      <a:pPr algn="ctr"/>
                      <a:r>
                        <a:rPr lang="en-MY" dirty="0" smtClean="0"/>
                        <a:t>t-value</a:t>
                      </a:r>
                      <a:endParaRPr lang="en-MY" dirty="0"/>
                    </a:p>
                  </a:txBody>
                  <a:tcPr/>
                </a:tc>
                <a:tc>
                  <a:txBody>
                    <a:bodyPr/>
                    <a:lstStyle/>
                    <a:p>
                      <a:pPr algn="ctr"/>
                      <a:r>
                        <a:rPr lang="en-MY" dirty="0" smtClean="0"/>
                        <a:t>p-value</a:t>
                      </a:r>
                      <a:endParaRPr lang="en-MY" dirty="0"/>
                    </a:p>
                  </a:txBody>
                  <a:tcPr/>
                </a:tc>
              </a:tr>
              <a:tr h="370840">
                <a:tc>
                  <a:txBody>
                    <a:bodyPr/>
                    <a:lstStyle/>
                    <a:p>
                      <a:pPr algn="ctr"/>
                      <a:r>
                        <a:rPr lang="en-MY" dirty="0" smtClean="0"/>
                        <a:t>SBP/MRSM</a:t>
                      </a:r>
                      <a:endParaRPr lang="en-MY" dirty="0"/>
                    </a:p>
                  </a:txBody>
                  <a:tcPr/>
                </a:tc>
                <a:tc>
                  <a:txBody>
                    <a:bodyPr/>
                    <a:lstStyle/>
                    <a:p>
                      <a:pPr algn="ctr"/>
                      <a:r>
                        <a:rPr lang="en-MY" dirty="0" smtClean="0"/>
                        <a:t>72.97</a:t>
                      </a:r>
                      <a:endParaRPr lang="en-MY" dirty="0"/>
                    </a:p>
                  </a:txBody>
                  <a:tcPr/>
                </a:tc>
                <a:tc rowSpan="2">
                  <a:txBody>
                    <a:bodyPr/>
                    <a:lstStyle/>
                    <a:p>
                      <a:pPr algn="ctr"/>
                      <a:endParaRPr lang="en-MY" dirty="0" smtClean="0"/>
                    </a:p>
                    <a:p>
                      <a:pPr algn="ctr"/>
                      <a:r>
                        <a:rPr lang="en-MY" dirty="0" smtClean="0"/>
                        <a:t>0.935</a:t>
                      </a:r>
                      <a:endParaRPr lang="en-MY" dirty="0"/>
                    </a:p>
                  </a:txBody>
                  <a:tcPr/>
                </a:tc>
                <a:tc rowSpan="2">
                  <a:txBody>
                    <a:bodyPr/>
                    <a:lstStyle/>
                    <a:p>
                      <a:pPr algn="ctr"/>
                      <a:endParaRPr lang="en-MY" dirty="0" smtClean="0"/>
                    </a:p>
                    <a:p>
                      <a:pPr algn="ctr"/>
                      <a:r>
                        <a:rPr lang="en-MY" dirty="0" smtClean="0"/>
                        <a:t>0.352</a:t>
                      </a:r>
                      <a:endParaRPr lang="en-MY" dirty="0"/>
                    </a:p>
                  </a:txBody>
                  <a:tcPr/>
                </a:tc>
              </a:tr>
              <a:tr h="370840">
                <a:tc>
                  <a:txBody>
                    <a:bodyPr/>
                    <a:lstStyle/>
                    <a:p>
                      <a:pPr algn="ctr"/>
                      <a:r>
                        <a:rPr lang="en-MY" dirty="0" smtClean="0"/>
                        <a:t>OTHERS</a:t>
                      </a:r>
                      <a:endParaRPr lang="en-MY" dirty="0"/>
                    </a:p>
                  </a:txBody>
                  <a:tcPr/>
                </a:tc>
                <a:tc>
                  <a:txBody>
                    <a:bodyPr/>
                    <a:lstStyle/>
                    <a:p>
                      <a:pPr algn="ctr"/>
                      <a:r>
                        <a:rPr lang="en-MY" dirty="0" smtClean="0"/>
                        <a:t>75.51</a:t>
                      </a:r>
                      <a:endParaRPr lang="en-MY" dirty="0"/>
                    </a:p>
                  </a:txBody>
                  <a:tcPr/>
                </a:tc>
                <a:tc vMerge="1">
                  <a:txBody>
                    <a:bodyPr/>
                    <a:lstStyle/>
                    <a:p>
                      <a:pPr algn="ctr"/>
                      <a:endParaRPr lang="en-MY" dirty="0"/>
                    </a:p>
                  </a:txBody>
                  <a:tcPr/>
                </a:tc>
                <a:tc vMerge="1">
                  <a:txBody>
                    <a:bodyPr/>
                    <a:lstStyle/>
                    <a:p>
                      <a:pPr algn="ctr"/>
                      <a:endParaRPr lang="en-MY" dirty="0"/>
                    </a:p>
                  </a:txBody>
                  <a:tcPr/>
                </a:tc>
              </a:tr>
            </a:tbl>
          </a:graphicData>
        </a:graphic>
      </p:graphicFrame>
      <p:sp>
        <p:nvSpPr>
          <p:cNvPr id="8" name="Title 1"/>
          <p:cNvSpPr txBox="1">
            <a:spLocks/>
          </p:cNvSpPr>
          <p:nvPr/>
        </p:nvSpPr>
        <p:spPr>
          <a:xfrm>
            <a:off x="1524000" y="365127"/>
            <a:ext cx="7135041" cy="797156"/>
          </a:xfrm>
          <a:prstGeom prst="rect">
            <a:avLst/>
          </a:prstGeom>
          <a:solidFill>
            <a:srgbClr val="FFFD9B"/>
          </a:solidFill>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MY" sz="2000" dirty="0" smtClean="0">
                <a:latin typeface="Times New Roman"/>
                <a:cs typeface="Times New Roman"/>
              </a:rPr>
              <a:t>Ho :There is no difference in the level of interpersonal skills between students from SBP/MRSM and other types of school.</a:t>
            </a:r>
            <a:endParaRPr lang="en-GB" sz="2000" dirty="0">
              <a:latin typeface="Times New Roman"/>
              <a:cs typeface="Times New Roman"/>
            </a:endParaRPr>
          </a:p>
        </p:txBody>
      </p:sp>
      <p:sp>
        <p:nvSpPr>
          <p:cNvPr id="10" name="TextBox 9"/>
          <p:cNvSpPr txBox="1"/>
          <p:nvPr/>
        </p:nvSpPr>
        <p:spPr>
          <a:xfrm>
            <a:off x="3628571" y="4517571"/>
            <a:ext cx="2916183" cy="707886"/>
          </a:xfrm>
          <a:prstGeom prst="rect">
            <a:avLst/>
          </a:prstGeom>
          <a:solidFill>
            <a:schemeClr val="accent4">
              <a:lumMod val="40000"/>
              <a:lumOff val="60000"/>
            </a:schemeClr>
          </a:solidFill>
        </p:spPr>
        <p:txBody>
          <a:bodyPr wrap="none" rtlCol="0">
            <a:spAutoFit/>
          </a:bodyPr>
          <a:lstStyle/>
          <a:p>
            <a:r>
              <a:rPr lang="en-US" sz="2000" b="1" dirty="0" smtClean="0">
                <a:latin typeface="Times New Roman"/>
                <a:cs typeface="Times New Roman"/>
              </a:rPr>
              <a:t>p &gt; 0.05 – Not significant</a:t>
            </a:r>
          </a:p>
          <a:p>
            <a:r>
              <a:rPr lang="en-US" sz="2000" b="1" dirty="0" smtClean="0">
                <a:latin typeface="Times New Roman"/>
                <a:cs typeface="Times New Roman"/>
              </a:rPr>
              <a:t>H</a:t>
            </a:r>
            <a:r>
              <a:rPr lang="en-US" sz="2000" b="1" baseline="-25000" dirty="0" smtClean="0">
                <a:latin typeface="Times New Roman"/>
                <a:cs typeface="Times New Roman"/>
              </a:rPr>
              <a:t>0</a:t>
            </a:r>
            <a:r>
              <a:rPr lang="en-US" sz="2000" b="1" dirty="0" smtClean="0">
                <a:latin typeface="Times New Roman"/>
                <a:cs typeface="Times New Roman"/>
              </a:rPr>
              <a:t> is not rejected</a:t>
            </a:r>
            <a:endParaRPr lang="en-US" sz="2000" b="1" dirty="0">
              <a:latin typeface="Times New Roman"/>
              <a:cs typeface="Times New Roman"/>
            </a:endParaRPr>
          </a:p>
        </p:txBody>
      </p:sp>
      <p:sp>
        <p:nvSpPr>
          <p:cNvPr id="11" name="TextBox 10"/>
          <p:cNvSpPr txBox="1"/>
          <p:nvPr/>
        </p:nvSpPr>
        <p:spPr>
          <a:xfrm>
            <a:off x="1524000" y="5340460"/>
            <a:ext cx="7135042" cy="1015663"/>
          </a:xfrm>
          <a:prstGeom prst="rect">
            <a:avLst/>
          </a:prstGeom>
          <a:noFill/>
        </p:spPr>
        <p:txBody>
          <a:bodyPr wrap="square" rtlCol="0">
            <a:spAutoFit/>
          </a:bodyPr>
          <a:lstStyle/>
          <a:p>
            <a:r>
              <a:rPr lang="en-MY" sz="2000" b="1" dirty="0" smtClean="0">
                <a:latin typeface="Times New Roman"/>
                <a:cs typeface="Times New Roman"/>
              </a:rPr>
              <a:t>CONCLUSION: There is no significant difference in the level of interpersonal skills between students from SBP/MRSM and students from other types of school.</a:t>
            </a:r>
            <a:endParaRPr lang="en-US" sz="2000" b="1" dirty="0">
              <a:latin typeface="Times New Roman"/>
              <a:cs typeface="Times New Roman"/>
            </a:endParaRPr>
          </a:p>
        </p:txBody>
      </p:sp>
    </p:spTree>
    <p:extLst>
      <p:ext uri="{BB962C8B-B14F-4D97-AF65-F5344CB8AC3E}">
        <p14:creationId xmlns:p14="http://schemas.microsoft.com/office/powerpoint/2010/main" val="333600855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9316" y="159713"/>
            <a:ext cx="7116033" cy="1325563"/>
          </a:xfrm>
        </p:spPr>
        <p:txBody>
          <a:bodyPr/>
          <a:lstStyle/>
          <a:p>
            <a:pPr algn="ctr"/>
            <a:r>
              <a:rPr lang="en-US" dirty="0" smtClean="0"/>
              <a:t>Types of Pre-University </a:t>
            </a:r>
            <a:r>
              <a:rPr lang="en-US" dirty="0" err="1" smtClean="0"/>
              <a:t>Programme</a:t>
            </a:r>
            <a:endParaRPr lang="en-GB"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518500387"/>
              </p:ext>
            </p:extLst>
          </p:nvPr>
        </p:nvGraphicFramePr>
        <p:xfrm>
          <a:off x="628650" y="1437892"/>
          <a:ext cx="7886700" cy="52100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4372791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3"/>
          <p:cNvGraphicFramePr>
            <a:graphicFrameLocks noGrp="1"/>
          </p:cNvGraphicFramePr>
          <p:nvPr>
            <p:ph idx="1"/>
            <p:extLst>
              <p:ext uri="{D42A27DB-BD31-4B8C-83A1-F6EECF244321}">
                <p14:modId xmlns:p14="http://schemas.microsoft.com/office/powerpoint/2010/main" val="1137238169"/>
              </p:ext>
            </p:extLst>
          </p:nvPr>
        </p:nvGraphicFramePr>
        <p:xfrm>
          <a:off x="378825" y="2962094"/>
          <a:ext cx="8201840" cy="1651000"/>
        </p:xfrm>
        <a:graphic>
          <a:graphicData uri="http://schemas.openxmlformats.org/drawingml/2006/table">
            <a:tbl>
              <a:tblPr firstRow="1" bandRow="1">
                <a:tableStyleId>{5C22544A-7EE6-4342-B048-85BDC9FD1C3A}</a:tableStyleId>
              </a:tblPr>
              <a:tblGrid>
                <a:gridCol w="2560319"/>
                <a:gridCol w="1540601"/>
                <a:gridCol w="2050460"/>
                <a:gridCol w="2050460"/>
              </a:tblGrid>
              <a:tr h="370840">
                <a:tc>
                  <a:txBody>
                    <a:bodyPr/>
                    <a:lstStyle/>
                    <a:p>
                      <a:pPr algn="ctr"/>
                      <a:r>
                        <a:rPr lang="en-MY" dirty="0" smtClean="0"/>
                        <a:t>Pre-university</a:t>
                      </a:r>
                      <a:endParaRPr lang="en-MY" dirty="0"/>
                    </a:p>
                  </a:txBody>
                  <a:tcPr/>
                </a:tc>
                <a:tc>
                  <a:txBody>
                    <a:bodyPr/>
                    <a:lstStyle/>
                    <a:p>
                      <a:pPr algn="ctr"/>
                      <a:r>
                        <a:rPr lang="en-MY" dirty="0" smtClean="0"/>
                        <a:t>Mean</a:t>
                      </a:r>
                      <a:endParaRPr lang="en-MY" dirty="0"/>
                    </a:p>
                  </a:txBody>
                  <a:tcPr/>
                </a:tc>
                <a:tc>
                  <a:txBody>
                    <a:bodyPr/>
                    <a:lstStyle/>
                    <a:p>
                      <a:pPr algn="ctr"/>
                      <a:r>
                        <a:rPr lang="en-MY" dirty="0" smtClean="0"/>
                        <a:t>t-value</a:t>
                      </a:r>
                      <a:endParaRPr lang="en-MY" dirty="0"/>
                    </a:p>
                  </a:txBody>
                  <a:tcPr/>
                </a:tc>
                <a:tc>
                  <a:txBody>
                    <a:bodyPr/>
                    <a:lstStyle/>
                    <a:p>
                      <a:pPr algn="ctr"/>
                      <a:r>
                        <a:rPr lang="en-MY" dirty="0" smtClean="0"/>
                        <a:t>p-value</a:t>
                      </a:r>
                      <a:endParaRPr lang="en-MY" dirty="0"/>
                    </a:p>
                  </a:txBody>
                  <a:tcPr/>
                </a:tc>
              </a:tr>
              <a:tr h="370840">
                <a:tc>
                  <a:txBody>
                    <a:bodyPr/>
                    <a:lstStyle/>
                    <a:p>
                      <a:pPr algn="ctr"/>
                      <a:r>
                        <a:rPr lang="en-MY" dirty="0" smtClean="0"/>
                        <a:t>MATRICULATION/ASASI</a:t>
                      </a:r>
                      <a:endParaRPr lang="en-MY" dirty="0"/>
                    </a:p>
                  </a:txBody>
                  <a:tcPr/>
                </a:tc>
                <a:tc>
                  <a:txBody>
                    <a:bodyPr/>
                    <a:lstStyle/>
                    <a:p>
                      <a:pPr algn="ctr"/>
                      <a:r>
                        <a:rPr lang="en-MY" dirty="0" smtClean="0"/>
                        <a:t>75.09</a:t>
                      </a:r>
                      <a:endParaRPr lang="en-MY" dirty="0"/>
                    </a:p>
                  </a:txBody>
                  <a:tcPr/>
                </a:tc>
                <a:tc rowSpan="2">
                  <a:txBody>
                    <a:bodyPr/>
                    <a:lstStyle/>
                    <a:p>
                      <a:pPr algn="ctr"/>
                      <a:endParaRPr lang="en-MY" dirty="0" smtClean="0"/>
                    </a:p>
                    <a:p>
                      <a:pPr algn="ctr"/>
                      <a:r>
                        <a:rPr lang="en-MY" dirty="0" smtClean="0"/>
                        <a:t>0.972</a:t>
                      </a:r>
                      <a:endParaRPr lang="en-MY" dirty="0"/>
                    </a:p>
                  </a:txBody>
                  <a:tcPr/>
                </a:tc>
                <a:tc rowSpan="2">
                  <a:txBody>
                    <a:bodyPr/>
                    <a:lstStyle/>
                    <a:p>
                      <a:pPr algn="ctr"/>
                      <a:endParaRPr lang="en-MY" dirty="0" smtClean="0"/>
                    </a:p>
                    <a:p>
                      <a:pPr algn="ctr"/>
                      <a:r>
                        <a:rPr lang="en-MY" dirty="0" smtClean="0"/>
                        <a:t>0.334</a:t>
                      </a:r>
                      <a:endParaRPr lang="en-MY" dirty="0"/>
                    </a:p>
                  </a:txBody>
                  <a:tcPr/>
                </a:tc>
              </a:tr>
              <a:tr h="370840">
                <a:tc>
                  <a:txBody>
                    <a:bodyPr/>
                    <a:lstStyle/>
                    <a:p>
                      <a:pPr algn="ctr"/>
                      <a:r>
                        <a:rPr lang="en-MY" dirty="0" smtClean="0"/>
                        <a:t>STPM/A-LEVEL/FOUNDATION</a:t>
                      </a:r>
                      <a:endParaRPr lang="en-MY" dirty="0"/>
                    </a:p>
                  </a:txBody>
                  <a:tcPr/>
                </a:tc>
                <a:tc>
                  <a:txBody>
                    <a:bodyPr/>
                    <a:lstStyle/>
                    <a:p>
                      <a:pPr algn="ctr"/>
                      <a:r>
                        <a:rPr lang="en-MY" dirty="0" smtClean="0"/>
                        <a:t>71.60</a:t>
                      </a:r>
                      <a:endParaRPr lang="en-MY" dirty="0"/>
                    </a:p>
                  </a:txBody>
                  <a:tcPr/>
                </a:tc>
                <a:tc vMerge="1">
                  <a:txBody>
                    <a:bodyPr/>
                    <a:lstStyle/>
                    <a:p>
                      <a:pPr algn="ctr"/>
                      <a:endParaRPr lang="en-MY" dirty="0"/>
                    </a:p>
                  </a:txBody>
                  <a:tcPr/>
                </a:tc>
                <a:tc vMerge="1">
                  <a:txBody>
                    <a:bodyPr/>
                    <a:lstStyle/>
                    <a:p>
                      <a:pPr algn="ctr"/>
                      <a:endParaRPr lang="en-MY" dirty="0"/>
                    </a:p>
                  </a:txBody>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555480247"/>
              </p:ext>
            </p:extLst>
          </p:nvPr>
        </p:nvGraphicFramePr>
        <p:xfrm>
          <a:off x="1463040" y="1397001"/>
          <a:ext cx="6522720" cy="1381760"/>
        </p:xfrm>
        <a:graphic>
          <a:graphicData uri="http://schemas.openxmlformats.org/drawingml/2006/table">
            <a:tbl>
              <a:tblPr firstRow="1" bandRow="1">
                <a:tableStyleId>{5C22544A-7EE6-4342-B048-85BDC9FD1C3A}</a:tableStyleId>
              </a:tblPr>
              <a:tblGrid>
                <a:gridCol w="3100887"/>
                <a:gridCol w="796534"/>
                <a:gridCol w="1205566"/>
                <a:gridCol w="1419733"/>
              </a:tblGrid>
              <a:tr h="370840">
                <a:tc>
                  <a:txBody>
                    <a:bodyPr/>
                    <a:lstStyle/>
                    <a:p>
                      <a:pPr algn="ctr"/>
                      <a:r>
                        <a:rPr lang="en-MY" dirty="0" smtClean="0"/>
                        <a:t>Pre-university Programme</a:t>
                      </a:r>
                      <a:endParaRPr lang="en-MY" dirty="0"/>
                    </a:p>
                  </a:txBody>
                  <a:tcPr/>
                </a:tc>
                <a:tc>
                  <a:txBody>
                    <a:bodyPr/>
                    <a:lstStyle/>
                    <a:p>
                      <a:pPr algn="ctr"/>
                      <a:r>
                        <a:rPr lang="en-MY" dirty="0" smtClean="0"/>
                        <a:t>N</a:t>
                      </a:r>
                      <a:endParaRPr lang="en-MY" dirty="0"/>
                    </a:p>
                  </a:txBody>
                  <a:tcPr/>
                </a:tc>
                <a:tc>
                  <a:txBody>
                    <a:bodyPr/>
                    <a:lstStyle/>
                    <a:p>
                      <a:pPr algn="ctr"/>
                      <a:r>
                        <a:rPr lang="en-MY" dirty="0" smtClean="0"/>
                        <a:t>Mean</a:t>
                      </a:r>
                      <a:endParaRPr lang="en-MY" dirty="0"/>
                    </a:p>
                  </a:txBody>
                  <a:tcPr/>
                </a:tc>
                <a:tc>
                  <a:txBody>
                    <a:bodyPr/>
                    <a:lstStyle/>
                    <a:p>
                      <a:pPr algn="ctr"/>
                      <a:r>
                        <a:rPr lang="en-MY" dirty="0" smtClean="0"/>
                        <a:t>SD</a:t>
                      </a:r>
                      <a:endParaRPr lang="en-MY" dirty="0"/>
                    </a:p>
                  </a:txBody>
                  <a:tcPr/>
                </a:tc>
              </a:tr>
              <a:tr h="370840">
                <a:tc>
                  <a:txBody>
                    <a:bodyPr/>
                    <a:lstStyle/>
                    <a:p>
                      <a:pPr algn="ctr"/>
                      <a:r>
                        <a:rPr lang="en-MY" dirty="0" smtClean="0"/>
                        <a:t>MATRICULATION/ASASI</a:t>
                      </a:r>
                      <a:endParaRPr lang="en-MY" dirty="0"/>
                    </a:p>
                  </a:txBody>
                  <a:tcPr/>
                </a:tc>
                <a:tc>
                  <a:txBody>
                    <a:bodyPr/>
                    <a:lstStyle/>
                    <a:p>
                      <a:pPr algn="ctr"/>
                      <a:r>
                        <a:rPr lang="en-MY" dirty="0" smtClean="0"/>
                        <a:t>78</a:t>
                      </a:r>
                      <a:endParaRPr lang="en-MY" dirty="0"/>
                    </a:p>
                  </a:txBody>
                  <a:tcPr/>
                </a:tc>
                <a:tc>
                  <a:txBody>
                    <a:bodyPr/>
                    <a:lstStyle/>
                    <a:p>
                      <a:pPr algn="ctr"/>
                      <a:r>
                        <a:rPr lang="en-MY" dirty="0" smtClean="0"/>
                        <a:t>75.09</a:t>
                      </a:r>
                      <a:endParaRPr lang="en-MY" dirty="0"/>
                    </a:p>
                  </a:txBody>
                  <a:tcPr/>
                </a:tc>
                <a:tc>
                  <a:txBody>
                    <a:bodyPr/>
                    <a:lstStyle/>
                    <a:p>
                      <a:pPr algn="ctr"/>
                      <a:r>
                        <a:rPr lang="en-MY" dirty="0" smtClean="0"/>
                        <a:t>12.51</a:t>
                      </a:r>
                      <a:endParaRPr lang="en-MY" dirty="0"/>
                    </a:p>
                  </a:txBody>
                  <a:tcPr/>
                </a:tc>
              </a:tr>
              <a:tr h="370840">
                <a:tc>
                  <a:txBody>
                    <a:bodyPr/>
                    <a:lstStyle/>
                    <a:p>
                      <a:pPr algn="ctr"/>
                      <a:r>
                        <a:rPr lang="en-MY" dirty="0" smtClean="0"/>
                        <a:t>STPM/A-LEVEL/FOUNDATION</a:t>
                      </a:r>
                      <a:endParaRPr lang="en-MY" dirty="0"/>
                    </a:p>
                  </a:txBody>
                  <a:tcPr/>
                </a:tc>
                <a:tc>
                  <a:txBody>
                    <a:bodyPr/>
                    <a:lstStyle/>
                    <a:p>
                      <a:pPr algn="ctr"/>
                      <a:r>
                        <a:rPr lang="en-MY" dirty="0" smtClean="0"/>
                        <a:t>15</a:t>
                      </a:r>
                      <a:endParaRPr lang="en-MY" dirty="0"/>
                    </a:p>
                  </a:txBody>
                  <a:tcPr/>
                </a:tc>
                <a:tc>
                  <a:txBody>
                    <a:bodyPr/>
                    <a:lstStyle/>
                    <a:p>
                      <a:pPr algn="ctr"/>
                      <a:r>
                        <a:rPr lang="en-MY" dirty="0" smtClean="0"/>
                        <a:t>71.60</a:t>
                      </a:r>
                      <a:endParaRPr lang="en-MY" dirty="0"/>
                    </a:p>
                  </a:txBody>
                  <a:tcPr/>
                </a:tc>
                <a:tc>
                  <a:txBody>
                    <a:bodyPr/>
                    <a:lstStyle/>
                    <a:p>
                      <a:pPr algn="ctr"/>
                      <a:r>
                        <a:rPr lang="en-MY" dirty="0" smtClean="0"/>
                        <a:t>13.94</a:t>
                      </a:r>
                      <a:endParaRPr lang="en-MY" dirty="0"/>
                    </a:p>
                  </a:txBody>
                  <a:tcPr/>
                </a:tc>
              </a:tr>
            </a:tbl>
          </a:graphicData>
        </a:graphic>
      </p:graphicFrame>
      <p:sp>
        <p:nvSpPr>
          <p:cNvPr id="7" name="TextBox 6"/>
          <p:cNvSpPr txBox="1"/>
          <p:nvPr/>
        </p:nvSpPr>
        <p:spPr>
          <a:xfrm>
            <a:off x="3628571" y="4632574"/>
            <a:ext cx="2916183" cy="707886"/>
          </a:xfrm>
          <a:prstGeom prst="rect">
            <a:avLst/>
          </a:prstGeom>
          <a:solidFill>
            <a:schemeClr val="accent4">
              <a:lumMod val="40000"/>
              <a:lumOff val="60000"/>
            </a:schemeClr>
          </a:solidFill>
        </p:spPr>
        <p:txBody>
          <a:bodyPr wrap="none" rtlCol="0">
            <a:spAutoFit/>
          </a:bodyPr>
          <a:lstStyle/>
          <a:p>
            <a:r>
              <a:rPr lang="en-US" sz="2000" b="1" dirty="0" smtClean="0">
                <a:latin typeface="Times New Roman"/>
                <a:cs typeface="Times New Roman"/>
              </a:rPr>
              <a:t>p &gt; 0.05 – Not significant</a:t>
            </a:r>
          </a:p>
          <a:p>
            <a:r>
              <a:rPr lang="en-US" sz="2000" b="1" dirty="0" smtClean="0">
                <a:latin typeface="Times New Roman"/>
                <a:cs typeface="Times New Roman"/>
              </a:rPr>
              <a:t>H</a:t>
            </a:r>
            <a:r>
              <a:rPr lang="en-US" sz="2000" b="1" baseline="-25000" dirty="0" smtClean="0">
                <a:latin typeface="Times New Roman"/>
                <a:cs typeface="Times New Roman"/>
              </a:rPr>
              <a:t>0</a:t>
            </a:r>
            <a:r>
              <a:rPr lang="en-US" sz="2000" b="1" dirty="0" smtClean="0">
                <a:latin typeface="Times New Roman"/>
                <a:cs typeface="Times New Roman"/>
              </a:rPr>
              <a:t> is not rejected</a:t>
            </a:r>
            <a:endParaRPr lang="en-US" sz="2000" b="1" dirty="0">
              <a:latin typeface="Times New Roman"/>
              <a:cs typeface="Times New Roman"/>
            </a:endParaRPr>
          </a:p>
        </p:txBody>
      </p:sp>
      <p:sp>
        <p:nvSpPr>
          <p:cNvPr id="10" name="Title 1"/>
          <p:cNvSpPr txBox="1">
            <a:spLocks/>
          </p:cNvSpPr>
          <p:nvPr/>
        </p:nvSpPr>
        <p:spPr>
          <a:xfrm>
            <a:off x="1524000" y="365127"/>
            <a:ext cx="7135041" cy="797156"/>
          </a:xfrm>
          <a:prstGeom prst="rect">
            <a:avLst/>
          </a:prstGeom>
          <a:solidFill>
            <a:srgbClr val="FFFD9B"/>
          </a:solidFill>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MY" sz="2000" dirty="0" smtClean="0">
                <a:latin typeface="Times New Roman"/>
                <a:cs typeface="Times New Roman"/>
              </a:rPr>
              <a:t>Ho :There is no difference in the level of interpersonal skills between the matriculation/Asasi and STPM/A-Level/Foundation.</a:t>
            </a:r>
            <a:endParaRPr lang="en-GB" sz="2000" dirty="0">
              <a:latin typeface="Times New Roman"/>
              <a:cs typeface="Times New Roman"/>
            </a:endParaRPr>
          </a:p>
        </p:txBody>
      </p:sp>
      <p:sp>
        <p:nvSpPr>
          <p:cNvPr id="11" name="TextBox 10"/>
          <p:cNvSpPr txBox="1"/>
          <p:nvPr/>
        </p:nvSpPr>
        <p:spPr>
          <a:xfrm>
            <a:off x="1524000" y="5340460"/>
            <a:ext cx="7135042" cy="1015663"/>
          </a:xfrm>
          <a:prstGeom prst="rect">
            <a:avLst/>
          </a:prstGeom>
          <a:noFill/>
        </p:spPr>
        <p:txBody>
          <a:bodyPr wrap="square" rtlCol="0">
            <a:spAutoFit/>
          </a:bodyPr>
          <a:lstStyle/>
          <a:p>
            <a:r>
              <a:rPr lang="en-MY" sz="2000" b="1" dirty="0" smtClean="0">
                <a:latin typeface="Times New Roman"/>
                <a:cs typeface="Times New Roman"/>
              </a:rPr>
              <a:t>CONCLUSION: There is no significant difference in the level of interpersonal skills between the pre-university programmes – Matriculation/Asasi and STPM/A-Level/Foundation.</a:t>
            </a:r>
            <a:endParaRPr lang="en-US" sz="2000" b="1" dirty="0">
              <a:latin typeface="Times New Roman"/>
              <a:cs typeface="Times New Roman"/>
            </a:endParaRPr>
          </a:p>
        </p:txBody>
      </p:sp>
    </p:spTree>
    <p:extLst>
      <p:ext uri="{BB962C8B-B14F-4D97-AF65-F5344CB8AC3E}">
        <p14:creationId xmlns:p14="http://schemas.microsoft.com/office/powerpoint/2010/main" val="103472128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0890" y="624110"/>
            <a:ext cx="7440989" cy="1280890"/>
          </a:xfrm>
        </p:spPr>
        <p:txBody>
          <a:bodyPr/>
          <a:lstStyle/>
          <a:p>
            <a:pPr algn="ctr"/>
            <a:r>
              <a:rPr lang="en-US" dirty="0" smtClean="0"/>
              <a:t>Parents’ Education Level</a:t>
            </a:r>
            <a:endParaRPr lang="en-GB"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723734486"/>
              </p:ext>
            </p:extLst>
          </p:nvPr>
        </p:nvGraphicFramePr>
        <p:xfrm>
          <a:off x="628650" y="1825624"/>
          <a:ext cx="7886700" cy="47849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7444865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3"/>
          <p:cNvGraphicFramePr>
            <a:graphicFrameLocks noGrp="1"/>
          </p:cNvGraphicFramePr>
          <p:nvPr>
            <p:ph idx="1"/>
            <p:extLst>
              <p:ext uri="{D42A27DB-BD31-4B8C-83A1-F6EECF244321}">
                <p14:modId xmlns:p14="http://schemas.microsoft.com/office/powerpoint/2010/main" val="4036233214"/>
              </p:ext>
            </p:extLst>
          </p:nvPr>
        </p:nvGraphicFramePr>
        <p:xfrm>
          <a:off x="326572" y="1048687"/>
          <a:ext cx="8634548" cy="2021840"/>
        </p:xfrm>
        <a:graphic>
          <a:graphicData uri="http://schemas.openxmlformats.org/drawingml/2006/table">
            <a:tbl>
              <a:tblPr firstRow="1" bandRow="1">
                <a:tableStyleId>{5C22544A-7EE6-4342-B048-85BDC9FD1C3A}</a:tableStyleId>
              </a:tblPr>
              <a:tblGrid>
                <a:gridCol w="2158637"/>
                <a:gridCol w="2158637"/>
                <a:gridCol w="2158637"/>
                <a:gridCol w="2158637"/>
              </a:tblGrid>
              <a:tr h="370840">
                <a:tc>
                  <a:txBody>
                    <a:bodyPr/>
                    <a:lstStyle/>
                    <a:p>
                      <a:pPr algn="ctr"/>
                      <a:r>
                        <a:rPr lang="en-MY" dirty="0" smtClean="0"/>
                        <a:t>Parent’s Education Level</a:t>
                      </a:r>
                      <a:endParaRPr lang="en-MY" dirty="0"/>
                    </a:p>
                  </a:txBody>
                  <a:tcPr/>
                </a:tc>
                <a:tc>
                  <a:txBody>
                    <a:bodyPr/>
                    <a:lstStyle/>
                    <a:p>
                      <a:pPr algn="ctr"/>
                      <a:r>
                        <a:rPr lang="en-MY" dirty="0" smtClean="0"/>
                        <a:t>N</a:t>
                      </a:r>
                      <a:endParaRPr lang="en-MY" dirty="0"/>
                    </a:p>
                  </a:txBody>
                  <a:tcPr/>
                </a:tc>
                <a:tc>
                  <a:txBody>
                    <a:bodyPr/>
                    <a:lstStyle/>
                    <a:p>
                      <a:pPr algn="ctr"/>
                      <a:r>
                        <a:rPr lang="en-MY" dirty="0" smtClean="0"/>
                        <a:t>Mean</a:t>
                      </a:r>
                      <a:endParaRPr lang="en-MY" dirty="0"/>
                    </a:p>
                  </a:txBody>
                  <a:tcPr/>
                </a:tc>
                <a:tc>
                  <a:txBody>
                    <a:bodyPr/>
                    <a:lstStyle/>
                    <a:p>
                      <a:pPr algn="ctr"/>
                      <a:r>
                        <a:rPr lang="en-MY" dirty="0" smtClean="0"/>
                        <a:t>SD</a:t>
                      </a:r>
                      <a:endParaRPr lang="en-MY" dirty="0"/>
                    </a:p>
                  </a:txBody>
                  <a:tcPr/>
                </a:tc>
              </a:tr>
              <a:tr h="370840">
                <a:tc>
                  <a:txBody>
                    <a:bodyPr/>
                    <a:lstStyle/>
                    <a:p>
                      <a:pPr algn="ctr"/>
                      <a:r>
                        <a:rPr lang="en-MY" dirty="0" smtClean="0"/>
                        <a:t>SPM</a:t>
                      </a:r>
                      <a:endParaRPr lang="en-MY" dirty="0"/>
                    </a:p>
                  </a:txBody>
                  <a:tcPr/>
                </a:tc>
                <a:tc>
                  <a:txBody>
                    <a:bodyPr/>
                    <a:lstStyle/>
                    <a:p>
                      <a:pPr algn="ctr"/>
                      <a:r>
                        <a:rPr lang="en-MY" dirty="0" smtClean="0"/>
                        <a:t>29</a:t>
                      </a:r>
                      <a:endParaRPr lang="en-MY" dirty="0"/>
                    </a:p>
                  </a:txBody>
                  <a:tcPr/>
                </a:tc>
                <a:tc>
                  <a:txBody>
                    <a:bodyPr/>
                    <a:lstStyle/>
                    <a:p>
                      <a:pPr algn="ctr"/>
                      <a:r>
                        <a:rPr lang="en-MY" dirty="0" smtClean="0"/>
                        <a:t>72.90</a:t>
                      </a:r>
                      <a:endParaRPr lang="en-MY" dirty="0"/>
                    </a:p>
                  </a:txBody>
                  <a:tcPr/>
                </a:tc>
                <a:tc>
                  <a:txBody>
                    <a:bodyPr/>
                    <a:lstStyle/>
                    <a:p>
                      <a:pPr algn="ctr"/>
                      <a:r>
                        <a:rPr lang="en-MY" dirty="0" smtClean="0"/>
                        <a:t>14.59</a:t>
                      </a:r>
                      <a:endParaRPr lang="en-MY" dirty="0"/>
                    </a:p>
                  </a:txBody>
                  <a:tcPr/>
                </a:tc>
              </a:tr>
              <a:tr h="370840">
                <a:tc>
                  <a:txBody>
                    <a:bodyPr/>
                    <a:lstStyle/>
                    <a:p>
                      <a:pPr algn="ctr"/>
                      <a:r>
                        <a:rPr lang="en-MY" dirty="0" smtClean="0"/>
                        <a:t>STPM</a:t>
                      </a:r>
                      <a:endParaRPr lang="en-MY" dirty="0"/>
                    </a:p>
                  </a:txBody>
                  <a:tcPr/>
                </a:tc>
                <a:tc>
                  <a:txBody>
                    <a:bodyPr/>
                    <a:lstStyle/>
                    <a:p>
                      <a:pPr algn="ctr"/>
                      <a:r>
                        <a:rPr lang="en-MY" dirty="0" smtClean="0"/>
                        <a:t>17</a:t>
                      </a:r>
                      <a:endParaRPr lang="en-MY" dirty="0"/>
                    </a:p>
                  </a:txBody>
                  <a:tcPr/>
                </a:tc>
                <a:tc>
                  <a:txBody>
                    <a:bodyPr/>
                    <a:lstStyle/>
                    <a:p>
                      <a:pPr algn="ctr"/>
                      <a:r>
                        <a:rPr lang="en-MY" dirty="0" smtClean="0"/>
                        <a:t>74.65</a:t>
                      </a:r>
                      <a:endParaRPr lang="en-MY" dirty="0"/>
                    </a:p>
                  </a:txBody>
                  <a:tcPr/>
                </a:tc>
                <a:tc>
                  <a:txBody>
                    <a:bodyPr/>
                    <a:lstStyle/>
                    <a:p>
                      <a:pPr algn="ctr"/>
                      <a:r>
                        <a:rPr lang="en-MY" dirty="0" smtClean="0"/>
                        <a:t>9.77</a:t>
                      </a:r>
                      <a:endParaRPr lang="en-MY" dirty="0"/>
                    </a:p>
                  </a:txBody>
                  <a:tcPr/>
                </a:tc>
              </a:tr>
              <a:tr h="370840">
                <a:tc>
                  <a:txBody>
                    <a:bodyPr/>
                    <a:lstStyle/>
                    <a:p>
                      <a:pPr algn="ctr"/>
                      <a:r>
                        <a:rPr lang="en-MY" dirty="0" smtClean="0"/>
                        <a:t>Degree/Master/PHD</a:t>
                      </a:r>
                      <a:endParaRPr lang="en-MY" dirty="0"/>
                    </a:p>
                  </a:txBody>
                  <a:tcPr/>
                </a:tc>
                <a:tc>
                  <a:txBody>
                    <a:bodyPr/>
                    <a:lstStyle/>
                    <a:p>
                      <a:pPr algn="ctr"/>
                      <a:r>
                        <a:rPr lang="en-MY" dirty="0" smtClean="0"/>
                        <a:t>47</a:t>
                      </a:r>
                      <a:endParaRPr lang="en-MY" dirty="0"/>
                    </a:p>
                  </a:txBody>
                  <a:tcPr/>
                </a:tc>
                <a:tc>
                  <a:txBody>
                    <a:bodyPr/>
                    <a:lstStyle/>
                    <a:p>
                      <a:pPr algn="ctr"/>
                      <a:r>
                        <a:rPr lang="en-MY" dirty="0" smtClean="0"/>
                        <a:t>75.49</a:t>
                      </a:r>
                      <a:endParaRPr lang="en-MY" dirty="0"/>
                    </a:p>
                  </a:txBody>
                  <a:tcPr/>
                </a:tc>
                <a:tc>
                  <a:txBody>
                    <a:bodyPr/>
                    <a:lstStyle/>
                    <a:p>
                      <a:pPr algn="ctr"/>
                      <a:r>
                        <a:rPr lang="en-MY" dirty="0" smtClean="0"/>
                        <a:t>12.61</a:t>
                      </a:r>
                      <a:endParaRPr lang="en-MY" dirty="0"/>
                    </a:p>
                  </a:txBody>
                  <a:tcPr/>
                </a:tc>
              </a:tr>
            </a:tbl>
          </a:graphicData>
        </a:graphic>
      </p:graphicFrame>
      <p:graphicFrame>
        <p:nvGraphicFramePr>
          <p:cNvPr id="9" name="Content Placeholder 3"/>
          <p:cNvGraphicFramePr>
            <a:graphicFrameLocks/>
          </p:cNvGraphicFramePr>
          <p:nvPr>
            <p:extLst>
              <p:ext uri="{D42A27DB-BD31-4B8C-83A1-F6EECF244321}">
                <p14:modId xmlns:p14="http://schemas.microsoft.com/office/powerpoint/2010/main" val="936365708"/>
              </p:ext>
            </p:extLst>
          </p:nvPr>
        </p:nvGraphicFramePr>
        <p:xfrm>
          <a:off x="326572" y="3213826"/>
          <a:ext cx="8634548" cy="2021840"/>
        </p:xfrm>
        <a:graphic>
          <a:graphicData uri="http://schemas.openxmlformats.org/drawingml/2006/table">
            <a:tbl>
              <a:tblPr firstRow="1" bandRow="1">
                <a:tableStyleId>{5C22544A-7EE6-4342-B048-85BDC9FD1C3A}</a:tableStyleId>
              </a:tblPr>
              <a:tblGrid>
                <a:gridCol w="2158637"/>
                <a:gridCol w="2158637"/>
                <a:gridCol w="2158637"/>
                <a:gridCol w="2158637"/>
              </a:tblGrid>
              <a:tr h="370840">
                <a:tc>
                  <a:txBody>
                    <a:bodyPr/>
                    <a:lstStyle/>
                    <a:p>
                      <a:pPr algn="ctr"/>
                      <a:r>
                        <a:rPr lang="en-MY" dirty="0" smtClean="0"/>
                        <a:t>Parent’s Education Level</a:t>
                      </a:r>
                      <a:endParaRPr lang="en-MY" dirty="0"/>
                    </a:p>
                  </a:txBody>
                  <a:tcPr/>
                </a:tc>
                <a:tc>
                  <a:txBody>
                    <a:bodyPr/>
                    <a:lstStyle/>
                    <a:p>
                      <a:pPr algn="ctr"/>
                      <a:r>
                        <a:rPr lang="en-MY" dirty="0" smtClean="0"/>
                        <a:t>Mean</a:t>
                      </a:r>
                      <a:endParaRPr lang="en-MY" dirty="0"/>
                    </a:p>
                  </a:txBody>
                  <a:tcPr/>
                </a:tc>
                <a:tc>
                  <a:txBody>
                    <a:bodyPr/>
                    <a:lstStyle/>
                    <a:p>
                      <a:pPr algn="ctr"/>
                      <a:r>
                        <a:rPr lang="en-MY" dirty="0" smtClean="0"/>
                        <a:t>ANOVA</a:t>
                      </a:r>
                      <a:endParaRPr lang="en-MY" dirty="0"/>
                    </a:p>
                  </a:txBody>
                  <a:tcPr/>
                </a:tc>
                <a:tc>
                  <a:txBody>
                    <a:bodyPr/>
                    <a:lstStyle/>
                    <a:p>
                      <a:pPr algn="ctr"/>
                      <a:r>
                        <a:rPr lang="en-MY" dirty="0" smtClean="0"/>
                        <a:t>P-value</a:t>
                      </a:r>
                      <a:endParaRPr lang="en-MY" dirty="0"/>
                    </a:p>
                  </a:txBody>
                  <a:tcPr/>
                </a:tc>
              </a:tr>
              <a:tr h="370840">
                <a:tc>
                  <a:txBody>
                    <a:bodyPr/>
                    <a:lstStyle/>
                    <a:p>
                      <a:pPr algn="ctr"/>
                      <a:r>
                        <a:rPr lang="en-MY" dirty="0" smtClean="0"/>
                        <a:t>SPM</a:t>
                      </a:r>
                      <a:endParaRPr lang="en-MY" dirty="0"/>
                    </a:p>
                  </a:txBody>
                  <a:tcPr/>
                </a:tc>
                <a:tc>
                  <a:txBody>
                    <a:bodyPr/>
                    <a:lstStyle/>
                    <a:p>
                      <a:pPr algn="ctr"/>
                      <a:r>
                        <a:rPr lang="en-MY" dirty="0" smtClean="0"/>
                        <a:t>72.90</a:t>
                      </a:r>
                      <a:endParaRPr lang="en-MY" dirty="0"/>
                    </a:p>
                  </a:txBody>
                  <a:tcPr/>
                </a:tc>
                <a:tc rowSpan="3">
                  <a:txBody>
                    <a:bodyPr/>
                    <a:lstStyle/>
                    <a:p>
                      <a:pPr algn="ctr"/>
                      <a:endParaRPr lang="en-MY" dirty="0" smtClean="0"/>
                    </a:p>
                    <a:p>
                      <a:pPr algn="ctr"/>
                      <a:r>
                        <a:rPr lang="en-MY" smtClean="0"/>
                        <a:t>F= 0.367</a:t>
                      </a:r>
                      <a:endParaRPr lang="en-MY" dirty="0"/>
                    </a:p>
                  </a:txBody>
                  <a:tcPr/>
                </a:tc>
                <a:tc rowSpan="3">
                  <a:txBody>
                    <a:bodyPr/>
                    <a:lstStyle/>
                    <a:p>
                      <a:pPr algn="ctr"/>
                      <a:endParaRPr lang="en-MY" dirty="0" smtClean="0"/>
                    </a:p>
                    <a:p>
                      <a:pPr algn="ctr"/>
                      <a:r>
                        <a:rPr lang="en-MY" dirty="0" smtClean="0"/>
                        <a:t>0.694</a:t>
                      </a:r>
                      <a:endParaRPr lang="en-MY" dirty="0"/>
                    </a:p>
                  </a:txBody>
                  <a:tcPr/>
                </a:tc>
              </a:tr>
              <a:tr h="370840">
                <a:tc>
                  <a:txBody>
                    <a:bodyPr/>
                    <a:lstStyle/>
                    <a:p>
                      <a:pPr algn="ctr"/>
                      <a:r>
                        <a:rPr lang="en-MY" dirty="0" smtClean="0"/>
                        <a:t>STPM</a:t>
                      </a:r>
                      <a:endParaRPr lang="en-MY" dirty="0"/>
                    </a:p>
                  </a:txBody>
                  <a:tcPr/>
                </a:tc>
                <a:tc>
                  <a:txBody>
                    <a:bodyPr/>
                    <a:lstStyle/>
                    <a:p>
                      <a:pPr algn="ctr"/>
                      <a:r>
                        <a:rPr lang="en-MY" dirty="0" smtClean="0"/>
                        <a:t>74.65</a:t>
                      </a:r>
                      <a:endParaRPr lang="en-MY" dirty="0"/>
                    </a:p>
                  </a:txBody>
                  <a:tcPr/>
                </a:tc>
                <a:tc vMerge="1">
                  <a:txBody>
                    <a:bodyPr/>
                    <a:lstStyle/>
                    <a:p>
                      <a:pPr algn="ctr"/>
                      <a:endParaRPr lang="en-MY" dirty="0"/>
                    </a:p>
                  </a:txBody>
                  <a:tcPr/>
                </a:tc>
                <a:tc vMerge="1">
                  <a:txBody>
                    <a:bodyPr/>
                    <a:lstStyle/>
                    <a:p>
                      <a:pPr algn="ctr"/>
                      <a:endParaRPr lang="en-MY" dirty="0"/>
                    </a:p>
                  </a:txBody>
                  <a:tcPr/>
                </a:tc>
              </a:tr>
              <a:tr h="370840">
                <a:tc>
                  <a:txBody>
                    <a:bodyPr/>
                    <a:lstStyle/>
                    <a:p>
                      <a:pPr algn="ctr"/>
                      <a:r>
                        <a:rPr lang="en-MY" dirty="0" smtClean="0"/>
                        <a:t>Degree/Master/PHD</a:t>
                      </a:r>
                      <a:endParaRPr lang="en-MY" dirty="0"/>
                    </a:p>
                  </a:txBody>
                  <a:tcPr/>
                </a:tc>
                <a:tc>
                  <a:txBody>
                    <a:bodyPr/>
                    <a:lstStyle/>
                    <a:p>
                      <a:pPr algn="ctr"/>
                      <a:r>
                        <a:rPr lang="en-MY" dirty="0" smtClean="0"/>
                        <a:t>75.49</a:t>
                      </a:r>
                      <a:endParaRPr lang="en-MY" dirty="0"/>
                    </a:p>
                  </a:txBody>
                  <a:tcPr/>
                </a:tc>
                <a:tc vMerge="1">
                  <a:txBody>
                    <a:bodyPr/>
                    <a:lstStyle/>
                    <a:p>
                      <a:pPr algn="ctr"/>
                      <a:endParaRPr lang="en-MY" dirty="0"/>
                    </a:p>
                  </a:txBody>
                  <a:tcPr/>
                </a:tc>
                <a:tc vMerge="1">
                  <a:txBody>
                    <a:bodyPr/>
                    <a:lstStyle/>
                    <a:p>
                      <a:pPr algn="ctr"/>
                      <a:endParaRPr lang="en-MY" dirty="0"/>
                    </a:p>
                  </a:txBody>
                  <a:tcPr/>
                </a:tc>
              </a:tr>
            </a:tbl>
          </a:graphicData>
        </a:graphic>
      </p:graphicFrame>
      <p:sp>
        <p:nvSpPr>
          <p:cNvPr id="8" name="TextBox 7"/>
          <p:cNvSpPr txBox="1"/>
          <p:nvPr/>
        </p:nvSpPr>
        <p:spPr>
          <a:xfrm>
            <a:off x="3628571" y="5239773"/>
            <a:ext cx="2916183" cy="707886"/>
          </a:xfrm>
          <a:prstGeom prst="rect">
            <a:avLst/>
          </a:prstGeom>
          <a:solidFill>
            <a:schemeClr val="accent4">
              <a:lumMod val="40000"/>
              <a:lumOff val="60000"/>
            </a:schemeClr>
          </a:solidFill>
        </p:spPr>
        <p:txBody>
          <a:bodyPr wrap="none" rtlCol="0">
            <a:spAutoFit/>
          </a:bodyPr>
          <a:lstStyle/>
          <a:p>
            <a:r>
              <a:rPr lang="en-US" sz="2000" b="1" dirty="0" smtClean="0">
                <a:latin typeface="Times New Roman"/>
                <a:cs typeface="Times New Roman"/>
              </a:rPr>
              <a:t>p &gt; 0.05 – Not significant</a:t>
            </a:r>
          </a:p>
          <a:p>
            <a:r>
              <a:rPr lang="en-US" sz="2000" b="1" dirty="0" smtClean="0">
                <a:latin typeface="Times New Roman"/>
                <a:cs typeface="Times New Roman"/>
              </a:rPr>
              <a:t>H</a:t>
            </a:r>
            <a:r>
              <a:rPr lang="en-US" sz="2000" b="1" baseline="-25000" dirty="0" smtClean="0">
                <a:latin typeface="Times New Roman"/>
                <a:cs typeface="Times New Roman"/>
              </a:rPr>
              <a:t>0</a:t>
            </a:r>
            <a:r>
              <a:rPr lang="en-US" sz="2000" b="1" dirty="0" smtClean="0">
                <a:latin typeface="Times New Roman"/>
                <a:cs typeface="Times New Roman"/>
              </a:rPr>
              <a:t> is not rejected</a:t>
            </a:r>
            <a:endParaRPr lang="en-US" sz="2000" b="1" dirty="0">
              <a:latin typeface="Times New Roman"/>
              <a:cs typeface="Times New Roman"/>
            </a:endParaRPr>
          </a:p>
        </p:txBody>
      </p:sp>
      <p:sp>
        <p:nvSpPr>
          <p:cNvPr id="10" name="Title 1"/>
          <p:cNvSpPr txBox="1">
            <a:spLocks/>
          </p:cNvSpPr>
          <p:nvPr/>
        </p:nvSpPr>
        <p:spPr>
          <a:xfrm>
            <a:off x="1524000" y="192938"/>
            <a:ext cx="7135041" cy="797156"/>
          </a:xfrm>
          <a:prstGeom prst="rect">
            <a:avLst/>
          </a:prstGeom>
          <a:solidFill>
            <a:srgbClr val="FFFD9B"/>
          </a:solidFill>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MY" sz="2000" dirty="0" smtClean="0">
                <a:latin typeface="Times New Roman"/>
                <a:cs typeface="Times New Roman"/>
              </a:rPr>
              <a:t>Ho :There is no difference in the level of interpersonal skills between the parents’ education levels.</a:t>
            </a:r>
            <a:endParaRPr lang="en-GB" sz="2000" dirty="0">
              <a:latin typeface="Times New Roman"/>
              <a:cs typeface="Times New Roman"/>
            </a:endParaRPr>
          </a:p>
        </p:txBody>
      </p:sp>
      <p:sp>
        <p:nvSpPr>
          <p:cNvPr id="11" name="TextBox 10"/>
          <p:cNvSpPr txBox="1"/>
          <p:nvPr/>
        </p:nvSpPr>
        <p:spPr>
          <a:xfrm>
            <a:off x="1076715" y="5947659"/>
            <a:ext cx="7582326" cy="707886"/>
          </a:xfrm>
          <a:prstGeom prst="rect">
            <a:avLst/>
          </a:prstGeom>
          <a:noFill/>
        </p:spPr>
        <p:txBody>
          <a:bodyPr wrap="square" rtlCol="0">
            <a:spAutoFit/>
          </a:bodyPr>
          <a:lstStyle/>
          <a:p>
            <a:r>
              <a:rPr lang="en-MY" sz="2000" b="1" dirty="0" smtClean="0">
                <a:latin typeface="Times New Roman"/>
                <a:cs typeface="Times New Roman"/>
              </a:rPr>
              <a:t>CONCLUSION: There is no significant difference in the level of interpersonal skills between the parents’ education levels.</a:t>
            </a:r>
            <a:endParaRPr lang="en-US" sz="2000" b="1" dirty="0">
              <a:latin typeface="Times New Roman"/>
              <a:cs typeface="Times New Roman"/>
            </a:endParaRPr>
          </a:p>
        </p:txBody>
      </p:sp>
    </p:spTree>
    <p:extLst>
      <p:ext uri="{BB962C8B-B14F-4D97-AF65-F5344CB8AC3E}">
        <p14:creationId xmlns:p14="http://schemas.microsoft.com/office/powerpoint/2010/main" val="406556499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18059" y="499839"/>
            <a:ext cx="6589199" cy="1280890"/>
          </a:xfrm>
        </p:spPr>
        <p:txBody>
          <a:bodyPr/>
          <a:lstStyle/>
          <a:p>
            <a:r>
              <a:rPr lang="en-US" dirty="0" smtClean="0"/>
              <a:t>DISCUSSION </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686035616"/>
              </p:ext>
            </p:extLst>
          </p:nvPr>
        </p:nvGraphicFramePr>
        <p:xfrm>
          <a:off x="858332" y="1160239"/>
          <a:ext cx="7838963" cy="5491480"/>
        </p:xfrm>
        <a:graphic>
          <a:graphicData uri="http://schemas.openxmlformats.org/drawingml/2006/table">
            <a:tbl>
              <a:tblPr firstRow="1" bandRow="1">
                <a:tableStyleId>{284E427A-3D55-4303-BF80-6455036E1DE7}</a:tableStyleId>
              </a:tblPr>
              <a:tblGrid>
                <a:gridCol w="2392389"/>
                <a:gridCol w="5446574"/>
              </a:tblGrid>
              <a:tr h="370840">
                <a:tc>
                  <a:txBody>
                    <a:bodyPr/>
                    <a:lstStyle/>
                    <a:p>
                      <a:r>
                        <a:rPr lang="en-US" sz="1800" dirty="0" smtClean="0">
                          <a:solidFill>
                            <a:srgbClr val="000000"/>
                          </a:solidFill>
                        </a:rPr>
                        <a:t>Results </a:t>
                      </a:r>
                      <a:endParaRPr lang="en-US" sz="1800" dirty="0">
                        <a:solidFill>
                          <a:srgbClr val="000000"/>
                        </a:solidFill>
                      </a:endParaRPr>
                    </a:p>
                  </a:txBody>
                  <a:tcPr/>
                </a:tc>
                <a:tc>
                  <a:txBody>
                    <a:bodyPr/>
                    <a:lstStyle/>
                    <a:p>
                      <a:endParaRPr lang="en-US" sz="1800" dirty="0">
                        <a:solidFill>
                          <a:srgbClr val="000000"/>
                        </a:solidFill>
                      </a:endParaRP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MY" sz="1800" b="1" dirty="0" smtClean="0">
                          <a:latin typeface="Calibri"/>
                          <a:cs typeface="Calibri"/>
                        </a:rPr>
                        <a:t>There is no significant difference in the level of interpersonal skills between male and female medical students.</a:t>
                      </a:r>
                      <a:endParaRPr lang="en-US" sz="1800" b="1" dirty="0" smtClean="0">
                        <a:latin typeface="Calibri"/>
                        <a:cs typeface="Calibri"/>
                      </a:endParaRPr>
                    </a:p>
                    <a:p>
                      <a:endParaRPr lang="en-US" sz="1800" dirty="0">
                        <a:solidFill>
                          <a:srgbClr val="000000"/>
                        </a:solidFill>
                        <a:latin typeface="Calibri"/>
                        <a:cs typeface="Calibri"/>
                      </a:endParaRPr>
                    </a:p>
                  </a:txBody>
                  <a:tcPr/>
                </a:tc>
                <a:tc>
                  <a:txBody>
                    <a:bodyPr/>
                    <a:lstStyle/>
                    <a:p>
                      <a:r>
                        <a:rPr lang="en-US" sz="1800" kern="1200" dirty="0" smtClean="0">
                          <a:solidFill>
                            <a:schemeClr val="dk1"/>
                          </a:solidFill>
                          <a:effectLst/>
                          <a:latin typeface="Calibri"/>
                          <a:ea typeface="+mn-ea"/>
                          <a:cs typeface="Calibri"/>
                        </a:rPr>
                        <a:t>Interpersonal skills include many aspects such as self-awareness, effective listening, questioning, oral communication, helping or assessing, assertiveness, reflecting and non-verbal communication. However, this </a:t>
                      </a:r>
                      <a:r>
                        <a:rPr lang="en-US" sz="1800" b="0" i="0" kern="1200" dirty="0" smtClean="0">
                          <a:solidFill>
                            <a:schemeClr val="dk1"/>
                          </a:solidFill>
                          <a:effectLst/>
                          <a:latin typeface="Calibri"/>
                          <a:ea typeface="+mn-ea"/>
                          <a:cs typeface="Calibri"/>
                        </a:rPr>
                        <a:t>research</a:t>
                      </a:r>
                      <a:r>
                        <a:rPr lang="en-US" sz="1800" b="0" i="0" kern="1200" baseline="0" dirty="0" smtClean="0">
                          <a:solidFill>
                            <a:schemeClr val="dk1"/>
                          </a:solidFill>
                          <a:effectLst/>
                          <a:latin typeface="Calibri"/>
                          <a:ea typeface="+mn-ea"/>
                          <a:cs typeface="Calibri"/>
                        </a:rPr>
                        <a:t> only focused on four aspects, which are </a:t>
                      </a:r>
                      <a:r>
                        <a:rPr lang="en-US" sz="1800" b="0" i="0" dirty="0" smtClean="0">
                          <a:latin typeface="Calibri"/>
                          <a:cs typeface="Calibri"/>
                        </a:rPr>
                        <a:t>sending clear messages, listening, giving and receiving</a:t>
                      </a:r>
                      <a:r>
                        <a:rPr lang="en-US" sz="1800" b="0" i="0" baseline="0" dirty="0" smtClean="0">
                          <a:latin typeface="Calibri"/>
                          <a:cs typeface="Calibri"/>
                        </a:rPr>
                        <a:t> </a:t>
                      </a:r>
                      <a:r>
                        <a:rPr lang="en-US" sz="1800" b="0" i="0" dirty="0" smtClean="0">
                          <a:latin typeface="Calibri"/>
                          <a:cs typeface="Calibri"/>
                        </a:rPr>
                        <a:t>feedback, and handling emotional interactions</a:t>
                      </a:r>
                      <a:r>
                        <a:rPr lang="en-US" sz="1800" b="0" i="0" kern="1200" baseline="0" dirty="0" smtClean="0">
                          <a:solidFill>
                            <a:schemeClr val="dk1"/>
                          </a:solidFill>
                          <a:effectLst/>
                          <a:latin typeface="Calibri"/>
                          <a:ea typeface="+mn-ea"/>
                          <a:cs typeface="Calibri"/>
                        </a:rPr>
                        <a:t> </a:t>
                      </a:r>
                      <a:r>
                        <a:rPr lang="en-US" sz="1800" b="0" i="0" kern="1200" dirty="0" smtClean="0">
                          <a:solidFill>
                            <a:schemeClr val="dk1"/>
                          </a:solidFill>
                          <a:effectLst/>
                          <a:latin typeface="Calibri"/>
                          <a:ea typeface="+mn-ea"/>
                          <a:cs typeface="Calibri"/>
                        </a:rPr>
                        <a:t>Apparently, women </a:t>
                      </a:r>
                      <a:r>
                        <a:rPr lang="en-US" sz="1800" kern="1200" dirty="0" smtClean="0">
                          <a:solidFill>
                            <a:schemeClr val="dk1"/>
                          </a:solidFill>
                          <a:effectLst/>
                          <a:latin typeface="Calibri"/>
                          <a:ea typeface="+mn-ea"/>
                          <a:cs typeface="Calibri"/>
                        </a:rPr>
                        <a:t>appeared to score higher</a:t>
                      </a:r>
                      <a:r>
                        <a:rPr lang="en-US" sz="1800" kern="1200" baseline="0" dirty="0" smtClean="0">
                          <a:solidFill>
                            <a:schemeClr val="dk1"/>
                          </a:solidFill>
                          <a:effectLst/>
                          <a:latin typeface="Calibri"/>
                          <a:ea typeface="+mn-ea"/>
                          <a:cs typeface="Calibri"/>
                        </a:rPr>
                        <a:t> on empathy, but lower on assertive communication as compared to men. </a:t>
                      </a:r>
                      <a:endParaRPr lang="en-US" sz="1800" dirty="0">
                        <a:solidFill>
                          <a:srgbClr val="000000"/>
                        </a:solidFill>
                        <a:latin typeface="Calibri"/>
                        <a:cs typeface="Calibri"/>
                      </a:endParaRP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MY" sz="1800" b="1" dirty="0" smtClean="0">
                          <a:latin typeface="Calibri"/>
                          <a:cs typeface="Calibri"/>
                        </a:rPr>
                        <a:t>There is no significant difference in the level of interpersonal skills between students from SBP/MRSM and students from other types of school.</a:t>
                      </a:r>
                      <a:endParaRPr lang="en-US" sz="1800" b="1" dirty="0" smtClean="0">
                        <a:latin typeface="Calibri"/>
                        <a:cs typeface="Calibri"/>
                      </a:endParaRPr>
                    </a:p>
                    <a:p>
                      <a:endParaRPr lang="en-US" sz="1800" dirty="0">
                        <a:solidFill>
                          <a:srgbClr val="000000"/>
                        </a:solidFill>
                        <a:latin typeface="Calibri"/>
                        <a:cs typeface="Calibri"/>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libri"/>
                          <a:cs typeface="Calibri"/>
                        </a:rPr>
                        <a:t>Soft skills have been incorporated into the Basic Vocational Education (PAV) through the curriculum outlined by the Ministry of Education Malaysia (MOE), which led to the construction of self-esteem, the development of entrepreneurial competencies and competency development of vocational skills suited for the application of Soft Skills that emphasize moral values in life.</a:t>
                      </a:r>
                      <a:r>
                        <a:rPr lang="en-US" sz="1800" baseline="0" dirty="0" smtClean="0">
                          <a:latin typeface="Calibri"/>
                          <a:cs typeface="Calibri"/>
                        </a:rPr>
                        <a:t> </a:t>
                      </a:r>
                      <a:endParaRPr lang="en-US" sz="1800" dirty="0">
                        <a:solidFill>
                          <a:srgbClr val="000000"/>
                        </a:solidFill>
                        <a:latin typeface="Calibri"/>
                        <a:cs typeface="Calibri"/>
                      </a:endParaRPr>
                    </a:p>
                  </a:txBody>
                  <a:tcPr/>
                </a:tc>
              </a:tr>
            </a:tbl>
          </a:graphicData>
        </a:graphic>
      </p:graphicFrame>
    </p:spTree>
    <p:extLst>
      <p:ext uri="{BB962C8B-B14F-4D97-AF65-F5344CB8AC3E}">
        <p14:creationId xmlns:p14="http://schemas.microsoft.com/office/powerpoint/2010/main" val="338639293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18059" y="499839"/>
            <a:ext cx="6589199" cy="1280890"/>
          </a:xfrm>
        </p:spPr>
        <p:txBody>
          <a:bodyPr/>
          <a:lstStyle/>
          <a:p>
            <a:r>
              <a:rPr lang="en-US" dirty="0" smtClean="0"/>
              <a:t>DISCUSSION </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450779470"/>
              </p:ext>
            </p:extLst>
          </p:nvPr>
        </p:nvGraphicFramePr>
        <p:xfrm>
          <a:off x="858332" y="1160239"/>
          <a:ext cx="7838963" cy="4942840"/>
        </p:xfrm>
        <a:graphic>
          <a:graphicData uri="http://schemas.openxmlformats.org/drawingml/2006/table">
            <a:tbl>
              <a:tblPr firstRow="1" bandRow="1">
                <a:tableStyleId>{284E427A-3D55-4303-BF80-6455036E1DE7}</a:tableStyleId>
              </a:tblPr>
              <a:tblGrid>
                <a:gridCol w="2801421"/>
                <a:gridCol w="5037542"/>
              </a:tblGrid>
              <a:tr h="370840">
                <a:tc>
                  <a:txBody>
                    <a:bodyPr/>
                    <a:lstStyle/>
                    <a:p>
                      <a:r>
                        <a:rPr lang="en-US" sz="1800" dirty="0" smtClean="0">
                          <a:solidFill>
                            <a:srgbClr val="000000"/>
                          </a:solidFill>
                        </a:rPr>
                        <a:t>Results </a:t>
                      </a:r>
                      <a:endParaRPr lang="en-US" sz="1800" dirty="0">
                        <a:solidFill>
                          <a:srgbClr val="000000"/>
                        </a:solidFill>
                      </a:endParaRPr>
                    </a:p>
                  </a:txBody>
                  <a:tcPr/>
                </a:tc>
                <a:tc>
                  <a:txBody>
                    <a:bodyPr/>
                    <a:lstStyle/>
                    <a:p>
                      <a:endParaRPr lang="en-US" sz="1800" dirty="0">
                        <a:solidFill>
                          <a:srgbClr val="000000"/>
                        </a:solidFill>
                      </a:endParaRPr>
                    </a:p>
                  </a:txBody>
                  <a:tcPr/>
                </a:tc>
              </a:tr>
              <a:tr h="370840">
                <a:tc>
                  <a:txBody>
                    <a:bodyPr/>
                    <a:lstStyle/>
                    <a:p>
                      <a:r>
                        <a:rPr lang="en-MY" sz="1800" b="1" dirty="0" smtClean="0">
                          <a:latin typeface="Calibri"/>
                          <a:cs typeface="Calibri"/>
                        </a:rPr>
                        <a:t>There is no significant difference in the level of interpersonal skills between the pre-university programmes – Matriculation/Asasi and STPM/A-Level/Foundation.</a:t>
                      </a:r>
                      <a:endParaRPr lang="en-US" sz="1800" b="1" dirty="0" smtClean="0">
                        <a:latin typeface="Calibri"/>
                        <a:cs typeface="Calibri"/>
                      </a:endParaRPr>
                    </a:p>
                    <a:p>
                      <a:endParaRPr lang="en-US" sz="1800" dirty="0">
                        <a:solidFill>
                          <a:srgbClr val="000000"/>
                        </a:solidFill>
                        <a:latin typeface="Calibri"/>
                        <a:cs typeface="Calibri"/>
                      </a:endParaRPr>
                    </a:p>
                  </a:txBody>
                  <a:tcPr/>
                </a:tc>
                <a:tc>
                  <a:txBody>
                    <a:bodyPr/>
                    <a:lstStyle/>
                    <a:p>
                      <a:r>
                        <a:rPr lang="en-US" sz="1800" dirty="0" smtClean="0">
                          <a:solidFill>
                            <a:srgbClr val="000000"/>
                          </a:solidFill>
                          <a:latin typeface="Calibri"/>
                          <a:cs typeface="Calibri"/>
                        </a:rPr>
                        <a:t>It was found out that all the pre-university </a:t>
                      </a:r>
                      <a:r>
                        <a:rPr lang="en-US" sz="1800" dirty="0" err="1" smtClean="0">
                          <a:solidFill>
                            <a:srgbClr val="000000"/>
                          </a:solidFill>
                          <a:latin typeface="Calibri"/>
                          <a:cs typeface="Calibri"/>
                        </a:rPr>
                        <a:t>programmes</a:t>
                      </a:r>
                      <a:r>
                        <a:rPr lang="en-US" sz="1800" dirty="0" smtClean="0">
                          <a:solidFill>
                            <a:srgbClr val="000000"/>
                          </a:solidFill>
                          <a:latin typeface="Calibri"/>
                          <a:cs typeface="Calibri"/>
                        </a:rPr>
                        <a:t> not only focus</a:t>
                      </a:r>
                      <a:r>
                        <a:rPr lang="en-US" sz="1800" baseline="0" dirty="0" smtClean="0">
                          <a:solidFill>
                            <a:srgbClr val="000000"/>
                          </a:solidFill>
                          <a:latin typeface="Calibri"/>
                          <a:cs typeface="Calibri"/>
                        </a:rPr>
                        <a:t> on curriculum and academic, but also highlights the importance of soft skills and communication skills through the participation in extra-curricular activities, social clubs and </a:t>
                      </a:r>
                      <a:r>
                        <a:rPr lang="en-US" sz="1800" baseline="0" dirty="0" err="1" smtClean="0">
                          <a:solidFill>
                            <a:srgbClr val="000000"/>
                          </a:solidFill>
                          <a:latin typeface="Calibri"/>
                          <a:cs typeface="Calibri"/>
                        </a:rPr>
                        <a:t>organisations</a:t>
                      </a:r>
                      <a:r>
                        <a:rPr lang="en-US" sz="1800" baseline="0" dirty="0" smtClean="0">
                          <a:solidFill>
                            <a:srgbClr val="000000"/>
                          </a:solidFill>
                          <a:latin typeface="Calibri"/>
                          <a:cs typeface="Calibri"/>
                        </a:rPr>
                        <a:t>  provided such as Students Council.</a:t>
                      </a:r>
                      <a:endParaRPr lang="en-US" sz="1800" dirty="0">
                        <a:solidFill>
                          <a:srgbClr val="000000"/>
                        </a:solidFill>
                        <a:latin typeface="Calibri"/>
                        <a:cs typeface="Calibri"/>
                      </a:endParaRP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MY" sz="1800" b="1" dirty="0" smtClean="0">
                          <a:latin typeface="Calibri"/>
                          <a:cs typeface="Calibri"/>
                        </a:rPr>
                        <a:t>There is no significant difference in the level of interpersonal skills between the parents’ education levels</a:t>
                      </a:r>
                      <a:endParaRPr lang="en-US" sz="1800" dirty="0">
                        <a:solidFill>
                          <a:srgbClr val="000000"/>
                        </a:solidFill>
                        <a:latin typeface="Calibri"/>
                        <a:cs typeface="Calibri"/>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solidFill>
                            <a:srgbClr val="000000"/>
                          </a:solidFill>
                          <a:latin typeface="Calibri"/>
                          <a:cs typeface="Calibri"/>
                        </a:rPr>
                        <a:t>Parents’ education level do not play a significant role in developing</a:t>
                      </a:r>
                      <a:r>
                        <a:rPr lang="en-US" sz="1800" baseline="0" dirty="0" smtClean="0">
                          <a:solidFill>
                            <a:srgbClr val="000000"/>
                          </a:solidFill>
                          <a:latin typeface="Calibri"/>
                          <a:cs typeface="Calibri"/>
                        </a:rPr>
                        <a:t> an individual’s interpersonal skills because a child spends more time in schools, involving in curriculum and extracurricular activities. Besides, this aspect is also affected by the total time spent between the parents and the children. Thus, parents’ education level is not the sole factor which affects a child’s interpersonal skills.</a:t>
                      </a:r>
                      <a:endParaRPr lang="en-US" sz="1800" dirty="0">
                        <a:solidFill>
                          <a:srgbClr val="000000"/>
                        </a:solidFill>
                        <a:latin typeface="Calibri"/>
                        <a:cs typeface="Calibri"/>
                      </a:endParaRPr>
                    </a:p>
                  </a:txBody>
                  <a:tcPr/>
                </a:tc>
              </a:tr>
            </a:tbl>
          </a:graphicData>
        </a:graphic>
      </p:graphicFrame>
    </p:spTree>
    <p:extLst>
      <p:ext uri="{BB962C8B-B14F-4D97-AF65-F5344CB8AC3E}">
        <p14:creationId xmlns:p14="http://schemas.microsoft.com/office/powerpoint/2010/main" val="379068927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10902093"/>
              </p:ext>
            </p:extLst>
          </p:nvPr>
        </p:nvGraphicFramePr>
        <p:xfrm>
          <a:off x="457198" y="692696"/>
          <a:ext cx="8468140" cy="5974235"/>
        </p:xfrm>
        <a:graphic>
          <a:graphicData uri="http://schemas.openxmlformats.org/drawingml/2006/table">
            <a:tbl>
              <a:tblPr firstRow="1" bandRow="1">
                <a:tableStyleId>{5C22544A-7EE6-4342-B048-85BDC9FD1C3A}</a:tableStyleId>
              </a:tblPr>
              <a:tblGrid>
                <a:gridCol w="4234070"/>
                <a:gridCol w="4234070"/>
              </a:tblGrid>
              <a:tr h="1033784">
                <a:tc>
                  <a:txBody>
                    <a:bodyPr/>
                    <a:lstStyle/>
                    <a:p>
                      <a:r>
                        <a:rPr lang="en-MY" dirty="0" smtClean="0"/>
                        <a:t>Limitation </a:t>
                      </a:r>
                      <a:endParaRPr lang="en-MY" dirty="0"/>
                    </a:p>
                  </a:txBody>
                  <a:tcPr/>
                </a:tc>
                <a:tc>
                  <a:txBody>
                    <a:bodyPr/>
                    <a:lstStyle/>
                    <a:p>
                      <a:r>
                        <a:rPr lang="en-MY" dirty="0" smtClean="0"/>
                        <a:t>Suggestion</a:t>
                      </a:r>
                      <a:endParaRPr lang="en-MY" dirty="0"/>
                    </a:p>
                  </a:txBody>
                  <a:tcPr/>
                </a:tc>
              </a:tr>
              <a:tr h="1033784">
                <a:tc>
                  <a:txBody>
                    <a:bodyPr/>
                    <a:lstStyle/>
                    <a:p>
                      <a:pPr marL="400050" indent="-400050">
                        <a:buNone/>
                      </a:pPr>
                      <a:r>
                        <a:rPr lang="en-MY" dirty="0" err="1" smtClean="0"/>
                        <a:t>i</a:t>
                      </a:r>
                      <a:r>
                        <a:rPr lang="en-MY" dirty="0" smtClean="0"/>
                        <a:t>. - </a:t>
                      </a:r>
                      <a:r>
                        <a:rPr lang="en-MY" sz="1800" kern="1200" dirty="0" smtClean="0">
                          <a:solidFill>
                            <a:schemeClr val="dk1"/>
                          </a:solidFill>
                          <a:latin typeface="+mn-lt"/>
                          <a:ea typeface="+mn-ea"/>
                          <a:cs typeface="+mn-cs"/>
                        </a:rPr>
                        <a:t>Small sample size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MY" dirty="0" smtClean="0"/>
                        <a:t>- Use </a:t>
                      </a:r>
                      <a:r>
                        <a:rPr lang="en-MY" sz="1800" kern="1200" dirty="0" smtClean="0">
                          <a:solidFill>
                            <a:schemeClr val="dk1"/>
                          </a:solidFill>
                          <a:latin typeface="+mn-lt"/>
                          <a:ea typeface="+mn-ea"/>
                          <a:cs typeface="+mn-cs"/>
                        </a:rPr>
                        <a:t>a large sample size. For</a:t>
                      </a:r>
                      <a:r>
                        <a:rPr lang="en-MY" sz="1800" kern="1200" baseline="0" dirty="0" smtClean="0">
                          <a:solidFill>
                            <a:schemeClr val="dk1"/>
                          </a:solidFill>
                          <a:latin typeface="+mn-lt"/>
                          <a:ea typeface="+mn-ea"/>
                          <a:cs typeface="+mn-cs"/>
                        </a:rPr>
                        <a:t> example,</a:t>
                      </a:r>
                      <a:r>
                        <a:rPr lang="en-MY" sz="1800" kern="1200" dirty="0" smtClean="0">
                          <a:solidFill>
                            <a:schemeClr val="dk1"/>
                          </a:solidFill>
                          <a:latin typeface="+mn-lt"/>
                          <a:ea typeface="+mn-ea"/>
                          <a:cs typeface="+mn-cs"/>
                        </a:rPr>
                        <a:t> a total number of 500 medical students of UKM</a:t>
                      </a:r>
                      <a:endParaRPr lang="en-MY" dirty="0" smtClean="0"/>
                    </a:p>
                  </a:txBody>
                  <a:tcPr/>
                </a:tc>
              </a:tr>
              <a:tr h="1254908">
                <a:tc>
                  <a:txBody>
                    <a:bodyPr/>
                    <a:lstStyle/>
                    <a:p>
                      <a:r>
                        <a:rPr lang="en-MY" dirty="0" smtClean="0"/>
                        <a:t>ii. </a:t>
                      </a:r>
                      <a:r>
                        <a:rPr lang="en-MY" sz="1800" kern="1200" dirty="0" smtClean="0">
                          <a:solidFill>
                            <a:schemeClr val="dk1"/>
                          </a:solidFill>
                          <a:latin typeface="+mn-lt"/>
                          <a:ea typeface="+mn-ea"/>
                          <a:cs typeface="+mn-cs"/>
                        </a:rPr>
                        <a:t>- Non-randomised sample</a:t>
                      </a:r>
                      <a:endParaRPr lang="en-MY"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MY" dirty="0" smtClean="0"/>
                        <a:t>- Pick </a:t>
                      </a:r>
                      <a:r>
                        <a:rPr lang="en-MY" sz="1800" kern="1200" dirty="0" smtClean="0">
                          <a:solidFill>
                            <a:schemeClr val="dk1"/>
                          </a:solidFill>
                          <a:latin typeface="+mn-lt"/>
                          <a:ea typeface="+mn-ea"/>
                          <a:cs typeface="+mn-cs"/>
                        </a:rPr>
                        <a:t>100 subjects</a:t>
                      </a:r>
                      <a:r>
                        <a:rPr lang="en-MY" sz="1800" kern="1200" baseline="0" dirty="0" smtClean="0">
                          <a:solidFill>
                            <a:schemeClr val="dk1"/>
                          </a:solidFill>
                          <a:latin typeface="+mn-lt"/>
                          <a:ea typeface="+mn-ea"/>
                          <a:cs typeface="+mn-cs"/>
                        </a:rPr>
                        <a:t> </a:t>
                      </a:r>
                      <a:r>
                        <a:rPr lang="en-MY" sz="1800" kern="1200" dirty="0" smtClean="0">
                          <a:solidFill>
                            <a:schemeClr val="dk1"/>
                          </a:solidFill>
                          <a:latin typeface="+mn-lt"/>
                          <a:ea typeface="+mn-ea"/>
                          <a:cs typeface="+mn-cs"/>
                        </a:rPr>
                        <a:t>randomly from each year of study in order to make sure that the sample is randomised.</a:t>
                      </a:r>
                      <a:endParaRPr lang="en-MY" dirty="0"/>
                    </a:p>
                  </a:txBody>
                  <a:tcPr/>
                </a:tc>
              </a:tr>
              <a:tr h="1133382">
                <a:tc>
                  <a:txBody>
                    <a:bodyPr/>
                    <a:lstStyle/>
                    <a:p>
                      <a:r>
                        <a:rPr lang="en-MY" dirty="0" smtClean="0"/>
                        <a:t>iii. - V</a:t>
                      </a:r>
                      <a:r>
                        <a:rPr lang="en-US" sz="1800" kern="1200" dirty="0" err="1" smtClean="0">
                          <a:solidFill>
                            <a:schemeClr val="dk1"/>
                          </a:solidFill>
                          <a:latin typeface="+mn-lt"/>
                          <a:ea typeface="+mn-ea"/>
                          <a:cs typeface="+mn-cs"/>
                        </a:rPr>
                        <a:t>alidity</a:t>
                      </a:r>
                      <a:r>
                        <a:rPr lang="en-US" sz="1800" kern="1200" dirty="0" smtClean="0">
                          <a:solidFill>
                            <a:schemeClr val="dk1"/>
                          </a:solidFill>
                          <a:latin typeface="+mn-lt"/>
                          <a:ea typeface="+mn-ea"/>
                          <a:cs typeface="+mn-cs"/>
                        </a:rPr>
                        <a:t> of the questionnaire because it is obtained from a previous research paper in year 1971</a:t>
                      </a:r>
                      <a:endParaRPr lang="en-MY" dirty="0"/>
                    </a:p>
                  </a:txBody>
                  <a:tcPr/>
                </a:tc>
                <a:tc>
                  <a:txBody>
                    <a:bodyPr/>
                    <a:lstStyle/>
                    <a:p>
                      <a:pPr>
                        <a:buFontTx/>
                        <a:buChar char="-"/>
                      </a:pPr>
                      <a:r>
                        <a:rPr lang="en-US" sz="1800" kern="1200" baseline="0" dirty="0" smtClean="0">
                          <a:solidFill>
                            <a:schemeClr val="dk1"/>
                          </a:solidFill>
                          <a:latin typeface="+mn-lt"/>
                          <a:ea typeface="+mn-ea"/>
                          <a:cs typeface="+mn-cs"/>
                        </a:rPr>
                        <a:t> Use </a:t>
                      </a:r>
                      <a:r>
                        <a:rPr lang="en-US" sz="1800" kern="1200" dirty="0" smtClean="0">
                          <a:solidFill>
                            <a:schemeClr val="dk1"/>
                          </a:solidFill>
                          <a:latin typeface="+mn-lt"/>
                          <a:ea typeface="+mn-ea"/>
                          <a:cs typeface="+mn-cs"/>
                        </a:rPr>
                        <a:t>the questionnaire from year 2000 onwards</a:t>
                      </a:r>
                    </a:p>
                    <a:p>
                      <a:pPr>
                        <a:buFontTx/>
                        <a:buChar char="-"/>
                      </a:pPr>
                      <a:r>
                        <a:rPr lang="en-US" sz="1800" kern="1200" baseline="0" dirty="0" smtClean="0">
                          <a:solidFill>
                            <a:schemeClr val="dk1"/>
                          </a:solidFill>
                          <a:latin typeface="+mn-lt"/>
                          <a:ea typeface="+mn-ea"/>
                          <a:cs typeface="+mn-cs"/>
                        </a:rPr>
                        <a:t> D</a:t>
                      </a:r>
                      <a:r>
                        <a:rPr lang="en-US" sz="1800" kern="1200" dirty="0" smtClean="0">
                          <a:solidFill>
                            <a:schemeClr val="dk1"/>
                          </a:solidFill>
                          <a:latin typeface="+mn-lt"/>
                          <a:ea typeface="+mn-ea"/>
                          <a:cs typeface="+mn-cs"/>
                        </a:rPr>
                        <a:t>esign and validate a questionnaire by professional person from particular field</a:t>
                      </a:r>
                      <a:endParaRPr lang="en-MY" dirty="0"/>
                    </a:p>
                  </a:txBody>
                  <a:tcPr/>
                </a:tc>
              </a:tr>
              <a:tr h="1133382">
                <a:tc>
                  <a:txBody>
                    <a:bodyPr/>
                    <a:lstStyle/>
                    <a:p>
                      <a:r>
                        <a:rPr lang="en-MY" dirty="0" smtClean="0"/>
                        <a:t>iv. - </a:t>
                      </a:r>
                      <a:r>
                        <a:rPr lang="en-US" sz="1800" kern="1200" dirty="0" smtClean="0">
                          <a:solidFill>
                            <a:schemeClr val="dk1"/>
                          </a:solidFill>
                          <a:latin typeface="+mn-lt"/>
                          <a:ea typeface="+mn-ea"/>
                          <a:cs typeface="+mn-cs"/>
                        </a:rPr>
                        <a:t>Overwhelming of questions in the questionnaire</a:t>
                      </a:r>
                      <a:endParaRPr lang="en-MY" dirty="0"/>
                    </a:p>
                  </a:txBody>
                  <a:tcPr/>
                </a:tc>
                <a:tc>
                  <a:txBody>
                    <a:bodyPr/>
                    <a:lstStyle/>
                    <a:p>
                      <a:r>
                        <a:rPr lang="en-MY" dirty="0" smtClean="0"/>
                        <a:t>- Modify </a:t>
                      </a:r>
                      <a:r>
                        <a:rPr lang="en-US" sz="1800" kern="1200" dirty="0" smtClean="0">
                          <a:solidFill>
                            <a:schemeClr val="dk1"/>
                          </a:solidFill>
                          <a:latin typeface="+mn-lt"/>
                          <a:ea typeface="+mn-ea"/>
                          <a:cs typeface="+mn-cs"/>
                        </a:rPr>
                        <a:t>the questionnaire to contain only 20 questions which are specific to cover all the aspects</a:t>
                      </a:r>
                      <a:r>
                        <a:rPr lang="en-US" sz="1800" kern="1200" baseline="0" dirty="0" smtClean="0">
                          <a:solidFill>
                            <a:schemeClr val="dk1"/>
                          </a:solidFill>
                          <a:latin typeface="+mn-lt"/>
                          <a:ea typeface="+mn-ea"/>
                          <a:cs typeface="+mn-cs"/>
                        </a:rPr>
                        <a:t> </a:t>
                      </a:r>
                      <a:r>
                        <a:rPr lang="en-US" sz="1800" kern="1200" dirty="0" smtClean="0">
                          <a:solidFill>
                            <a:schemeClr val="dk1"/>
                          </a:solidFill>
                          <a:latin typeface="+mn-lt"/>
                          <a:ea typeface="+mn-ea"/>
                          <a:cs typeface="+mn-cs"/>
                        </a:rPr>
                        <a:t>of interpersonal skills.</a:t>
                      </a:r>
                      <a:endParaRPr lang="en-MY" dirty="0"/>
                    </a:p>
                  </a:txBody>
                  <a:tcPr/>
                </a:tc>
              </a:tr>
            </a:tbl>
          </a:graphicData>
        </a:graphic>
      </p:graphicFrame>
      <p:sp>
        <p:nvSpPr>
          <p:cNvPr id="5" name="TextBox 4"/>
          <p:cNvSpPr txBox="1"/>
          <p:nvPr/>
        </p:nvSpPr>
        <p:spPr>
          <a:xfrm>
            <a:off x="755576" y="188640"/>
            <a:ext cx="7454146" cy="523220"/>
          </a:xfrm>
          <a:prstGeom prst="rect">
            <a:avLst/>
          </a:prstGeom>
          <a:noFill/>
        </p:spPr>
        <p:txBody>
          <a:bodyPr wrap="square" rtlCol="0">
            <a:spAutoFit/>
          </a:bodyPr>
          <a:lstStyle/>
          <a:p>
            <a:pPr algn="ctr"/>
            <a:r>
              <a:rPr lang="en-MY" sz="2800" b="1" u="sng" dirty="0" smtClean="0"/>
              <a:t>Limitation and Suggestion</a:t>
            </a:r>
            <a:endParaRPr lang="en-MY" sz="2800" b="1" u="sng" dirty="0"/>
          </a:p>
        </p:txBody>
      </p:sp>
    </p:spTree>
    <p:extLst>
      <p:ext uri="{BB962C8B-B14F-4D97-AF65-F5344CB8AC3E}">
        <p14:creationId xmlns:p14="http://schemas.microsoft.com/office/powerpoint/2010/main" val="64700939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dirty="0" smtClean="0"/>
              <a:t>CONCLUSION</a:t>
            </a:r>
            <a:endParaRPr lang="en-US" dirty="0"/>
          </a:p>
        </p:txBody>
      </p:sp>
      <p:sp>
        <p:nvSpPr>
          <p:cNvPr id="3" name="Content Placeholder 2"/>
          <p:cNvSpPr>
            <a:spLocks noGrp="1"/>
          </p:cNvSpPr>
          <p:nvPr>
            <p:ph idx="1"/>
          </p:nvPr>
        </p:nvSpPr>
        <p:spPr>
          <a:xfrm>
            <a:off x="1644241" y="1905000"/>
            <a:ext cx="6591985" cy="3777622"/>
          </a:xfrm>
        </p:spPr>
        <p:txBody>
          <a:bodyPr>
            <a:normAutofit/>
          </a:bodyPr>
          <a:lstStyle/>
          <a:p>
            <a:r>
              <a:rPr lang="en-US" sz="2400" dirty="0" smtClean="0"/>
              <a:t>Gender, modes of high school, types of pre-university </a:t>
            </a:r>
            <a:r>
              <a:rPr lang="en-US" sz="2400" dirty="0" err="1" smtClean="0"/>
              <a:t>programme</a:t>
            </a:r>
            <a:r>
              <a:rPr lang="en-US" sz="2400" dirty="0" smtClean="0"/>
              <a:t> and parents’ education level are not the factors affecting interpersonal skills among second year medical students of UKMMC.</a:t>
            </a:r>
            <a:endParaRPr lang="en-US" sz="2400" dirty="0"/>
          </a:p>
        </p:txBody>
      </p:sp>
    </p:spTree>
    <p:extLst>
      <p:ext uri="{BB962C8B-B14F-4D97-AF65-F5344CB8AC3E}">
        <p14:creationId xmlns:p14="http://schemas.microsoft.com/office/powerpoint/2010/main" val="9144388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56410"/>
            <a:ext cx="7772400" cy="1066800"/>
          </a:xfrm>
        </p:spPr>
        <p:txBody>
          <a:bodyPr/>
          <a:lstStyle/>
          <a:p>
            <a:r>
              <a:rPr lang="en-US" dirty="0" smtClean="0"/>
              <a:t>REFERENCE</a:t>
            </a:r>
            <a:endParaRPr lang="en-US" dirty="0"/>
          </a:p>
        </p:txBody>
      </p:sp>
      <p:sp>
        <p:nvSpPr>
          <p:cNvPr id="3" name="Subtitle 2"/>
          <p:cNvSpPr>
            <a:spLocks noGrp="1"/>
          </p:cNvSpPr>
          <p:nvPr>
            <p:ph type="subTitle" idx="1"/>
          </p:nvPr>
        </p:nvSpPr>
        <p:spPr>
          <a:xfrm>
            <a:off x="1177535" y="1123210"/>
            <a:ext cx="7756568" cy="5257800"/>
          </a:xfrm>
        </p:spPr>
        <p:txBody>
          <a:bodyPr>
            <a:normAutofit lnSpcReduction="10000"/>
          </a:bodyPr>
          <a:lstStyle/>
          <a:p>
            <a:pPr marL="457200" indent="-457200" algn="l">
              <a:buFont typeface="Arial" pitchFamily="34" charset="0"/>
              <a:buChar char="•"/>
            </a:pPr>
            <a:r>
              <a:rPr lang="en-US" sz="1600" dirty="0" err="1" smtClean="0">
                <a:solidFill>
                  <a:schemeClr val="tx1"/>
                </a:solidFill>
                <a:latin typeface="Times New Roman" pitchFamily="18" charset="0"/>
                <a:cs typeface="Times New Roman" pitchFamily="18" charset="0"/>
              </a:rPr>
              <a:t>Bienvenu</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M.j</a:t>
            </a:r>
            <a:r>
              <a:rPr lang="en-US" sz="1600" dirty="0" smtClean="0">
                <a:solidFill>
                  <a:schemeClr val="tx1"/>
                </a:solidFill>
                <a:latin typeface="Times New Roman" pitchFamily="18" charset="0"/>
                <a:cs typeface="Times New Roman" pitchFamily="18" charset="0"/>
              </a:rPr>
              <a:t>., SR. Measurement of Parent Adolescent  Communication, The Family Coordinator,1969, 18,117-121</a:t>
            </a:r>
          </a:p>
          <a:p>
            <a:pPr marL="457200" indent="-457200" algn="l">
              <a:buFont typeface="Arial" pitchFamily="34" charset="0"/>
              <a:buChar char="•"/>
            </a:pPr>
            <a:r>
              <a:rPr lang="en-US" sz="1600" dirty="0" err="1" smtClean="0">
                <a:solidFill>
                  <a:schemeClr val="tx1"/>
                </a:solidFill>
                <a:latin typeface="Times New Roman" pitchFamily="18" charset="0"/>
                <a:cs typeface="Times New Roman" pitchFamily="18" charset="0"/>
              </a:rPr>
              <a:t>Bienvenu</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M.j</a:t>
            </a:r>
            <a:r>
              <a:rPr lang="en-US" sz="1600" dirty="0" smtClean="0">
                <a:solidFill>
                  <a:schemeClr val="tx1"/>
                </a:solidFill>
                <a:latin typeface="Times New Roman" pitchFamily="18" charset="0"/>
                <a:cs typeface="Times New Roman" pitchFamily="18" charset="0"/>
              </a:rPr>
              <a:t>., SR. Measurement of Marital Communication, The Family Coordinator,1970,19, 26-31(a)</a:t>
            </a:r>
          </a:p>
          <a:p>
            <a:pPr marL="457200" indent="-457200" algn="l">
              <a:buFont typeface="Arial" pitchFamily="34" charset="0"/>
              <a:buChar char="•"/>
            </a:pPr>
            <a:r>
              <a:rPr lang="en-US" sz="1600" dirty="0" err="1" smtClean="0">
                <a:solidFill>
                  <a:schemeClr val="tx1"/>
                </a:solidFill>
                <a:latin typeface="Times New Roman" pitchFamily="18" charset="0"/>
                <a:cs typeface="Times New Roman" pitchFamily="18" charset="0"/>
              </a:rPr>
              <a:t>Bienvenu</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M.j</a:t>
            </a:r>
            <a:r>
              <a:rPr lang="en-US" sz="1600" dirty="0" smtClean="0">
                <a:solidFill>
                  <a:schemeClr val="tx1"/>
                </a:solidFill>
                <a:latin typeface="Times New Roman" pitchFamily="18" charset="0"/>
                <a:cs typeface="Times New Roman" pitchFamily="18" charset="0"/>
              </a:rPr>
              <a:t>., SR.  Measurement of Parent Adolescent Communication, and self -esteem.  </a:t>
            </a:r>
            <a:r>
              <a:rPr lang="en-US" sz="1600" dirty="0" err="1" smtClean="0">
                <a:solidFill>
                  <a:schemeClr val="tx1"/>
                </a:solidFill>
                <a:latin typeface="Times New Roman" pitchFamily="18" charset="0"/>
                <a:cs typeface="Times New Roman" pitchFamily="18" charset="0"/>
              </a:rPr>
              <a:t>Jurnal</a:t>
            </a:r>
            <a:r>
              <a:rPr lang="en-US" sz="1600" dirty="0" smtClean="0">
                <a:solidFill>
                  <a:schemeClr val="tx1"/>
                </a:solidFill>
                <a:latin typeface="Times New Roman" pitchFamily="18" charset="0"/>
                <a:cs typeface="Times New Roman" pitchFamily="18" charset="0"/>
              </a:rPr>
              <a:t> of Home Economics. 1970,62,334-335(b)</a:t>
            </a:r>
          </a:p>
          <a:p>
            <a:pPr marL="457200" indent="-457200" algn="l">
              <a:buFont typeface="Arial" pitchFamily="34" charset="0"/>
              <a:buChar char="•"/>
            </a:pPr>
            <a:r>
              <a:rPr lang="en-US" sz="1600" dirty="0" err="1" smtClean="0">
                <a:solidFill>
                  <a:schemeClr val="tx1"/>
                </a:solidFill>
                <a:latin typeface="Times New Roman" pitchFamily="18" charset="0"/>
                <a:cs typeface="Times New Roman" pitchFamily="18" charset="0"/>
              </a:rPr>
              <a:t>Bienvenu</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M.j</a:t>
            </a:r>
            <a:r>
              <a:rPr lang="en-US" sz="1600" dirty="0" smtClean="0">
                <a:solidFill>
                  <a:schemeClr val="tx1"/>
                </a:solidFill>
                <a:latin typeface="Times New Roman" pitchFamily="18" charset="0"/>
                <a:cs typeface="Times New Roman" pitchFamily="18" charset="0"/>
              </a:rPr>
              <a:t>., SR.  An Interpersonal Communication </a:t>
            </a:r>
            <a:r>
              <a:rPr lang="en-US" sz="1600" dirty="0" err="1" smtClean="0">
                <a:solidFill>
                  <a:schemeClr val="tx1"/>
                </a:solidFill>
                <a:latin typeface="Times New Roman" pitchFamily="18" charset="0"/>
                <a:cs typeface="Times New Roman" pitchFamily="18" charset="0"/>
              </a:rPr>
              <a:t>Interventory</a:t>
            </a:r>
            <a:r>
              <a:rPr lang="en-US" sz="1600" dirty="0" smtClean="0">
                <a:solidFill>
                  <a:schemeClr val="tx1"/>
                </a:solidFill>
                <a:latin typeface="Times New Roman" pitchFamily="18" charset="0"/>
                <a:cs typeface="Times New Roman" pitchFamily="18" charset="0"/>
              </a:rPr>
              <a:t> The Journal Of Communication, 1971, 21(4),381-388</a:t>
            </a:r>
          </a:p>
          <a:p>
            <a:pPr marL="457200" indent="-457200" algn="l">
              <a:buFont typeface="Arial" pitchFamily="34" charset="0"/>
              <a:buChar char="•"/>
            </a:pPr>
            <a:r>
              <a:rPr lang="en-US" sz="1600" dirty="0" err="1" smtClean="0">
                <a:solidFill>
                  <a:schemeClr val="tx1"/>
                </a:solidFill>
                <a:latin typeface="Times New Roman" pitchFamily="18" charset="0"/>
                <a:cs typeface="Times New Roman" pitchFamily="18" charset="0"/>
              </a:rPr>
              <a:t>Emanique</a:t>
            </a:r>
            <a:r>
              <a:rPr lang="en-US" sz="1600" dirty="0" smtClean="0">
                <a:solidFill>
                  <a:schemeClr val="tx1"/>
                </a:solidFill>
                <a:latin typeface="Times New Roman" pitchFamily="18" charset="0"/>
                <a:cs typeface="Times New Roman" pitchFamily="18" charset="0"/>
              </a:rPr>
              <a:t> Matthews. (August 2008). Investigating The Association Of  Parental Influence And Children’s School Readiness and Early Academic Achievement : An analysis Using Early Childhood Longitudinal Study- Kindergarten (ECLS-K), (pp58)</a:t>
            </a:r>
          </a:p>
          <a:p>
            <a:pPr marL="457200" indent="-457200" algn="l">
              <a:buFont typeface="Arial" pitchFamily="34" charset="0"/>
              <a:buChar char="•"/>
            </a:pPr>
            <a:r>
              <a:rPr lang="en-US" sz="1600" dirty="0" err="1" smtClean="0">
                <a:solidFill>
                  <a:schemeClr val="tx1"/>
                </a:solidFill>
                <a:latin typeface="Times New Roman" pitchFamily="18" charset="0"/>
                <a:cs typeface="Times New Roman" pitchFamily="18" charset="0"/>
              </a:rPr>
              <a:t>Sayed</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Mahussain</a:t>
            </a:r>
            <a:r>
              <a:rPr lang="en-US" sz="1600" dirty="0" smtClean="0">
                <a:solidFill>
                  <a:schemeClr val="tx1"/>
                </a:solidFill>
                <a:latin typeface="Times New Roman" pitchFamily="18" charset="0"/>
                <a:cs typeface="Times New Roman" pitchFamily="18" charset="0"/>
              </a:rPr>
              <a:t> Bin </a:t>
            </a:r>
            <a:r>
              <a:rPr lang="en-US" sz="1600" dirty="0" err="1" smtClean="0">
                <a:solidFill>
                  <a:schemeClr val="tx1"/>
                </a:solidFill>
                <a:latin typeface="Times New Roman" pitchFamily="18" charset="0"/>
                <a:cs typeface="Times New Roman" pitchFamily="18" charset="0"/>
              </a:rPr>
              <a:t>Sayed</a:t>
            </a:r>
            <a:r>
              <a:rPr lang="en-US" sz="1600" dirty="0" smtClean="0">
                <a:solidFill>
                  <a:schemeClr val="tx1"/>
                </a:solidFill>
                <a:latin typeface="Times New Roman" pitchFamily="18" charset="0"/>
                <a:cs typeface="Times New Roman" pitchFamily="18" charset="0"/>
              </a:rPr>
              <a:t> Ahmad &amp; </a:t>
            </a:r>
            <a:r>
              <a:rPr lang="en-US" sz="1600" dirty="0" err="1" smtClean="0">
                <a:solidFill>
                  <a:schemeClr val="tx1"/>
                </a:solidFill>
                <a:latin typeface="Times New Roman" pitchFamily="18" charset="0"/>
                <a:cs typeface="Times New Roman" pitchFamily="18" charset="0"/>
              </a:rPr>
              <a:t>Fathiah</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Binti.Mustaffa</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Fakulti</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Pendidikan</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Universiti</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Teknologi</a:t>
            </a:r>
            <a:r>
              <a:rPr lang="en-US" sz="1600" dirty="0" smtClean="0">
                <a:solidFill>
                  <a:schemeClr val="tx1"/>
                </a:solidFill>
                <a:latin typeface="Times New Roman" pitchFamily="18" charset="0"/>
                <a:cs typeface="Times New Roman" pitchFamily="18" charset="0"/>
              </a:rPr>
              <a:t> Malaysia. </a:t>
            </a:r>
            <a:r>
              <a:rPr lang="en-US" sz="1600" dirty="0" err="1" smtClean="0">
                <a:solidFill>
                  <a:schemeClr val="tx1"/>
                </a:solidFill>
                <a:latin typeface="Times New Roman" pitchFamily="18" charset="0"/>
                <a:cs typeface="Times New Roman" pitchFamily="18" charset="0"/>
              </a:rPr>
              <a:t>Kemahiran</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Berkomunikasi</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Secara</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Berkesan</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Dalam</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Kalangan</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Pelajar</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Sarjana</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Muda</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Sains</a:t>
            </a:r>
            <a:r>
              <a:rPr lang="en-US" sz="1600" dirty="0" smtClean="0">
                <a:solidFill>
                  <a:schemeClr val="tx1"/>
                </a:solidFill>
                <a:latin typeface="Times New Roman" pitchFamily="18" charset="0"/>
                <a:cs typeface="Times New Roman" pitchFamily="18" charset="0"/>
              </a:rPr>
              <a:t> Serta </a:t>
            </a:r>
            <a:r>
              <a:rPr lang="en-US" sz="1600" dirty="0" err="1" smtClean="0">
                <a:solidFill>
                  <a:schemeClr val="tx1"/>
                </a:solidFill>
                <a:latin typeface="Times New Roman" pitchFamily="18" charset="0"/>
                <a:cs typeface="Times New Roman" pitchFamily="18" charset="0"/>
              </a:rPr>
              <a:t>Pendidikan</a:t>
            </a:r>
            <a:r>
              <a:rPr lang="en-US" sz="1600" dirty="0" smtClean="0">
                <a:solidFill>
                  <a:schemeClr val="tx1"/>
                </a:solidFill>
                <a:latin typeface="Times New Roman" pitchFamily="18" charset="0"/>
                <a:cs typeface="Times New Roman" pitchFamily="18" charset="0"/>
              </a:rPr>
              <a:t>.(2008)</a:t>
            </a:r>
          </a:p>
          <a:p>
            <a:pPr marL="457200" indent="-457200" algn="l">
              <a:buFont typeface="Arial" pitchFamily="34" charset="0"/>
              <a:buChar char="•"/>
            </a:pPr>
            <a:r>
              <a:rPr lang="en-US" sz="1600" dirty="0" smtClean="0">
                <a:solidFill>
                  <a:schemeClr val="tx1"/>
                </a:solidFill>
                <a:latin typeface="Times New Roman" pitchFamily="18" charset="0"/>
                <a:cs typeface="Times New Roman" pitchFamily="18" charset="0"/>
              </a:rPr>
              <a:t>Ministry  of Education Malaysia (2011b). </a:t>
            </a:r>
            <a:r>
              <a:rPr lang="en-US" sz="1600" dirty="0" err="1" smtClean="0">
                <a:solidFill>
                  <a:schemeClr val="tx1"/>
                </a:solidFill>
                <a:latin typeface="Times New Roman" pitchFamily="18" charset="0"/>
                <a:cs typeface="Times New Roman" pitchFamily="18" charset="0"/>
              </a:rPr>
              <a:t>Kertas</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Cadangan</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Bil</a:t>
            </a:r>
            <a:r>
              <a:rPr lang="en-US" sz="1600" dirty="0" smtClean="0">
                <a:solidFill>
                  <a:schemeClr val="tx1"/>
                </a:solidFill>
                <a:latin typeface="Times New Roman" pitchFamily="18" charset="0"/>
                <a:cs typeface="Times New Roman" pitchFamily="18" charset="0"/>
              </a:rPr>
              <a:t>. 4/2011 , </a:t>
            </a:r>
            <a:r>
              <a:rPr lang="en-US" sz="1600" dirty="0" err="1" smtClean="0">
                <a:solidFill>
                  <a:schemeClr val="tx1"/>
                </a:solidFill>
                <a:latin typeface="Times New Roman" pitchFamily="18" charset="0"/>
                <a:cs typeface="Times New Roman" pitchFamily="18" charset="0"/>
              </a:rPr>
              <a:t>Mesyuarat</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Jawatankuasa</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Kurikulum</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Pusat</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Putrajaya</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Bahagian</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Pendidikan</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Teknik</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dan</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Vokasional</a:t>
            </a:r>
            <a:r>
              <a:rPr lang="en-US" sz="1600" dirty="0" smtClean="0">
                <a:solidFill>
                  <a:schemeClr val="tx1"/>
                </a:solidFill>
                <a:latin typeface="Times New Roman" pitchFamily="18" charset="0"/>
                <a:cs typeface="Times New Roman" pitchFamily="18" charset="0"/>
              </a:rPr>
              <a:t>.</a:t>
            </a:r>
          </a:p>
          <a:p>
            <a:pPr marL="457200" indent="-457200" algn="l">
              <a:buFont typeface="Arial" pitchFamily="34" charset="0"/>
              <a:buChar char="•"/>
            </a:pPr>
            <a:r>
              <a:rPr lang="en-US" sz="1600" dirty="0" err="1" smtClean="0">
                <a:solidFill>
                  <a:schemeClr val="tx1"/>
                </a:solidFill>
                <a:latin typeface="Times New Roman" pitchFamily="18" charset="0"/>
                <a:cs typeface="Times New Roman" pitchFamily="18" charset="0"/>
              </a:rPr>
              <a:t>Mustapa</a:t>
            </a:r>
            <a:r>
              <a:rPr lang="en-US" sz="1600" dirty="0" smtClean="0">
                <a:solidFill>
                  <a:schemeClr val="tx1"/>
                </a:solidFill>
                <a:latin typeface="Times New Roman" pitchFamily="18" charset="0"/>
                <a:cs typeface="Times New Roman" pitchFamily="18" charset="0"/>
              </a:rPr>
              <a:t> Mohamed. (2007, July 14). </a:t>
            </a:r>
            <a:r>
              <a:rPr lang="en-US" sz="1600" dirty="0" err="1" smtClean="0">
                <a:solidFill>
                  <a:schemeClr val="tx1"/>
                </a:solidFill>
                <a:latin typeface="Times New Roman" pitchFamily="18" charset="0"/>
                <a:cs typeface="Times New Roman" pitchFamily="18" charset="0"/>
              </a:rPr>
              <a:t>Ketiadaan</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Kemahiran</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Insaniah</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Punca</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Siswazah</a:t>
            </a:r>
            <a:r>
              <a:rPr lang="en-US" sz="1600" dirty="0" smtClean="0">
                <a:solidFill>
                  <a:schemeClr val="tx1"/>
                </a:solidFill>
                <a:latin typeface="Times New Roman" pitchFamily="18" charset="0"/>
                <a:cs typeface="Times New Roman" pitchFamily="18" charset="0"/>
              </a:rPr>
              <a:t> </a:t>
            </a:r>
            <a:r>
              <a:rPr lang="en-US" sz="1600" dirty="0" err="1" smtClean="0">
                <a:solidFill>
                  <a:schemeClr val="tx1"/>
                </a:solidFill>
                <a:latin typeface="Times New Roman" pitchFamily="18" charset="0"/>
                <a:cs typeface="Times New Roman" pitchFamily="18" charset="0"/>
              </a:rPr>
              <a:t>Menganggur</a:t>
            </a:r>
            <a:r>
              <a:rPr lang="en-US" sz="1600" dirty="0" smtClean="0">
                <a:solidFill>
                  <a:schemeClr val="tx1"/>
                </a:solidFill>
                <a:latin typeface="Times New Roman" pitchFamily="18" charset="0"/>
                <a:cs typeface="Times New Roman" pitchFamily="18" charset="0"/>
              </a:rPr>
              <a:t>, Kata </a:t>
            </a:r>
            <a:r>
              <a:rPr lang="en-US" sz="1600" dirty="0" err="1" smtClean="0">
                <a:solidFill>
                  <a:schemeClr val="tx1"/>
                </a:solidFill>
                <a:latin typeface="Times New Roman" pitchFamily="18" charset="0"/>
                <a:cs typeface="Times New Roman" pitchFamily="18" charset="0"/>
              </a:rPr>
              <a:t>Mustapa</a:t>
            </a:r>
            <a:r>
              <a:rPr lang="en-US" sz="1600" dirty="0" smtClean="0">
                <a:solidFill>
                  <a:schemeClr val="tx1"/>
                </a:solidFill>
                <a:latin typeface="Times New Roman" pitchFamily="18" charset="0"/>
                <a:cs typeface="Times New Roman" pitchFamily="18" charset="0"/>
              </a:rPr>
              <a:t>. Attach at July 30, 2012 from http://www.bernama.com/</a:t>
            </a:r>
          </a:p>
          <a:p>
            <a:pPr marL="457200" indent="-457200" algn="l">
              <a:buFont typeface="Arial" pitchFamily="34" charset="0"/>
              <a:buChar char="•"/>
            </a:pPr>
            <a:endParaRPr lang="en-US" sz="1600" dirty="0"/>
          </a:p>
        </p:txBody>
      </p:sp>
    </p:spTree>
    <p:extLst>
      <p:ext uri="{BB962C8B-B14F-4D97-AF65-F5344CB8AC3E}">
        <p14:creationId xmlns:p14="http://schemas.microsoft.com/office/powerpoint/2010/main" val="100220347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2281" y="2302962"/>
            <a:ext cx="6589199" cy="1280890"/>
          </a:xfrm>
        </p:spPr>
        <p:txBody>
          <a:bodyPr>
            <a:noAutofit/>
          </a:bodyPr>
          <a:lstStyle/>
          <a:p>
            <a:pPr algn="ctr"/>
            <a:r>
              <a:rPr lang="en-US" sz="4400" dirty="0" smtClean="0"/>
              <a:t>THE END</a:t>
            </a:r>
            <a:br>
              <a:rPr lang="en-US" sz="4400" dirty="0" smtClean="0"/>
            </a:br>
            <a:r>
              <a:rPr lang="en-US" sz="4400" dirty="0"/>
              <a:t/>
            </a:r>
            <a:br>
              <a:rPr lang="en-US" sz="4400" dirty="0"/>
            </a:br>
            <a:r>
              <a:rPr lang="en-US" sz="4400" dirty="0" smtClean="0"/>
              <a:t>THANK YOU</a:t>
            </a:r>
            <a:endParaRPr lang="en-US" sz="4400" dirty="0"/>
          </a:p>
        </p:txBody>
      </p:sp>
    </p:spTree>
    <p:extLst>
      <p:ext uri="{BB962C8B-B14F-4D97-AF65-F5344CB8AC3E}">
        <p14:creationId xmlns:p14="http://schemas.microsoft.com/office/powerpoint/2010/main" val="317723415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604</TotalTime>
  <Words>1775</Words>
  <Application>Microsoft Macintosh PowerPoint</Application>
  <PresentationFormat>On-screen Show (4:3)</PresentationFormat>
  <Paragraphs>296</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Wisp</vt:lpstr>
      <vt:lpstr>Factors affecting interpersonal skills among second year medical student of UKMMC</vt:lpstr>
      <vt:lpstr>MEMBERS OF LAB 3</vt:lpstr>
      <vt:lpstr>INTRODUCTION</vt:lpstr>
      <vt:lpstr>INTRODUCTION</vt:lpstr>
      <vt:lpstr>PowerPoint Presentation</vt:lpstr>
      <vt:lpstr>PowerPoint Presentation</vt:lpstr>
      <vt:lpstr>LITERATURE REVIEWS</vt:lpstr>
      <vt:lpstr>PowerPoint Presentation</vt:lpstr>
      <vt:lpstr>PowerPoint Presentation</vt:lpstr>
      <vt:lpstr>PowerPoint Presentation</vt:lpstr>
      <vt:lpstr>PROBLEM FRAMEWORK</vt:lpstr>
      <vt:lpstr>GENERAL OBJECTIVE</vt:lpstr>
      <vt:lpstr>SPECIFIC OBJECTIVES</vt:lpstr>
      <vt:lpstr>HYPOTHESIS</vt:lpstr>
      <vt:lpstr>METHODOLOGY</vt:lpstr>
      <vt:lpstr>PowerPoint Presentation</vt:lpstr>
      <vt:lpstr>PowerPoint Presentation</vt:lpstr>
      <vt:lpstr>RESULT</vt:lpstr>
      <vt:lpstr>Gender</vt:lpstr>
      <vt:lpstr>Ho :There is no difference in the level of interpersonal skills between male and female medical students.</vt:lpstr>
      <vt:lpstr>Modes of High School</vt:lpstr>
      <vt:lpstr>PowerPoint Presentation</vt:lpstr>
      <vt:lpstr>Types of Pre-University Programme</vt:lpstr>
      <vt:lpstr>PowerPoint Presentation</vt:lpstr>
      <vt:lpstr>Parents’ Education Level</vt:lpstr>
      <vt:lpstr>PowerPoint Presentation</vt:lpstr>
      <vt:lpstr>DISCUSSION </vt:lpstr>
      <vt:lpstr>DISCUSSION </vt:lpstr>
      <vt:lpstr>PowerPoint Presentation</vt:lpstr>
      <vt:lpstr>CONCLUSION</vt:lpstr>
      <vt:lpstr>REFERENCE</vt:lpstr>
      <vt:lpstr>THE END  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Nur Amirah Farhanah</dc:creator>
  <cp:lastModifiedBy>Nur Amirah Farhanah</cp:lastModifiedBy>
  <cp:revision>43</cp:revision>
  <dcterms:created xsi:type="dcterms:W3CDTF">2015-12-01T11:57:02Z</dcterms:created>
  <dcterms:modified xsi:type="dcterms:W3CDTF">2015-12-04T01:27:31Z</dcterms:modified>
</cp:coreProperties>
</file>