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8" r:id="rId1"/>
  </p:sldMasterIdLst>
  <p:sldIdLst>
    <p:sldId id="284" r:id="rId2"/>
    <p:sldId id="257" r:id="rId3"/>
    <p:sldId id="259" r:id="rId4"/>
    <p:sldId id="261" r:id="rId5"/>
    <p:sldId id="262" r:id="rId6"/>
    <p:sldId id="263" r:id="rId7"/>
    <p:sldId id="264" r:id="rId8"/>
    <p:sldId id="265" r:id="rId9"/>
    <p:sldId id="266" r:id="rId10"/>
    <p:sldId id="267" r:id="rId11"/>
    <p:sldId id="285" r:id="rId12"/>
    <p:sldId id="268" r:id="rId13"/>
    <p:sldId id="270" r:id="rId14"/>
    <p:sldId id="271" r:id="rId15"/>
    <p:sldId id="289" r:id="rId16"/>
    <p:sldId id="294" r:id="rId17"/>
    <p:sldId id="273" r:id="rId18"/>
    <p:sldId id="274" r:id="rId19"/>
    <p:sldId id="275" r:id="rId20"/>
    <p:sldId id="295" r:id="rId21"/>
    <p:sldId id="290" r:id="rId22"/>
    <p:sldId id="291" r:id="rId23"/>
    <p:sldId id="277" r:id="rId24"/>
    <p:sldId id="278" r:id="rId25"/>
    <p:sldId id="279" r:id="rId26"/>
    <p:sldId id="280" r:id="rId27"/>
    <p:sldId id="281" r:id="rId28"/>
    <p:sldId id="282" r:id="rId29"/>
    <p:sldId id="283" r:id="rId30"/>
    <p:sldId id="293" r:id="rId31"/>
    <p:sldId id="288" r:id="rId32"/>
    <p:sldId id="260" r:id="rId33"/>
    <p:sldId id="29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7" autoAdjust="0"/>
    <p:restoredTop sz="94660"/>
  </p:normalViewPr>
  <p:slideViewPr>
    <p:cSldViewPr snapToGrid="0">
      <p:cViewPr varScale="1">
        <p:scale>
          <a:sx n="69" d="100"/>
          <a:sy n="69" d="100"/>
        </p:scale>
        <p:origin x="-226"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3048000" y="3124200"/>
            <a:ext cx="82296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10733828" y="1110597"/>
            <a:ext cx="2286000" cy="508000"/>
          </a:xfrm>
        </p:spPr>
        <p:txBody>
          <a:bodyPr/>
          <a:lstStyle/>
          <a:p>
            <a:fld id="{CE4F7BCB-F6E9-4F1E-B8B5-CB4C78BEB248}" type="datetimeFigureOut">
              <a:rPr lang="en-US" smtClean="0"/>
              <a:t>11/26/2015</a:t>
            </a:fld>
            <a:endParaRPr lang="en-US"/>
          </a:p>
        </p:txBody>
      </p:sp>
      <p:sp>
        <p:nvSpPr>
          <p:cNvPr id="17" name="Footer Placeholder 16"/>
          <p:cNvSpPr>
            <a:spLocks noGrp="1"/>
          </p:cNvSpPr>
          <p:nvPr>
            <p:ph type="ftr" sz="quarter" idx="11"/>
          </p:nvPr>
        </p:nvSpPr>
        <p:spPr bwMode="auto">
          <a:xfrm rot="5400000">
            <a:off x="10045959" y="4117661"/>
            <a:ext cx="3657600" cy="512064"/>
          </a:xfrm>
        </p:spPr>
        <p:txBody>
          <a:bodyPr/>
          <a:lstStyle/>
          <a:p>
            <a:endParaRPr lang="en-US"/>
          </a:p>
        </p:txBody>
      </p:sp>
      <p:sp>
        <p:nvSpPr>
          <p:cNvPr id="10" name="Rectangle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767392" y="4928702"/>
            <a:ext cx="812800" cy="517524"/>
          </a:xfrm>
        </p:spPr>
        <p:txBody>
          <a:bodyPr/>
          <a:lstStyle/>
          <a:p>
            <a:fld id="{F23D369A-0573-4BCC-99A7-DA0951C7D86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609600" y="1600200"/>
            <a:ext cx="99568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E4F7BCB-F6E9-4F1E-B8B5-CB4C78BEB248}" type="datetimeFigureOut">
              <a:rPr lang="en-US" smtClean="0"/>
              <a:t>11/26/2015</a:t>
            </a:fld>
            <a:endParaRPr lang="en-US"/>
          </a:p>
        </p:txBody>
      </p:sp>
      <p:sp>
        <p:nvSpPr>
          <p:cNvPr id="9" name="Slide Number Placeholder 8"/>
          <p:cNvSpPr>
            <a:spLocks noGrp="1"/>
          </p:cNvSpPr>
          <p:nvPr>
            <p:ph type="sldNum" sz="quarter" idx="15"/>
          </p:nvPr>
        </p:nvSpPr>
        <p:spPr/>
        <p:txBody>
          <a:bodyPr rtlCol="0"/>
          <a:lstStyle/>
          <a:p>
            <a:fld id="{F23D369A-0573-4BCC-99A7-DA0951C7D86C}"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48000" y="2895600"/>
            <a:ext cx="82296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10732008" y="1106932"/>
            <a:ext cx="2286000" cy="508000"/>
          </a:xfrm>
        </p:spPr>
        <p:txBody>
          <a:bodyPr/>
          <a:lstStyle/>
          <a:p>
            <a:fld id="{CE4F7BCB-F6E9-4F1E-B8B5-CB4C78BEB248}" type="datetimeFigureOut">
              <a:rPr lang="en-US" smtClean="0"/>
              <a:t>11/26/2015</a:t>
            </a:fld>
            <a:endParaRPr lang="en-US"/>
          </a:p>
        </p:txBody>
      </p:sp>
      <p:sp>
        <p:nvSpPr>
          <p:cNvPr id="5" name="Footer Placeholder 4"/>
          <p:cNvSpPr>
            <a:spLocks noGrp="1"/>
          </p:cNvSpPr>
          <p:nvPr>
            <p:ph type="ftr" sz="quarter" idx="11"/>
          </p:nvPr>
        </p:nvSpPr>
        <p:spPr bwMode="auto">
          <a:xfrm rot="5400000">
            <a:off x="10046208" y="4114800"/>
            <a:ext cx="3657600" cy="512064"/>
          </a:xfrm>
        </p:spPr>
        <p:txBody>
          <a:bodyPr/>
          <a:lstStyle/>
          <a:p>
            <a:endParaRPr lang="en-US"/>
          </a:p>
        </p:txBody>
      </p:sp>
      <p:sp>
        <p:nvSpPr>
          <p:cNvPr id="9" name="Rectangle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787488" y="4928702"/>
            <a:ext cx="812800" cy="517524"/>
          </a:xfrm>
        </p:spPr>
        <p:txBody>
          <a:bodyPr/>
          <a:lstStyle/>
          <a:p>
            <a:fld id="{F23D369A-0573-4BCC-99A7-DA0951C7D86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E4F7BCB-F6E9-4F1E-B8B5-CB4C78BEB248}" type="datetimeFigureOut">
              <a:rPr lang="en-US" smtClean="0"/>
              <a:t>11/26/2015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3D369A-0573-4BCC-99A7-DA0951C7D86C}" type="slidenum">
              <a:rPr lang="en-US" smtClean="0"/>
              <a:t>‹#›</a:t>
            </a:fld>
            <a:endParaRPr lang="en-US"/>
          </a:p>
        </p:txBody>
      </p:sp>
      <p:sp>
        <p:nvSpPr>
          <p:cNvPr id="9" name="Content Placeholder 8"/>
          <p:cNvSpPr>
            <a:spLocks noGrp="1"/>
          </p:cNvSpPr>
          <p:nvPr>
            <p:ph sz="quarter" idx="1"/>
          </p:nvPr>
        </p:nvSpPr>
        <p:spPr>
          <a:xfrm>
            <a:off x="609600" y="1600200"/>
            <a:ext cx="48768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693664" y="1600200"/>
            <a:ext cx="48768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0584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E4F7BCB-F6E9-4F1E-B8B5-CB4C78BEB248}" type="datetimeFigureOut">
              <a:rPr lang="en-US" smtClean="0"/>
              <a:t>11/26/2015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3D369A-0573-4BCC-99A7-DA0951C7D86C}" type="slidenum">
              <a:rPr lang="en-US" smtClean="0"/>
              <a:t>‹#›</a:t>
            </a:fld>
            <a:endParaRPr lang="en-US"/>
          </a:p>
        </p:txBody>
      </p:sp>
      <p:sp>
        <p:nvSpPr>
          <p:cNvPr id="11" name="Content Placeholder 10"/>
          <p:cNvSpPr>
            <a:spLocks noGrp="1"/>
          </p:cNvSpPr>
          <p:nvPr>
            <p:ph sz="quarter" idx="2"/>
          </p:nvPr>
        </p:nvSpPr>
        <p:spPr>
          <a:xfrm>
            <a:off x="609600" y="2362200"/>
            <a:ext cx="48768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5829300" y="2362200"/>
            <a:ext cx="48768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CE4F7BCB-F6E9-4F1E-B8B5-CB4C78BEB248}" type="datetimeFigureOut">
              <a:rPr lang="en-US" smtClean="0"/>
              <a:t>11/26/2015</a:t>
            </a:fld>
            <a:endParaRPr lang="en-US"/>
          </a:p>
        </p:txBody>
      </p:sp>
      <p:sp>
        <p:nvSpPr>
          <p:cNvPr id="7" name="Slide Number Placeholder 6"/>
          <p:cNvSpPr>
            <a:spLocks noGrp="1"/>
          </p:cNvSpPr>
          <p:nvPr>
            <p:ph type="sldNum" sz="quarter" idx="11"/>
          </p:nvPr>
        </p:nvSpPr>
        <p:spPr/>
        <p:txBody>
          <a:bodyPr rtlCol="0"/>
          <a:lstStyle/>
          <a:p>
            <a:fld id="{F23D369A-0573-4BCC-99A7-DA0951C7D86C}"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4F7BCB-F6E9-4F1E-B8B5-CB4C78BEB248}" type="datetimeFigureOut">
              <a:rPr lang="en-US" smtClean="0"/>
              <a:t>11/26/2015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3D369A-0573-4BCC-99A7-DA0951C7D86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406400" y="274320"/>
            <a:ext cx="75184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E4F7BCB-F6E9-4F1E-B8B5-CB4C78BEB248}" type="datetimeFigureOut">
              <a:rPr lang="en-US" smtClean="0"/>
              <a:t>11/26/2015</a:t>
            </a:fld>
            <a:endParaRPr lang="en-US"/>
          </a:p>
        </p:txBody>
      </p:sp>
      <p:sp>
        <p:nvSpPr>
          <p:cNvPr id="22" name="Slide Number Placeholder 21"/>
          <p:cNvSpPr>
            <a:spLocks noGrp="1"/>
          </p:cNvSpPr>
          <p:nvPr>
            <p:ph type="sldNum" sz="quarter" idx="15"/>
          </p:nvPr>
        </p:nvSpPr>
        <p:spPr/>
        <p:txBody>
          <a:bodyPr rtlCol="0"/>
          <a:lstStyle/>
          <a:p>
            <a:fld id="{F23D369A-0573-4BCC-99A7-DA0951C7D86C}"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5518404" y="3124200"/>
            <a:ext cx="6309360" cy="6096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E4F7BCB-F6E9-4F1E-B8B5-CB4C78BEB248}" type="datetimeFigureOut">
              <a:rPr lang="en-US" smtClean="0"/>
              <a:t>11/26/2015</a:t>
            </a:fld>
            <a:endParaRPr lang="en-US"/>
          </a:p>
        </p:txBody>
      </p:sp>
      <p:sp>
        <p:nvSpPr>
          <p:cNvPr id="18" name="Slide Number Placeholder 17"/>
          <p:cNvSpPr>
            <a:spLocks noGrp="1"/>
          </p:cNvSpPr>
          <p:nvPr>
            <p:ph type="sldNum" sz="quarter" idx="11"/>
          </p:nvPr>
        </p:nvSpPr>
        <p:spPr/>
        <p:txBody>
          <a:bodyPr rtlCol="0"/>
          <a:lstStyle/>
          <a:p>
            <a:fld id="{F23D369A-0573-4BCC-99A7-DA0951C7D86C}"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4F7BCB-F6E9-4F1E-B8B5-CB4C78BEB248}" type="datetimeFigureOut">
              <a:rPr lang="en-US" smtClean="0"/>
              <a:t>11/26/2015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D369A-0573-4BCC-99A7-DA0951C7D86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235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4F7BCB-F6E9-4F1E-B8B5-CB4C78BEB248}" type="datetimeFigureOut">
              <a:rPr lang="en-US" smtClean="0"/>
              <a:t>11/26/2015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D369A-0573-4BCC-99A7-DA0951C7D86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609600" y="274638"/>
            <a:ext cx="99568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CE4F7BCB-F6E9-4F1E-B8B5-CB4C78BEB248}" type="datetimeFigureOut">
              <a:rPr lang="en-US" smtClean="0"/>
              <a:t>11/26/2015</a:t>
            </a:fld>
            <a:endParaRPr lang="en-US"/>
          </a:p>
        </p:txBody>
      </p:sp>
      <p:sp>
        <p:nvSpPr>
          <p:cNvPr id="3" name="Footer Placeholder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F23D369A-0573-4BCC-99A7-DA0951C7D86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441960"/>
            <a:ext cx="9525000" cy="3068003"/>
          </a:xfrm>
        </p:spPr>
        <p:txBody>
          <a:bodyPr>
            <a:normAutofit/>
          </a:bodyPr>
          <a:lstStyle/>
          <a:p>
            <a:pPr algn="r"/>
            <a:r>
              <a:rPr lang="en-US" sz="4000" dirty="0" smtClean="0">
                <a:solidFill>
                  <a:schemeClr val="tx1"/>
                </a:solidFill>
              </a:rPr>
              <a:t>Prevalence of Stress, Stressors and Coping Mechanism in Second Year UKM Medical Students : A Cross-sectional Study </a:t>
            </a:r>
            <a:endParaRPr lang="en-US" sz="4000" dirty="0">
              <a:solidFill>
                <a:schemeClr val="tx1"/>
              </a:solidFill>
            </a:endParaRPr>
          </a:p>
        </p:txBody>
      </p:sp>
      <p:sp>
        <p:nvSpPr>
          <p:cNvPr id="5" name="Subtitle 4"/>
          <p:cNvSpPr>
            <a:spLocks noGrp="1"/>
          </p:cNvSpPr>
          <p:nvPr>
            <p:ph type="subTitle" idx="1"/>
          </p:nvPr>
        </p:nvSpPr>
        <p:spPr>
          <a:xfrm>
            <a:off x="1478280" y="4013518"/>
            <a:ext cx="9144000" cy="1869122"/>
          </a:xfrm>
        </p:spPr>
        <p:txBody>
          <a:bodyPr>
            <a:normAutofit/>
          </a:bodyPr>
          <a:lstStyle/>
          <a:p>
            <a:pPr algn="ctr"/>
            <a:endParaRPr lang="en-US" dirty="0" smtClean="0"/>
          </a:p>
          <a:p>
            <a:pPr algn="ctr"/>
            <a:r>
              <a:rPr lang="en-US" dirty="0" smtClean="0"/>
              <a:t>LABORATORY 4</a:t>
            </a:r>
          </a:p>
          <a:p>
            <a:pPr algn="ctr"/>
            <a:r>
              <a:rPr lang="en-US" dirty="0" smtClean="0"/>
              <a:t>Prof. </a:t>
            </a:r>
            <a:r>
              <a:rPr lang="en-US" dirty="0" err="1" smtClean="0"/>
              <a:t>Madya</a:t>
            </a:r>
            <a:r>
              <a:rPr lang="en-US" dirty="0" smtClean="0"/>
              <a:t> </a:t>
            </a:r>
            <a:r>
              <a:rPr lang="en-US" dirty="0" err="1" smtClean="0"/>
              <a:t>Azmi</a:t>
            </a:r>
            <a:r>
              <a:rPr lang="en-US" dirty="0" smtClean="0"/>
              <a:t> bin </a:t>
            </a:r>
            <a:r>
              <a:rPr lang="en-US" dirty="0" err="1" smtClean="0"/>
              <a:t>Mohd</a:t>
            </a:r>
            <a:r>
              <a:rPr lang="en-US" dirty="0" smtClean="0"/>
              <a:t> Tamil</a:t>
            </a:r>
          </a:p>
          <a:p>
            <a:pPr algn="ctr"/>
            <a:r>
              <a:rPr lang="en-US" dirty="0" smtClean="0"/>
              <a:t>Facilitator : </a:t>
            </a:r>
            <a:r>
              <a:rPr lang="en-US" dirty="0" err="1" smtClean="0"/>
              <a:t>Dr</a:t>
            </a:r>
            <a:r>
              <a:rPr lang="en-US" dirty="0" smtClean="0"/>
              <a:t> </a:t>
            </a:r>
            <a:r>
              <a:rPr lang="en-US" dirty="0" err="1" smtClean="0"/>
              <a:t>Mohd</a:t>
            </a:r>
            <a:r>
              <a:rPr lang="en-US" dirty="0" smtClean="0"/>
              <a:t> </a:t>
            </a:r>
            <a:r>
              <a:rPr lang="en-US" dirty="0" err="1" smtClean="0"/>
              <a:t>Saiful</a:t>
            </a:r>
            <a:r>
              <a:rPr lang="en-US" dirty="0" smtClean="0"/>
              <a:t> </a:t>
            </a:r>
            <a:r>
              <a:rPr lang="en-US" dirty="0" err="1" smtClean="0"/>
              <a:t>Azlan</a:t>
            </a:r>
            <a:r>
              <a:rPr lang="en-US" dirty="0" smtClean="0"/>
              <a:t> </a:t>
            </a:r>
          </a:p>
        </p:txBody>
      </p:sp>
    </p:spTree>
    <p:extLst>
      <p:ext uri="{BB962C8B-B14F-4D97-AF65-F5344CB8AC3E}">
        <p14:creationId xmlns:p14="http://schemas.microsoft.com/office/powerpoint/2010/main" val="1222645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51543" y="1117604"/>
            <a:ext cx="10943772" cy="5940088"/>
          </a:xfrm>
          <a:prstGeom prst="rect">
            <a:avLst/>
          </a:prstGeom>
          <a:noFill/>
        </p:spPr>
        <p:txBody>
          <a:bodyPr wrap="square" rtlCol="0">
            <a:spAutoFit/>
          </a:bodyPr>
          <a:lstStyle/>
          <a:p>
            <a:pPr marL="342900" indent="-342900">
              <a:buFont typeface="+mj-lt"/>
              <a:buAutoNum type="arabicPeriod"/>
            </a:pPr>
            <a:r>
              <a:rPr lang="en-US" sz="2000" dirty="0" smtClean="0"/>
              <a:t>SINARAN SAMSURI						GA02540</a:t>
            </a:r>
          </a:p>
          <a:p>
            <a:pPr marL="342900" indent="-342900">
              <a:buFont typeface="+mj-lt"/>
              <a:buAutoNum type="arabicPeriod"/>
            </a:pPr>
            <a:r>
              <a:rPr lang="en-US" sz="2000" dirty="0" smtClean="0"/>
              <a:t>SITI NUR WARDAH BINTI ISHAK				A143628</a:t>
            </a:r>
          </a:p>
          <a:p>
            <a:pPr marL="342900" indent="-342900">
              <a:buFont typeface="+mj-lt"/>
              <a:buAutoNum type="arabicPeriod"/>
            </a:pPr>
            <a:r>
              <a:rPr lang="en-US" sz="2000" dirty="0" smtClean="0"/>
              <a:t>MUHAMMAD SYAHIR AFHAM BIN KAMARUDDIN		A143655</a:t>
            </a:r>
          </a:p>
          <a:p>
            <a:pPr marL="342900" indent="-342900">
              <a:buFont typeface="+mj-lt"/>
              <a:buAutoNum type="arabicPeriod"/>
            </a:pPr>
            <a:r>
              <a:rPr lang="en-US" sz="2000" dirty="0" smtClean="0"/>
              <a:t>MUHAMAD NAIM BIN ZULKIFLE				GA02523</a:t>
            </a:r>
          </a:p>
          <a:p>
            <a:pPr marL="342900" indent="-342900">
              <a:buFont typeface="+mj-lt"/>
              <a:buAutoNum type="arabicPeriod"/>
            </a:pPr>
            <a:r>
              <a:rPr lang="en-US" sz="2000" dirty="0" smtClean="0"/>
              <a:t>MUHAMMAD HAZIQ BIN ABDUL SUKI				A148987</a:t>
            </a:r>
          </a:p>
          <a:p>
            <a:pPr marL="342900" indent="-342900">
              <a:buFont typeface="+mj-lt"/>
              <a:buAutoNum type="arabicPeriod"/>
            </a:pPr>
            <a:r>
              <a:rPr lang="en-US" sz="2000" dirty="0" smtClean="0"/>
              <a:t>SHAH – ABAS MUHAMAD BIN MD SHAH			A147319</a:t>
            </a:r>
          </a:p>
          <a:p>
            <a:pPr marL="342900" indent="-342900">
              <a:buFont typeface="+mj-lt"/>
              <a:buAutoNum type="arabicPeriod"/>
            </a:pPr>
            <a:r>
              <a:rPr lang="en-US" sz="2000" dirty="0" smtClean="0"/>
              <a:t>WONG JENG YUAN						A149598</a:t>
            </a:r>
          </a:p>
          <a:p>
            <a:pPr marL="342900" indent="-342900">
              <a:buFont typeface="+mj-lt"/>
              <a:buAutoNum type="arabicPeriod"/>
            </a:pPr>
            <a:r>
              <a:rPr lang="en-US" sz="2000" dirty="0" smtClean="0"/>
              <a:t>CHAN ZI NIAN							A148513</a:t>
            </a:r>
          </a:p>
          <a:p>
            <a:pPr marL="342900" indent="-342900">
              <a:buFont typeface="+mj-lt"/>
              <a:buAutoNum type="arabicPeriod"/>
            </a:pPr>
            <a:r>
              <a:rPr lang="en-US" sz="2000" dirty="0" smtClean="0"/>
              <a:t>NUR ALYANIE BINTI ABDUL MAJI				A149741</a:t>
            </a:r>
          </a:p>
          <a:p>
            <a:pPr marL="342900" indent="-342900">
              <a:buFont typeface="+mj-lt"/>
              <a:buAutoNum type="arabicPeriod"/>
            </a:pPr>
            <a:r>
              <a:rPr lang="en-US" sz="2000" dirty="0" smtClean="0"/>
              <a:t>CHAI KAR YEE							A149669</a:t>
            </a:r>
          </a:p>
          <a:p>
            <a:pPr marL="342900" indent="-342900">
              <a:buFont typeface="+mj-lt"/>
              <a:buAutoNum type="arabicPeriod"/>
            </a:pPr>
            <a:r>
              <a:rPr lang="en-US" sz="2000" dirty="0" smtClean="0"/>
              <a:t>NORDIANA IZIANY BINTI NORDIN				A149100</a:t>
            </a:r>
          </a:p>
          <a:p>
            <a:pPr marL="342900" indent="-342900">
              <a:buFont typeface="+mj-lt"/>
              <a:buAutoNum type="arabicPeriod"/>
            </a:pPr>
            <a:r>
              <a:rPr lang="en-US" sz="2000" dirty="0" smtClean="0"/>
              <a:t>LOUSHINNAH D/O MOHAN					GA02520</a:t>
            </a:r>
          </a:p>
          <a:p>
            <a:pPr marL="342900" indent="-342900">
              <a:buFont typeface="+mj-lt"/>
              <a:buAutoNum type="arabicPeriod"/>
            </a:pPr>
            <a:r>
              <a:rPr lang="en-US" sz="2000" dirty="0" smtClean="0"/>
              <a:t>SITI MARYAM BINTI KAMARUDIN				A147310</a:t>
            </a:r>
          </a:p>
          <a:p>
            <a:pPr marL="342900" indent="-342900">
              <a:buFont typeface="+mj-lt"/>
              <a:buAutoNum type="arabicPeriod"/>
            </a:pPr>
            <a:r>
              <a:rPr lang="en-US" sz="2000" dirty="0" smtClean="0"/>
              <a:t>NUR NADWIN YUSHAHIRA BINTI MOHD YUSOFF		A148230</a:t>
            </a:r>
          </a:p>
          <a:p>
            <a:pPr marL="342900" indent="-342900">
              <a:buFont typeface="+mj-lt"/>
              <a:buAutoNum type="arabicPeriod"/>
            </a:pPr>
            <a:r>
              <a:rPr lang="en-US" sz="2000" dirty="0" smtClean="0"/>
              <a:t>NURUL AYUNI SYAFIQAH BINTI MAT ROPI			A147946</a:t>
            </a:r>
          </a:p>
          <a:p>
            <a:pPr marL="342900" indent="-342900">
              <a:buFont typeface="+mj-lt"/>
              <a:buAutoNum type="arabicPeriod"/>
            </a:pPr>
            <a:r>
              <a:rPr lang="en-US" sz="2000" dirty="0" smtClean="0"/>
              <a:t>NURUL FARZANA BINTI BIDIN					A149505</a:t>
            </a:r>
          </a:p>
          <a:p>
            <a:pPr marL="342900" indent="-342900">
              <a:buFont typeface="+mj-lt"/>
              <a:buAutoNum type="arabicPeriod"/>
            </a:pPr>
            <a:r>
              <a:rPr lang="en-US" sz="2000" dirty="0" smtClean="0"/>
              <a:t>LEE PEI CHIEH							A149049</a:t>
            </a:r>
          </a:p>
          <a:p>
            <a:pPr marL="342900" indent="-342900">
              <a:buFont typeface="+mj-lt"/>
              <a:buAutoNum type="arabicPeriod"/>
            </a:pPr>
            <a:r>
              <a:rPr lang="en-US" sz="2000" dirty="0" smtClean="0"/>
              <a:t>KRIMIYA BINTI YUSOF						A143704</a:t>
            </a:r>
          </a:p>
          <a:p>
            <a:endParaRPr lang="en-US" sz="2000" dirty="0"/>
          </a:p>
        </p:txBody>
      </p:sp>
      <p:sp>
        <p:nvSpPr>
          <p:cNvPr id="13" name="Rectangle 12"/>
          <p:cNvSpPr/>
          <p:nvPr/>
        </p:nvSpPr>
        <p:spPr>
          <a:xfrm>
            <a:off x="5182930" y="49961"/>
            <a:ext cx="1826142" cy="923330"/>
          </a:xfrm>
          <a:prstGeom prst="rect">
            <a:avLst/>
          </a:prstGeom>
          <a:noFill/>
        </p:spPr>
        <p:txBody>
          <a:bodyPr wrap="none" lIns="91440" tIns="45720" rIns="91440" bIns="45720">
            <a:spAutoFit/>
          </a:bodyPr>
          <a:lstStyle/>
          <a:p>
            <a:pPr algn="ctr"/>
            <a:r>
              <a:rPr lang="en-US" sz="5400" b="1" spc="50" dirty="0" smtClean="0">
                <a:ln w="9525" cmpd="sng">
                  <a:solidFill>
                    <a:schemeClr val="accent1"/>
                  </a:solidFill>
                  <a:prstDash val="solid"/>
                </a:ln>
                <a:solidFill>
                  <a:srgbClr val="70AD47">
                    <a:tint val="1000"/>
                  </a:srgbClr>
                </a:solidFill>
                <a:effectLst>
                  <a:glow rad="38100">
                    <a:schemeClr val="accent1">
                      <a:alpha val="40000"/>
                    </a:schemeClr>
                  </a:glow>
                </a:effectLst>
              </a:rPr>
              <a:t>LAB 4</a:t>
            </a:r>
            <a:endParaRPr 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320819460"/>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 y="243840"/>
            <a:ext cx="10972800" cy="795528"/>
          </a:xfrm>
        </p:spPr>
        <p:txBody>
          <a:bodyPr>
            <a:normAutofit/>
          </a:bodyPr>
          <a:lstStyle/>
          <a:p>
            <a:pPr algn="ctr"/>
            <a:r>
              <a:rPr lang="en-MY" sz="3200" b="1" dirty="0" smtClean="0">
                <a:latin typeface="Times New Roman" pitchFamily="18" charset="0"/>
                <a:cs typeface="Times New Roman" pitchFamily="18" charset="0"/>
              </a:rPr>
              <a:t>Introduction</a:t>
            </a:r>
            <a:endParaRPr lang="en-MY" sz="32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609600" y="1447800"/>
            <a:ext cx="10972800" cy="4373880"/>
          </a:xfrm>
        </p:spPr>
        <p:txBody>
          <a:bodyPr>
            <a:noAutofit/>
          </a:bodyPr>
          <a:lstStyle/>
          <a:p>
            <a:r>
              <a:rPr lang="en-US" sz="2400" b="1" dirty="0" smtClean="0"/>
              <a:t>What is stress?</a:t>
            </a:r>
          </a:p>
          <a:p>
            <a:pPr marL="0" indent="0">
              <a:buNone/>
            </a:pPr>
            <a:r>
              <a:rPr lang="en-US" sz="2000" dirty="0" smtClean="0"/>
              <a:t>“a </a:t>
            </a:r>
            <a:r>
              <a:rPr lang="en-US" sz="2000" dirty="0"/>
              <a:t>situation where demands on a person exceed that person’s resources or ability to cope</a:t>
            </a:r>
            <a:r>
              <a:rPr lang="en-US" sz="2000" dirty="0" smtClean="0"/>
              <a:t>”.</a:t>
            </a:r>
          </a:p>
          <a:p>
            <a:pPr marL="0" indent="0" algn="r">
              <a:buNone/>
            </a:pPr>
            <a:r>
              <a:rPr lang="en-US" sz="2000" dirty="0" smtClean="0"/>
              <a:t> </a:t>
            </a:r>
            <a:r>
              <a:rPr lang="en-US" sz="2000" i="1" dirty="0" smtClean="0"/>
              <a:t>(Stress Management Society)</a:t>
            </a:r>
            <a:endParaRPr lang="en-MY" sz="2000" i="1" dirty="0" smtClean="0">
              <a:latin typeface="Times New Roman" pitchFamily="18" charset="0"/>
              <a:cs typeface="Times New Roman" pitchFamily="18" charset="0"/>
            </a:endParaRPr>
          </a:p>
          <a:p>
            <a:pPr marL="0" indent="0">
              <a:buNone/>
            </a:pPr>
            <a:r>
              <a:rPr lang="en-MY" sz="2000" dirty="0" smtClean="0">
                <a:latin typeface="Times New Roman" pitchFamily="18" charset="0"/>
                <a:cs typeface="Times New Roman" pitchFamily="18" charset="0"/>
              </a:rPr>
              <a:t> “</a:t>
            </a:r>
            <a:r>
              <a:rPr lang="en-MY" sz="2000" dirty="0">
                <a:latin typeface="Times New Roman" pitchFamily="18" charset="0"/>
                <a:cs typeface="Times New Roman" pitchFamily="18" charset="0"/>
              </a:rPr>
              <a:t>the reaction people may have when presented with demands and pressures that are not matched to their knowledge and abilities and which challenge their ability to cope”  </a:t>
            </a:r>
            <a:r>
              <a:rPr lang="en-MY" sz="2000" dirty="0" smtClean="0">
                <a:latin typeface="Times New Roman" pitchFamily="18" charset="0"/>
                <a:cs typeface="Times New Roman" pitchFamily="18" charset="0"/>
              </a:rPr>
              <a:t>		</a:t>
            </a:r>
            <a:r>
              <a:rPr lang="en-MY" sz="2000" i="1" dirty="0" smtClean="0">
                <a:latin typeface="Times New Roman" pitchFamily="18" charset="0"/>
                <a:cs typeface="Times New Roman" pitchFamily="18" charset="0"/>
              </a:rPr>
              <a:t>(WH0, 2003</a:t>
            </a:r>
            <a:r>
              <a:rPr lang="is-IS" sz="2000" i="1" dirty="0" smtClean="0">
                <a:latin typeface="Times New Roman" pitchFamily="18" charset="0"/>
                <a:cs typeface="Times New Roman" pitchFamily="18" charset="0"/>
              </a:rPr>
              <a:t>) </a:t>
            </a:r>
          </a:p>
          <a:p>
            <a:r>
              <a:rPr lang="is-IS" sz="2400" b="1" dirty="0" smtClean="0">
                <a:latin typeface="Times New Roman" pitchFamily="18" charset="0"/>
                <a:cs typeface="Times New Roman" pitchFamily="18" charset="0"/>
              </a:rPr>
              <a:t>Justification</a:t>
            </a:r>
            <a:endParaRPr lang="en-MY" sz="2400" b="1" dirty="0">
              <a:latin typeface="Times New Roman" pitchFamily="18" charset="0"/>
              <a:cs typeface="Times New Roman" pitchFamily="18" charset="0"/>
            </a:endParaRPr>
          </a:p>
          <a:p>
            <a:pPr marL="0" indent="0">
              <a:buNone/>
            </a:pPr>
            <a:r>
              <a:rPr lang="en-US" sz="2000" dirty="0" smtClean="0"/>
              <a:t>“Students </a:t>
            </a:r>
            <a:r>
              <a:rPr lang="en-US" sz="2000" dirty="0"/>
              <a:t>are subjected to different kinds of stressors, such as the pressure of academics with an obligation to succeed, an uncertain future and difficulties of integrating into the system. </a:t>
            </a:r>
            <a:r>
              <a:rPr lang="en-US" sz="2000" dirty="0" smtClean="0"/>
              <a:t>“</a:t>
            </a:r>
          </a:p>
          <a:p>
            <a:pPr marL="0" indent="0" algn="r">
              <a:buNone/>
            </a:pPr>
            <a:r>
              <a:rPr lang="en-US" sz="2000" i="1" dirty="0" smtClean="0"/>
              <a:t>(</a:t>
            </a:r>
            <a:r>
              <a:rPr lang="en-US" sz="2000" i="1" dirty="0"/>
              <a:t>Fish &amp; </a:t>
            </a:r>
            <a:r>
              <a:rPr lang="en-US" sz="2000" i="1" dirty="0" err="1"/>
              <a:t>Nies</a:t>
            </a:r>
            <a:r>
              <a:rPr lang="en-US" sz="2000" i="1" dirty="0"/>
              <a:t>, 1996 </a:t>
            </a:r>
            <a:r>
              <a:rPr lang="en-US" sz="2000" dirty="0" smtClean="0"/>
              <a:t>)</a:t>
            </a:r>
            <a:endParaRPr lang="en-MY" sz="2000" dirty="0">
              <a:latin typeface="Times New Roman" pitchFamily="18" charset="0"/>
              <a:cs typeface="Times New Roman" pitchFamily="18" charset="0"/>
            </a:endParaRPr>
          </a:p>
          <a:p>
            <a:pPr marL="0" indent="0">
              <a:buNone/>
            </a:pPr>
            <a:r>
              <a:rPr lang="en-US" sz="2000" dirty="0" smtClean="0"/>
              <a:t>“Information </a:t>
            </a:r>
            <a:r>
              <a:rPr lang="en-US" sz="2000" dirty="0"/>
              <a:t>on sources and severity of stress and coping strategies are lacking among medical students in medical </a:t>
            </a:r>
            <a:r>
              <a:rPr lang="en-US" sz="2000" dirty="0" smtClean="0"/>
              <a:t>schools”.  					</a:t>
            </a:r>
            <a:r>
              <a:rPr lang="en-US" sz="2000" i="1" dirty="0" smtClean="0"/>
              <a:t>(</a:t>
            </a:r>
            <a:r>
              <a:rPr lang="en-US" sz="2000" i="1" dirty="0" err="1" smtClean="0"/>
              <a:t>Sarina</a:t>
            </a:r>
            <a:r>
              <a:rPr lang="en-US" sz="2000" i="1" dirty="0" smtClean="0"/>
              <a:t> MY, 2011)</a:t>
            </a:r>
            <a:endParaRPr lang="en-MY" sz="2000" i="1" dirty="0" smtClean="0">
              <a:latin typeface="Times New Roman" pitchFamily="18" charset="0"/>
              <a:cs typeface="Times New Roman" pitchFamily="18" charset="0"/>
            </a:endParaRPr>
          </a:p>
          <a:p>
            <a:pPr marL="0" indent="0">
              <a:buNone/>
            </a:pPr>
            <a:endParaRPr lang="en-MY" sz="2000" dirty="0">
              <a:latin typeface="Times New Roman" pitchFamily="18" charset="0"/>
              <a:cs typeface="Times New Roman" pitchFamily="18" charset="0"/>
            </a:endParaRPr>
          </a:p>
        </p:txBody>
      </p:sp>
    </p:spTree>
    <p:extLst>
      <p:ext uri="{BB962C8B-B14F-4D97-AF65-F5344CB8AC3E}">
        <p14:creationId xmlns:p14="http://schemas.microsoft.com/office/powerpoint/2010/main" val="192454304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SG" sz="3200" b="1" dirty="0" smtClean="0">
                <a:latin typeface="Times New Roman" pitchFamily="18" charset="0"/>
                <a:cs typeface="Times New Roman" pitchFamily="18" charset="0"/>
              </a:rPr>
              <a:t>General Objective</a:t>
            </a:r>
            <a:endParaRPr lang="en-SG" sz="32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1991544" y="2132857"/>
            <a:ext cx="8229600" cy="3633267"/>
          </a:xfrm>
        </p:spPr>
        <p:txBody>
          <a:bodyPr>
            <a:normAutofit/>
          </a:bodyPr>
          <a:lstStyle/>
          <a:p>
            <a:pPr marL="0" indent="0" algn="ctr">
              <a:buNone/>
            </a:pPr>
            <a:r>
              <a:rPr lang="en-US" sz="3200" dirty="0">
                <a:latin typeface="Times New Roman" pitchFamily="18" charset="0"/>
                <a:cs typeface="Times New Roman" pitchFamily="18" charset="0"/>
              </a:rPr>
              <a:t>To determine the level of stress and stressors among second year medical student and to identify the </a:t>
            </a:r>
            <a:r>
              <a:rPr lang="en-US" sz="3200" dirty="0" smtClean="0">
                <a:latin typeface="Times New Roman" pitchFamily="18" charset="0"/>
                <a:cs typeface="Times New Roman" pitchFamily="18" charset="0"/>
              </a:rPr>
              <a:t>stress coping </a:t>
            </a:r>
            <a:r>
              <a:rPr lang="en-US" sz="3200" dirty="0">
                <a:latin typeface="Times New Roman" pitchFamily="18" charset="0"/>
                <a:cs typeface="Times New Roman" pitchFamily="18" charset="0"/>
              </a:rPr>
              <a:t>mechanisms used by second year medical students of Faculty of Medicine, UKM</a:t>
            </a:r>
            <a:r>
              <a:rPr lang="en-US" sz="3200" dirty="0" smtClean="0">
                <a:latin typeface="Times New Roman" pitchFamily="18" charset="0"/>
                <a:cs typeface="Times New Roman" pitchFamily="18" charset="0"/>
              </a:rPr>
              <a:t>.</a:t>
            </a:r>
            <a:endParaRPr lang="en-SG" sz="3200" dirty="0">
              <a:latin typeface="Times New Roman" pitchFamily="18" charset="0"/>
              <a:cs typeface="Times New Roman" pitchFamily="18" charset="0"/>
            </a:endParaRPr>
          </a:p>
        </p:txBody>
      </p:sp>
    </p:spTree>
    <p:extLst>
      <p:ext uri="{BB962C8B-B14F-4D97-AF65-F5344CB8AC3E}">
        <p14:creationId xmlns:p14="http://schemas.microsoft.com/office/powerpoint/2010/main" val="3683465494"/>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35280"/>
            <a:ext cx="9956800" cy="777558"/>
          </a:xfrm>
        </p:spPr>
        <p:txBody>
          <a:bodyPr>
            <a:normAutofit/>
          </a:bodyPr>
          <a:lstStyle/>
          <a:p>
            <a:pPr algn="ctr"/>
            <a:r>
              <a:rPr lang="en-SG" sz="3200" b="1" dirty="0" smtClean="0">
                <a:latin typeface="Times New Roman" pitchFamily="18" charset="0"/>
                <a:cs typeface="Times New Roman" pitchFamily="18" charset="0"/>
              </a:rPr>
              <a:t>Specific Objectives</a:t>
            </a:r>
            <a:endParaRPr lang="en-SG"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Font typeface="Wingdings" panose="05000000000000000000" pitchFamily="2" charset="2"/>
              <a:buChar char="ü"/>
            </a:pPr>
            <a:r>
              <a:rPr lang="en-SG" sz="2800" dirty="0" smtClean="0">
                <a:latin typeface="Times New Roman" pitchFamily="18" charset="0"/>
                <a:cs typeface="Times New Roman" pitchFamily="18" charset="0"/>
              </a:rPr>
              <a:t>To determine the level of stress among </a:t>
            </a:r>
            <a:r>
              <a:rPr lang="en-US" sz="2800" dirty="0" smtClean="0">
                <a:latin typeface="Times New Roman" pitchFamily="18" charset="0"/>
                <a:cs typeface="Times New Roman" pitchFamily="18" charset="0"/>
              </a:rPr>
              <a:t>second year medical students of Faculty of Medicine, UKM.</a:t>
            </a:r>
          </a:p>
          <a:p>
            <a:pPr>
              <a:buFont typeface="Wingdings" panose="05000000000000000000" pitchFamily="2" charset="2"/>
              <a:buChar char="ü"/>
            </a:pPr>
            <a:endParaRPr lang="en-US" sz="2800" dirty="0">
              <a:latin typeface="Times New Roman" pitchFamily="18" charset="0"/>
              <a:cs typeface="Times New Roman" pitchFamily="18" charset="0"/>
            </a:endParaRPr>
          </a:p>
          <a:p>
            <a:pPr>
              <a:buFont typeface="Wingdings" panose="05000000000000000000" pitchFamily="2" charset="2"/>
              <a:buChar char="ü"/>
            </a:pPr>
            <a:r>
              <a:rPr lang="en-SG" sz="2800" dirty="0" smtClean="0">
                <a:latin typeface="Times New Roman" pitchFamily="18" charset="0"/>
                <a:cs typeface="Times New Roman" pitchFamily="18" charset="0"/>
              </a:rPr>
              <a:t>To determine whether gender has effect on the stress level among students.</a:t>
            </a:r>
            <a:endParaRPr lang="en-US" sz="2800" dirty="0" smtClean="0">
              <a:latin typeface="Times New Roman" pitchFamily="18" charset="0"/>
              <a:cs typeface="Times New Roman" pitchFamily="18" charset="0"/>
            </a:endParaRPr>
          </a:p>
          <a:p>
            <a:pPr marL="0" indent="0">
              <a:buNone/>
            </a:pPr>
            <a:endParaRPr lang="en-US" sz="2800" dirty="0" smtClean="0">
              <a:latin typeface="Times New Roman" pitchFamily="18" charset="0"/>
              <a:cs typeface="Times New Roman" pitchFamily="18" charset="0"/>
            </a:endParaRPr>
          </a:p>
          <a:p>
            <a:pPr>
              <a:buFont typeface="Wingdings" panose="05000000000000000000" pitchFamily="2" charset="2"/>
              <a:buChar char="ü"/>
            </a:pPr>
            <a:r>
              <a:rPr lang="en-US" sz="2800" dirty="0" smtClean="0">
                <a:latin typeface="Times New Roman" pitchFamily="18" charset="0"/>
                <a:cs typeface="Times New Roman" pitchFamily="18" charset="0"/>
              </a:rPr>
              <a:t>To determine the stressors among students.</a:t>
            </a:r>
          </a:p>
          <a:p>
            <a:pPr marL="0" indent="0">
              <a:buNone/>
            </a:pPr>
            <a:endParaRPr lang="en-US" sz="2800" dirty="0" smtClean="0">
              <a:latin typeface="Times New Roman" pitchFamily="18" charset="0"/>
              <a:cs typeface="Times New Roman" pitchFamily="18" charset="0"/>
            </a:endParaRPr>
          </a:p>
          <a:p>
            <a:pPr>
              <a:buFont typeface="Wingdings" panose="05000000000000000000" pitchFamily="2" charset="2"/>
              <a:buChar char="ü"/>
            </a:pPr>
            <a:r>
              <a:rPr lang="en-US" sz="2800" dirty="0" smtClean="0">
                <a:latin typeface="Times New Roman" pitchFamily="18" charset="0"/>
                <a:cs typeface="Times New Roman" pitchFamily="18" charset="0"/>
              </a:rPr>
              <a:t>To determine the most commonly used coping mechanisms among students.</a:t>
            </a:r>
            <a:endParaRPr lang="en-SG" sz="2800" dirty="0">
              <a:latin typeface="Times New Roman" pitchFamily="18" charset="0"/>
              <a:cs typeface="Times New Roman" pitchFamily="18" charset="0"/>
            </a:endParaRPr>
          </a:p>
        </p:txBody>
      </p:sp>
    </p:spTree>
    <p:extLst>
      <p:ext uri="{BB962C8B-B14F-4D97-AF65-F5344CB8AC3E}">
        <p14:creationId xmlns:p14="http://schemas.microsoft.com/office/powerpoint/2010/main" val="4230111665"/>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600" y="228600"/>
            <a:ext cx="9956800" cy="914718"/>
          </a:xfrm>
        </p:spPr>
        <p:txBody>
          <a:bodyPr>
            <a:normAutofit/>
          </a:bodyPr>
          <a:lstStyle/>
          <a:p>
            <a:pPr algn="ctr"/>
            <a:r>
              <a:rPr lang="en-US" sz="3200" b="1" dirty="0" smtClean="0">
                <a:latin typeface="Times New Roman" pitchFamily="18" charset="0"/>
                <a:cs typeface="Times New Roman" pitchFamily="18" charset="0"/>
              </a:rPr>
              <a:t>Hypothesis</a:t>
            </a:r>
            <a:endParaRPr lang="en-US" sz="3200" b="1" dirty="0">
              <a:latin typeface="Times New Roman" pitchFamily="18" charset="0"/>
              <a:cs typeface="Times New Roman" pitchFamily="18" charset="0"/>
            </a:endParaRPr>
          </a:p>
        </p:txBody>
      </p:sp>
      <p:sp>
        <p:nvSpPr>
          <p:cNvPr id="7" name="Content Placeholder 6"/>
          <p:cNvSpPr>
            <a:spLocks noGrp="1"/>
          </p:cNvSpPr>
          <p:nvPr>
            <p:ph sz="quarter" idx="1"/>
          </p:nvPr>
        </p:nvSpPr>
        <p:spPr>
          <a:xfrm>
            <a:off x="609600" y="1386840"/>
            <a:ext cx="9956800" cy="5471160"/>
          </a:xfrm>
        </p:spPr>
        <p:txBody>
          <a:bodyPr>
            <a:noAutofit/>
          </a:bodyPr>
          <a:lstStyle/>
          <a:p>
            <a:pPr>
              <a:buFont typeface="Wingdings" panose="05000000000000000000" pitchFamily="2" charset="2"/>
              <a:buChar char="ü"/>
            </a:pPr>
            <a:r>
              <a:rPr lang="en-SG" sz="2800" dirty="0">
                <a:latin typeface="Times New Roman" pitchFamily="18" charset="0"/>
                <a:cs typeface="Times New Roman" pitchFamily="18" charset="0"/>
              </a:rPr>
              <a:t>Medical students are generally stressed.</a:t>
            </a:r>
          </a:p>
          <a:p>
            <a:pPr marL="0" indent="0">
              <a:buNone/>
            </a:pPr>
            <a:endParaRPr lang="en-SG" sz="2800" dirty="0">
              <a:latin typeface="Times New Roman" pitchFamily="18" charset="0"/>
              <a:cs typeface="Times New Roman" pitchFamily="18" charset="0"/>
            </a:endParaRPr>
          </a:p>
          <a:p>
            <a:pPr>
              <a:buFont typeface="Wingdings" panose="05000000000000000000" pitchFamily="2" charset="2"/>
              <a:buChar char="ü"/>
            </a:pPr>
            <a:r>
              <a:rPr lang="en-SG" sz="2800" dirty="0">
                <a:latin typeface="Times New Roman" pitchFamily="18" charset="0"/>
                <a:cs typeface="Times New Roman" pitchFamily="18" charset="0"/>
              </a:rPr>
              <a:t>Female students have a higher </a:t>
            </a:r>
            <a:r>
              <a:rPr lang="en-SG" sz="2800" dirty="0" smtClean="0">
                <a:latin typeface="Times New Roman" pitchFamily="18" charset="0"/>
                <a:cs typeface="Times New Roman" pitchFamily="18" charset="0"/>
              </a:rPr>
              <a:t>stress level </a:t>
            </a:r>
            <a:r>
              <a:rPr lang="en-SG" sz="2800" dirty="0">
                <a:latin typeface="Times New Roman" pitchFamily="18" charset="0"/>
                <a:cs typeface="Times New Roman" pitchFamily="18" charset="0"/>
              </a:rPr>
              <a:t>compared to male students.</a:t>
            </a:r>
          </a:p>
          <a:p>
            <a:pPr marL="0" indent="0">
              <a:buNone/>
            </a:pPr>
            <a:endParaRPr lang="en-SG" sz="2800" dirty="0">
              <a:latin typeface="Times New Roman" pitchFamily="18" charset="0"/>
              <a:cs typeface="Times New Roman" pitchFamily="18" charset="0"/>
            </a:endParaRPr>
          </a:p>
          <a:p>
            <a:pPr>
              <a:buFont typeface="Wingdings" panose="05000000000000000000" pitchFamily="2" charset="2"/>
              <a:buChar char="ü"/>
            </a:pPr>
            <a:r>
              <a:rPr lang="en-SG" sz="2800" dirty="0">
                <a:latin typeface="Times New Roman" pitchFamily="18" charset="0"/>
                <a:cs typeface="Times New Roman" pitchFamily="18" charset="0"/>
              </a:rPr>
              <a:t>Stressors associated with the stress status among students include academic-related stressors, interpersonal-related stressors, and group activities-related stressors</a:t>
            </a:r>
            <a:r>
              <a:rPr lang="en-SG" sz="2800" dirty="0" smtClean="0">
                <a:latin typeface="Times New Roman" pitchFamily="18" charset="0"/>
                <a:cs typeface="Times New Roman" pitchFamily="18" charset="0"/>
              </a:rPr>
              <a:t>.</a:t>
            </a:r>
            <a:endParaRPr lang="en-SG" sz="2800" dirty="0">
              <a:latin typeface="Times New Roman" pitchFamily="18" charset="0"/>
              <a:cs typeface="Times New Roman" pitchFamily="18" charset="0"/>
            </a:endParaRPr>
          </a:p>
          <a:p>
            <a:pPr marL="0" indent="0">
              <a:buNone/>
            </a:pPr>
            <a:endParaRPr lang="en-SG" sz="2800" dirty="0">
              <a:latin typeface="Times New Roman" pitchFamily="18" charset="0"/>
              <a:cs typeface="Times New Roman" pitchFamily="18" charset="0"/>
            </a:endParaRPr>
          </a:p>
          <a:p>
            <a:pPr>
              <a:buFont typeface="Wingdings" panose="05000000000000000000" pitchFamily="2" charset="2"/>
              <a:buChar char="ü"/>
            </a:pPr>
            <a:r>
              <a:rPr lang="en-SG" sz="2800" dirty="0">
                <a:latin typeface="Times New Roman" pitchFamily="18" charset="0"/>
                <a:cs typeface="Times New Roman" pitchFamily="18" charset="0"/>
              </a:rPr>
              <a:t>The most </a:t>
            </a:r>
            <a:r>
              <a:rPr lang="en-SG" sz="2800" dirty="0" smtClean="0">
                <a:latin typeface="Times New Roman" pitchFamily="18" charset="0"/>
                <a:cs typeface="Times New Roman" pitchFamily="18" charset="0"/>
              </a:rPr>
              <a:t>common </a:t>
            </a:r>
            <a:r>
              <a:rPr lang="en-SG" sz="2800" dirty="0">
                <a:latin typeface="Times New Roman" pitchFamily="18" charset="0"/>
                <a:cs typeface="Times New Roman" pitchFamily="18" charset="0"/>
              </a:rPr>
              <a:t>cope used by students is through religious approach.</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20478716"/>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741" y="5385360"/>
            <a:ext cx="10515600" cy="1325563"/>
          </a:xfrm>
        </p:spPr>
        <p:txBody>
          <a:bodyPr>
            <a:normAutofit/>
          </a:bodyPr>
          <a:lstStyle/>
          <a:p>
            <a:r>
              <a:rPr lang="en-MY" sz="2000" b="1" dirty="0">
                <a:latin typeface="Times New Roman" pitchFamily="18" charset="0"/>
                <a:cs typeface="Times New Roman" pitchFamily="18" charset="0"/>
              </a:rPr>
              <a:t>Source : Psychological Stress Among Undergraduate Medical</a:t>
            </a:r>
            <a:br>
              <a:rPr lang="en-MY" sz="2000" b="1" dirty="0">
                <a:latin typeface="Times New Roman" pitchFamily="18" charset="0"/>
                <a:cs typeface="Times New Roman" pitchFamily="18" charset="0"/>
              </a:rPr>
            </a:br>
            <a:r>
              <a:rPr lang="en-MY" sz="2000" b="1" dirty="0">
                <a:latin typeface="Times New Roman" pitchFamily="18" charset="0"/>
                <a:cs typeface="Times New Roman" pitchFamily="18" charset="0"/>
              </a:rPr>
              <a:t>Students by </a:t>
            </a:r>
            <a:r>
              <a:rPr lang="en-MY" sz="2000" dirty="0">
                <a:latin typeface="Times New Roman" pitchFamily="18" charset="0"/>
                <a:cs typeface="Times New Roman" pitchFamily="18" charset="0"/>
              </a:rPr>
              <a:t>M S </a:t>
            </a:r>
            <a:r>
              <a:rPr lang="en-MY" sz="2000" b="1" dirty="0" err="1">
                <a:latin typeface="Times New Roman" pitchFamily="18" charset="0"/>
                <a:cs typeface="Times New Roman" pitchFamily="18" charset="0"/>
              </a:rPr>
              <a:t>Sherina</a:t>
            </a:r>
            <a:r>
              <a:rPr lang="en-MY" sz="2000" b="1" dirty="0">
                <a:latin typeface="Times New Roman" pitchFamily="18" charset="0"/>
                <a:cs typeface="Times New Roman" pitchFamily="18" charset="0"/>
              </a:rPr>
              <a:t>, </a:t>
            </a:r>
            <a:r>
              <a:rPr lang="en-MY" sz="2000" b="1" dirty="0" err="1">
                <a:latin typeface="Times New Roman" pitchFamily="18" charset="0"/>
                <a:cs typeface="Times New Roman" pitchFamily="18" charset="0"/>
              </a:rPr>
              <a:t>MMed</a:t>
            </a:r>
            <a:r>
              <a:rPr lang="en-MY" sz="2000" b="1" dirty="0">
                <a:latin typeface="Times New Roman" pitchFamily="18" charset="0"/>
                <a:cs typeface="Times New Roman" pitchFamily="18" charset="0"/>
              </a:rPr>
              <a:t>, L </a:t>
            </a:r>
            <a:r>
              <a:rPr lang="en-MY" sz="2000" b="1" dirty="0" err="1">
                <a:latin typeface="Times New Roman" pitchFamily="18" charset="0"/>
                <a:cs typeface="Times New Roman" pitchFamily="18" charset="0"/>
              </a:rPr>
              <a:t>Rampal</a:t>
            </a:r>
            <a:r>
              <a:rPr lang="en-MY" sz="2000" b="1" dirty="0">
                <a:latin typeface="Times New Roman" pitchFamily="18" charset="0"/>
                <a:cs typeface="Times New Roman" pitchFamily="18" charset="0"/>
              </a:rPr>
              <a:t>, PhD, N </a:t>
            </a:r>
            <a:r>
              <a:rPr lang="en-MY" sz="2000" b="1" dirty="0" err="1">
                <a:latin typeface="Times New Roman" pitchFamily="18" charset="0"/>
                <a:cs typeface="Times New Roman" pitchFamily="18" charset="0"/>
              </a:rPr>
              <a:t>Kaneson</a:t>
            </a:r>
            <a:r>
              <a:rPr lang="en-MY" sz="2000" b="1" dirty="0">
                <a:latin typeface="Times New Roman" pitchFamily="18" charset="0"/>
                <a:cs typeface="Times New Roman" pitchFamily="18" charset="0"/>
              </a:rPr>
              <a:t>, BSc</a:t>
            </a:r>
            <a:br>
              <a:rPr lang="en-MY" sz="2000" b="1" dirty="0">
                <a:latin typeface="Times New Roman" pitchFamily="18" charset="0"/>
                <a:cs typeface="Times New Roman" pitchFamily="18" charset="0"/>
              </a:rPr>
            </a:br>
            <a:r>
              <a:rPr lang="en-MY" sz="2000" dirty="0">
                <a:latin typeface="Times New Roman" pitchFamily="18" charset="0"/>
                <a:cs typeface="Times New Roman" pitchFamily="18" charset="0"/>
              </a:rPr>
              <a:t>Department of Community Health, Faculty of Medicine and Health Sciences, </a:t>
            </a:r>
            <a:r>
              <a:rPr lang="en-MY" sz="2000" dirty="0" err="1">
                <a:latin typeface="Times New Roman" pitchFamily="18" charset="0"/>
                <a:cs typeface="Times New Roman" pitchFamily="18" charset="0"/>
              </a:rPr>
              <a:t>Universiti</a:t>
            </a:r>
            <a:r>
              <a:rPr lang="en-MY" sz="2000" dirty="0">
                <a:latin typeface="Times New Roman" pitchFamily="18" charset="0"/>
                <a:cs typeface="Times New Roman" pitchFamily="18" charset="0"/>
              </a:rPr>
              <a:t> Putra Malaysia, Selangor, Malaysia.</a:t>
            </a:r>
          </a:p>
        </p:txBody>
      </p:sp>
      <p:sp>
        <p:nvSpPr>
          <p:cNvPr id="3" name="Content Placeholder 2"/>
          <p:cNvSpPr>
            <a:spLocks noGrp="1"/>
          </p:cNvSpPr>
          <p:nvPr>
            <p:ph sz="quarter" idx="1"/>
          </p:nvPr>
        </p:nvSpPr>
        <p:spPr>
          <a:xfrm>
            <a:off x="838200" y="1825625"/>
            <a:ext cx="10515600" cy="2624455"/>
          </a:xfrm>
        </p:spPr>
        <p:txBody>
          <a:bodyPr>
            <a:normAutofit fontScale="92500" lnSpcReduction="10000"/>
          </a:bodyPr>
          <a:lstStyle/>
          <a:p>
            <a:pPr marL="0" indent="0">
              <a:buNone/>
            </a:pPr>
            <a:r>
              <a:rPr lang="en-MY" sz="2600" b="1" dirty="0" smtClean="0">
                <a:latin typeface="Times New Roman" pitchFamily="18" charset="0"/>
                <a:cs typeface="Times New Roman" pitchFamily="18" charset="0"/>
              </a:rPr>
              <a:t>Prevalence of stress</a:t>
            </a:r>
            <a:endParaRPr lang="en-MY" sz="2600" dirty="0">
              <a:latin typeface="Times New Roman" pitchFamily="18" charset="0"/>
              <a:cs typeface="Times New Roman" pitchFamily="18" charset="0"/>
            </a:endParaRPr>
          </a:p>
          <a:p>
            <a:pPr marL="0" indent="0">
              <a:buNone/>
            </a:pPr>
            <a:endParaRPr lang="en-MY" b="1" dirty="0" smtClean="0">
              <a:latin typeface="Times New Roman" pitchFamily="18" charset="0"/>
              <a:cs typeface="Times New Roman" pitchFamily="18" charset="0"/>
            </a:endParaRPr>
          </a:p>
          <a:p>
            <a:pPr marL="0" indent="0">
              <a:buNone/>
            </a:pPr>
            <a:r>
              <a:rPr lang="en-MY" dirty="0" smtClean="0">
                <a:cs typeface="Times New Roman" pitchFamily="18" charset="0"/>
              </a:rPr>
              <a:t>“</a:t>
            </a:r>
            <a:r>
              <a:rPr lang="en-MY" b="1" dirty="0" smtClean="0">
                <a:cs typeface="Times New Roman" pitchFamily="18" charset="0"/>
              </a:rPr>
              <a:t>41.9</a:t>
            </a:r>
            <a:r>
              <a:rPr lang="en-MY" b="1" dirty="0">
                <a:cs typeface="Times New Roman" pitchFamily="18" charset="0"/>
              </a:rPr>
              <a:t>%</a:t>
            </a:r>
            <a:r>
              <a:rPr lang="en-MY" dirty="0">
                <a:cs typeface="Times New Roman" pitchFamily="18" charset="0"/>
              </a:rPr>
              <a:t> of the medical students were found to have psychological stress which was significantly association with </a:t>
            </a:r>
            <a:r>
              <a:rPr lang="en-MY" dirty="0" smtClean="0">
                <a:cs typeface="Times New Roman" pitchFamily="18" charset="0"/>
              </a:rPr>
              <a:t>depression”</a:t>
            </a:r>
          </a:p>
          <a:p>
            <a:pPr marL="0" indent="0">
              <a:buNone/>
            </a:pPr>
            <a:r>
              <a:rPr lang="en-US" dirty="0"/>
              <a:t>“The prevalence of psychological stress was only </a:t>
            </a:r>
            <a:r>
              <a:rPr lang="en-US" b="1" dirty="0"/>
              <a:t>slightly higher </a:t>
            </a:r>
            <a:r>
              <a:rPr lang="en-US" dirty="0"/>
              <a:t>among the females compared to the males.”</a:t>
            </a:r>
            <a:endParaRPr lang="en-MY" dirty="0">
              <a:cs typeface="Times New Roman" pitchFamily="18" charset="0"/>
            </a:endParaRPr>
          </a:p>
          <a:p>
            <a:pPr marL="0" indent="0">
              <a:buNone/>
            </a:pPr>
            <a:r>
              <a:rPr lang="en-MY" dirty="0" smtClean="0">
                <a:cs typeface="Times New Roman" pitchFamily="18" charset="0"/>
              </a:rPr>
              <a:t> 			</a:t>
            </a:r>
            <a:r>
              <a:rPr lang="en-MY" dirty="0" smtClean="0">
                <a:latin typeface="Times New Roman" pitchFamily="18" charset="0"/>
                <a:cs typeface="Times New Roman" pitchFamily="18" charset="0"/>
              </a:rPr>
              <a:t>				(</a:t>
            </a:r>
            <a:r>
              <a:rPr lang="en-MY" i="1" dirty="0" err="1">
                <a:latin typeface="Times New Roman" pitchFamily="18" charset="0"/>
                <a:cs typeface="Times New Roman" pitchFamily="18" charset="0"/>
              </a:rPr>
              <a:t>Sherina</a:t>
            </a:r>
            <a:r>
              <a:rPr lang="en-MY" i="1" dirty="0">
                <a:latin typeface="Times New Roman" pitchFamily="18" charset="0"/>
                <a:cs typeface="Times New Roman" pitchFamily="18" charset="0"/>
              </a:rPr>
              <a:t> </a:t>
            </a:r>
            <a:r>
              <a:rPr lang="en-MY" i="1" dirty="0" err="1">
                <a:latin typeface="Times New Roman" pitchFamily="18" charset="0"/>
                <a:cs typeface="Times New Roman" pitchFamily="18" charset="0"/>
              </a:rPr>
              <a:t>Mohd</a:t>
            </a:r>
            <a:r>
              <a:rPr lang="en-MY" i="1" dirty="0">
                <a:latin typeface="Times New Roman" pitchFamily="18" charset="0"/>
                <a:cs typeface="Times New Roman" pitchFamily="18" charset="0"/>
              </a:rPr>
              <a:t>. </a:t>
            </a:r>
            <a:r>
              <a:rPr lang="en-MY" i="1" dirty="0" smtClean="0">
                <a:latin typeface="Times New Roman" pitchFamily="18" charset="0"/>
                <a:cs typeface="Times New Roman" pitchFamily="18" charset="0"/>
              </a:rPr>
              <a:t>Sidik,2003)</a:t>
            </a:r>
            <a:endParaRPr lang="en-MY" dirty="0" smtClean="0">
              <a:latin typeface="Times New Roman" pitchFamily="18" charset="0"/>
              <a:cs typeface="Times New Roman" pitchFamily="18" charset="0"/>
            </a:endParaRPr>
          </a:p>
          <a:p>
            <a:pPr marL="0" indent="0">
              <a:buNone/>
            </a:pPr>
            <a:endParaRPr lang="en-MY" dirty="0" smtClean="0">
              <a:latin typeface="Times New Roman" pitchFamily="18" charset="0"/>
              <a:cs typeface="Times New Roman" pitchFamily="18" charset="0"/>
            </a:endParaRPr>
          </a:p>
          <a:p>
            <a:pPr marL="0" indent="0">
              <a:buNone/>
            </a:pPr>
            <a:endParaRPr lang="en-MY" dirty="0">
              <a:latin typeface="Times New Roman" pitchFamily="18" charset="0"/>
              <a:cs typeface="Times New Roman" pitchFamily="18" charset="0"/>
            </a:endParaRPr>
          </a:p>
        </p:txBody>
      </p:sp>
      <p:sp>
        <p:nvSpPr>
          <p:cNvPr id="5" name="Title 1"/>
          <p:cNvSpPr txBox="1">
            <a:spLocks/>
          </p:cNvSpPr>
          <p:nvPr/>
        </p:nvSpPr>
        <p:spPr>
          <a:xfrm>
            <a:off x="853440" y="4718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MY" sz="3200" dirty="0" smtClean="0">
                <a:cs typeface="Times New Roman" pitchFamily="18" charset="0"/>
              </a:rPr>
              <a:t>LITERATURE REVIEW</a:t>
            </a:r>
            <a:endParaRPr lang="en-MY" sz="3200" dirty="0">
              <a:cs typeface="Times New Roman" pitchFamily="18" charset="0"/>
            </a:endParaRPr>
          </a:p>
        </p:txBody>
      </p:sp>
    </p:spTree>
    <p:extLst>
      <p:ext uri="{BB962C8B-B14F-4D97-AF65-F5344CB8AC3E}">
        <p14:creationId xmlns:p14="http://schemas.microsoft.com/office/powerpoint/2010/main" val="10813810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algn="ctr"/>
            <a:r>
              <a:rPr lang="en-US" sz="3200" b="1" dirty="0" smtClean="0"/>
              <a:t>LITERATURE REVIEW</a:t>
            </a:r>
            <a:endParaRPr lang="en-US" sz="3200" b="1" dirty="0"/>
          </a:p>
        </p:txBody>
      </p:sp>
      <p:sp>
        <p:nvSpPr>
          <p:cNvPr id="3" name="Subtitle 2"/>
          <p:cNvSpPr>
            <a:spLocks noGrp="1"/>
          </p:cNvSpPr>
          <p:nvPr>
            <p:ph sz="quarter" idx="1"/>
          </p:nvPr>
        </p:nvSpPr>
        <p:spPr/>
        <p:txBody>
          <a:bodyPr>
            <a:normAutofit/>
          </a:bodyPr>
          <a:lstStyle/>
          <a:p>
            <a:pPr algn="l"/>
            <a:r>
              <a:rPr lang="en-MY" b="1" dirty="0" smtClean="0">
                <a:latin typeface="Times New Roman" panose="02020603050405020304" pitchFamily="18" charset="0"/>
                <a:cs typeface="Times New Roman" panose="02020603050405020304" pitchFamily="18" charset="0"/>
              </a:rPr>
              <a:t>STRESSOR (GARS)</a:t>
            </a:r>
          </a:p>
          <a:p>
            <a:pPr algn="l"/>
            <a:endParaRPr lang="en-MY" sz="2000" dirty="0" smtClean="0">
              <a:cs typeface="Times New Roman" pitchFamily="18" charset="0"/>
            </a:endParaRPr>
          </a:p>
          <a:p>
            <a:pPr marL="0" indent="0" algn="l">
              <a:buNone/>
            </a:pPr>
            <a:r>
              <a:rPr lang="en-MY" b="0" dirty="0" smtClean="0">
                <a:cs typeface="Times New Roman" pitchFamily="18" charset="0"/>
              </a:rPr>
              <a:t>“ </a:t>
            </a:r>
            <a:r>
              <a:rPr lang="en-MY" b="1" dirty="0" smtClean="0">
                <a:cs typeface="Times New Roman" pitchFamily="18" charset="0"/>
              </a:rPr>
              <a:t>Group </a:t>
            </a:r>
            <a:r>
              <a:rPr lang="en-MY" b="1" dirty="0">
                <a:cs typeface="Times New Roman" pitchFamily="18" charset="0"/>
              </a:rPr>
              <a:t>related activity </a:t>
            </a:r>
            <a:r>
              <a:rPr lang="en-MY" b="0" dirty="0">
                <a:cs typeface="Times New Roman" pitchFamily="18" charset="0"/>
              </a:rPr>
              <a:t>was found to be the main factor affecting psychological distress in preclinical medical students in </a:t>
            </a:r>
            <a:r>
              <a:rPr lang="en-MY" b="0" dirty="0" err="1">
                <a:cs typeface="Times New Roman" pitchFamily="18" charset="0"/>
              </a:rPr>
              <a:t>Universiti</a:t>
            </a:r>
            <a:r>
              <a:rPr lang="en-MY" b="0" dirty="0">
                <a:cs typeface="Times New Roman" pitchFamily="18" charset="0"/>
              </a:rPr>
              <a:t> Putra Malaysia in 2014</a:t>
            </a:r>
            <a:r>
              <a:rPr lang="en-MY" b="0" dirty="0" smtClean="0">
                <a:cs typeface="Times New Roman" pitchFamily="18" charset="0"/>
              </a:rPr>
              <a:t>.” (</a:t>
            </a:r>
            <a:r>
              <a:rPr lang="en-MY" b="0" dirty="0" err="1">
                <a:cs typeface="Times New Roman" pitchFamily="18" charset="0"/>
              </a:rPr>
              <a:t>Prof.</a:t>
            </a:r>
            <a:r>
              <a:rPr lang="en-MY" b="0" dirty="0">
                <a:cs typeface="Times New Roman" pitchFamily="18" charset="0"/>
              </a:rPr>
              <a:t> </a:t>
            </a:r>
            <a:r>
              <a:rPr lang="en-MY" b="0" dirty="0" err="1">
                <a:cs typeface="Times New Roman" pitchFamily="18" charset="0"/>
              </a:rPr>
              <a:t>Dato</a:t>
            </a:r>
            <a:r>
              <a:rPr lang="en-MY" b="0" dirty="0">
                <a:cs typeface="Times New Roman" pitchFamily="18" charset="0"/>
              </a:rPr>
              <a:t> </a:t>
            </a:r>
            <a:r>
              <a:rPr lang="en-MY" b="0" dirty="0" err="1">
                <a:cs typeface="Times New Roman" pitchFamily="18" charset="0"/>
              </a:rPr>
              <a:t>Dr.</a:t>
            </a:r>
            <a:r>
              <a:rPr lang="en-MY" b="0" dirty="0">
                <a:cs typeface="Times New Roman" pitchFamily="18" charset="0"/>
              </a:rPr>
              <a:t> Lye Munn </a:t>
            </a:r>
            <a:r>
              <a:rPr lang="en-MY" b="0" dirty="0" err="1" smtClean="0">
                <a:cs typeface="Times New Roman" pitchFamily="18" charset="0"/>
              </a:rPr>
              <a:t>Sann</a:t>
            </a:r>
            <a:r>
              <a:rPr lang="en-MY" b="0" dirty="0" smtClean="0">
                <a:cs typeface="Times New Roman" pitchFamily="18" charset="0"/>
              </a:rPr>
              <a:t>, 2014)</a:t>
            </a:r>
            <a:endParaRPr lang="en-MY" b="0" dirty="0">
              <a:cs typeface="Times New Roman" pitchFamily="18" charset="0"/>
            </a:endParaRPr>
          </a:p>
          <a:p>
            <a:pPr algn="l"/>
            <a:endParaRPr lang="en-MY" sz="2000" dirty="0"/>
          </a:p>
        </p:txBody>
      </p:sp>
      <p:sp>
        <p:nvSpPr>
          <p:cNvPr id="4" name="TextBox 3"/>
          <p:cNvSpPr txBox="1"/>
          <p:nvPr/>
        </p:nvSpPr>
        <p:spPr>
          <a:xfrm>
            <a:off x="252805" y="5103674"/>
            <a:ext cx="8003346" cy="1754326"/>
          </a:xfrm>
          <a:prstGeom prst="rect">
            <a:avLst/>
          </a:prstGeom>
          <a:noFill/>
        </p:spPr>
        <p:txBody>
          <a:bodyPr wrap="square" rtlCol="0">
            <a:spAutoFit/>
          </a:bodyPr>
          <a:lstStyle/>
          <a:p>
            <a:r>
              <a:rPr lang="en-MY" dirty="0">
                <a:latin typeface="Times New Roman" pitchFamily="18" charset="0"/>
                <a:cs typeface="Times New Roman" pitchFamily="18" charset="0"/>
              </a:rPr>
              <a:t>Source </a:t>
            </a:r>
            <a:r>
              <a:rPr lang="en-MY" dirty="0" smtClean="0">
                <a:latin typeface="Times New Roman" pitchFamily="18" charset="0"/>
                <a:cs typeface="Times New Roman" pitchFamily="18" charset="0"/>
              </a:rPr>
              <a:t>: </a:t>
            </a:r>
            <a:r>
              <a:rPr lang="en-MY" b="1" dirty="0" smtClean="0">
                <a:latin typeface="Times New Roman" pitchFamily="18" charset="0"/>
                <a:cs typeface="Times New Roman" pitchFamily="18" charset="0"/>
              </a:rPr>
              <a:t>Prevalence </a:t>
            </a:r>
            <a:r>
              <a:rPr lang="en-MY" b="1" dirty="0">
                <a:latin typeface="Times New Roman" pitchFamily="18" charset="0"/>
                <a:cs typeface="Times New Roman" pitchFamily="18" charset="0"/>
              </a:rPr>
              <a:t>and risk factors of Stress, Anxiety and</a:t>
            </a:r>
          </a:p>
          <a:p>
            <a:r>
              <a:rPr lang="en-MY" b="1" dirty="0">
                <a:latin typeface="Times New Roman" pitchFamily="18" charset="0"/>
                <a:cs typeface="Times New Roman" pitchFamily="18" charset="0"/>
              </a:rPr>
              <a:t>Depression among Preclinical Medical students in</a:t>
            </a:r>
          </a:p>
          <a:p>
            <a:r>
              <a:rPr lang="it-IT" b="1" dirty="0">
                <a:latin typeface="Times New Roman" pitchFamily="18" charset="0"/>
                <a:cs typeface="Times New Roman" pitchFamily="18" charset="0"/>
              </a:rPr>
              <a:t>Universiti Putra Malaysia in 2014 by </a:t>
            </a:r>
            <a:r>
              <a:rPr lang="en-MY" b="1" dirty="0">
                <a:latin typeface="Times New Roman" pitchFamily="18" charset="0"/>
                <a:cs typeface="Times New Roman" pitchFamily="18" charset="0"/>
              </a:rPr>
              <a:t>Maher D. </a:t>
            </a:r>
            <a:r>
              <a:rPr lang="en-MY" b="1" dirty="0" err="1">
                <a:latin typeface="Times New Roman" pitchFamily="18" charset="0"/>
                <a:cs typeface="Times New Roman" pitchFamily="18" charset="0"/>
              </a:rPr>
              <a:t>Fuad</a:t>
            </a:r>
            <a:r>
              <a:rPr lang="en-MY" b="1" dirty="0">
                <a:latin typeface="Times New Roman" pitchFamily="18" charset="0"/>
                <a:cs typeface="Times New Roman" pitchFamily="18" charset="0"/>
              </a:rPr>
              <a:t> </a:t>
            </a:r>
            <a:r>
              <a:rPr lang="en-MY" b="1" dirty="0" err="1">
                <a:latin typeface="Times New Roman" pitchFamily="18" charset="0"/>
                <a:cs typeface="Times New Roman" pitchFamily="18" charset="0"/>
              </a:rPr>
              <a:t>Fuad</a:t>
            </a:r>
            <a:r>
              <a:rPr lang="en-MY" b="1" dirty="0">
                <a:latin typeface="Times New Roman" pitchFamily="18" charset="0"/>
                <a:cs typeface="Times New Roman" pitchFamily="18" charset="0"/>
              </a:rPr>
              <a:t>, Munn </a:t>
            </a:r>
            <a:r>
              <a:rPr lang="en-MY" b="1" dirty="0" err="1">
                <a:latin typeface="Times New Roman" pitchFamily="18" charset="0"/>
                <a:cs typeface="Times New Roman" pitchFamily="18" charset="0"/>
              </a:rPr>
              <a:t>Sann</a:t>
            </a:r>
            <a:r>
              <a:rPr lang="en-MY" b="1" dirty="0">
                <a:latin typeface="Times New Roman" pitchFamily="18" charset="0"/>
                <a:cs typeface="Times New Roman" pitchFamily="18" charset="0"/>
              </a:rPr>
              <a:t> Lye *, </a:t>
            </a:r>
            <a:r>
              <a:rPr lang="en-MY" b="1" dirty="0" err="1">
                <a:latin typeface="Times New Roman" pitchFamily="18" charset="0"/>
                <a:cs typeface="Times New Roman" pitchFamily="18" charset="0"/>
              </a:rPr>
              <a:t>Normala</a:t>
            </a:r>
            <a:r>
              <a:rPr lang="en-MY" b="1" dirty="0">
                <a:latin typeface="Times New Roman" pitchFamily="18" charset="0"/>
                <a:cs typeface="Times New Roman" pitchFamily="18" charset="0"/>
              </a:rPr>
              <a:t> Ibrahim, </a:t>
            </a:r>
            <a:r>
              <a:rPr lang="en-MY" b="1" dirty="0" err="1">
                <a:latin typeface="Times New Roman" pitchFamily="18" charset="0"/>
                <a:cs typeface="Times New Roman" pitchFamily="18" charset="0"/>
              </a:rPr>
              <a:t>Siti</a:t>
            </a:r>
            <a:r>
              <a:rPr lang="en-MY" b="1" dirty="0">
                <a:latin typeface="Times New Roman" pitchFamily="18" charset="0"/>
                <a:cs typeface="Times New Roman" pitchFamily="18" charset="0"/>
              </a:rPr>
              <a:t> Irma </a:t>
            </a:r>
            <a:r>
              <a:rPr lang="en-MY" b="1" dirty="0" err="1">
                <a:latin typeface="Times New Roman" pitchFamily="18" charset="0"/>
                <a:cs typeface="Times New Roman" pitchFamily="18" charset="0"/>
              </a:rPr>
              <a:t>Fadhillah</a:t>
            </a:r>
            <a:r>
              <a:rPr lang="en-MY" b="1" dirty="0">
                <a:latin typeface="Times New Roman" pitchFamily="18" charset="0"/>
                <a:cs typeface="Times New Roman" pitchFamily="18" charset="0"/>
              </a:rPr>
              <a:t> </a:t>
            </a:r>
            <a:r>
              <a:rPr lang="en-MY" b="1" dirty="0" err="1">
                <a:latin typeface="Times New Roman" pitchFamily="18" charset="0"/>
                <a:cs typeface="Times New Roman" pitchFamily="18" charset="0"/>
              </a:rPr>
              <a:t>binti</a:t>
            </a:r>
            <a:endParaRPr lang="en-MY" b="1" dirty="0">
              <a:latin typeface="Times New Roman" pitchFamily="18" charset="0"/>
              <a:cs typeface="Times New Roman" pitchFamily="18" charset="0"/>
            </a:endParaRPr>
          </a:p>
          <a:p>
            <a:r>
              <a:rPr lang="en-MY" b="1" dirty="0">
                <a:latin typeface="Times New Roman" pitchFamily="18" charset="0"/>
                <a:cs typeface="Times New Roman" pitchFamily="18" charset="0"/>
              </a:rPr>
              <a:t>Ismail, </a:t>
            </a:r>
            <a:r>
              <a:rPr lang="en-MY" b="1" dirty="0" err="1">
                <a:latin typeface="Times New Roman" pitchFamily="18" charset="0"/>
                <a:cs typeface="Times New Roman" pitchFamily="18" charset="0"/>
              </a:rPr>
              <a:t>Phang</a:t>
            </a:r>
            <a:r>
              <a:rPr lang="en-MY" b="1" dirty="0">
                <a:latin typeface="Times New Roman" pitchFamily="18" charset="0"/>
                <a:cs typeface="Times New Roman" pitchFamily="18" charset="0"/>
              </a:rPr>
              <a:t> Cheng </a:t>
            </a:r>
            <a:r>
              <a:rPr lang="en-MY" b="1" dirty="0" err="1">
                <a:latin typeface="Times New Roman" pitchFamily="18" charset="0"/>
                <a:cs typeface="Times New Roman" pitchFamily="18" charset="0"/>
              </a:rPr>
              <a:t>Kar</a:t>
            </a:r>
            <a:r>
              <a:rPr lang="en-MY" b="1" dirty="0">
                <a:latin typeface="Times New Roman" pitchFamily="18" charset="0"/>
                <a:cs typeface="Times New Roman" pitchFamily="18" charset="0"/>
              </a:rPr>
              <a:t>,</a:t>
            </a:r>
            <a:r>
              <a:rPr lang="en-MY" dirty="0">
                <a:latin typeface="Times New Roman" pitchFamily="18" charset="0"/>
                <a:cs typeface="Times New Roman" pitchFamily="18" charset="0"/>
              </a:rPr>
              <a:t> Faculty of Health and life sciences, </a:t>
            </a:r>
            <a:r>
              <a:rPr lang="en-MY" dirty="0" err="1">
                <a:latin typeface="Times New Roman" pitchFamily="18" charset="0"/>
                <a:cs typeface="Times New Roman" pitchFamily="18" charset="0"/>
              </a:rPr>
              <a:t>Universiti</a:t>
            </a:r>
            <a:r>
              <a:rPr lang="en-MY" dirty="0">
                <a:latin typeface="Times New Roman" pitchFamily="18" charset="0"/>
                <a:cs typeface="Times New Roman" pitchFamily="18" charset="0"/>
              </a:rPr>
              <a:t> Putra Malaysia, Selangor, Malaysia.</a:t>
            </a:r>
          </a:p>
        </p:txBody>
      </p:sp>
    </p:spTree>
    <p:extLst>
      <p:ext uri="{BB962C8B-B14F-4D97-AF65-F5344CB8AC3E}">
        <p14:creationId xmlns:p14="http://schemas.microsoft.com/office/powerpoint/2010/main" val="4022540458"/>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393" y="4989756"/>
            <a:ext cx="8296214" cy="1743075"/>
          </a:xfrm>
        </p:spPr>
        <p:txBody>
          <a:bodyPr>
            <a:normAutofit fontScale="90000"/>
          </a:bodyPr>
          <a:lstStyle/>
          <a:p>
            <a:pPr algn="l"/>
            <a:r>
              <a:rPr lang="en-MY" sz="2400" dirty="0">
                <a:latin typeface="Times New Roman" pitchFamily="18" charset="0"/>
                <a:cs typeface="Times New Roman" pitchFamily="18" charset="0"/>
              </a:rPr>
              <a:t>Source : A study on stress, stressors and coping strategies among Malaysian medical students by </a:t>
            </a:r>
            <a:r>
              <a:rPr lang="en-MY" sz="2400" dirty="0" err="1">
                <a:latin typeface="Times New Roman" pitchFamily="18" charset="0"/>
                <a:cs typeface="Times New Roman" pitchFamily="18" charset="0"/>
              </a:rPr>
              <a:t>Muhamad</a:t>
            </a:r>
            <a:r>
              <a:rPr lang="en-MY" sz="2400" dirty="0">
                <a:latin typeface="Times New Roman" pitchFamily="18" charset="0"/>
                <a:cs typeface="Times New Roman" pitchFamily="18" charset="0"/>
              </a:rPr>
              <a:t> </a:t>
            </a:r>
            <a:r>
              <a:rPr lang="en-MY" sz="2400" dirty="0" err="1">
                <a:latin typeface="Times New Roman" pitchFamily="18" charset="0"/>
                <a:cs typeface="Times New Roman" pitchFamily="18" charset="0"/>
              </a:rPr>
              <a:t>Saiful</a:t>
            </a:r>
            <a:r>
              <a:rPr lang="en-MY" sz="2400" dirty="0">
                <a:latin typeface="Times New Roman" pitchFamily="18" charset="0"/>
                <a:cs typeface="Times New Roman" pitchFamily="18" charset="0"/>
              </a:rPr>
              <a:t> </a:t>
            </a:r>
            <a:r>
              <a:rPr lang="en-MY" sz="2400" dirty="0" err="1">
                <a:latin typeface="Times New Roman" pitchFamily="18" charset="0"/>
                <a:cs typeface="Times New Roman" pitchFamily="18" charset="0"/>
              </a:rPr>
              <a:t>Bahri</a:t>
            </a:r>
            <a:r>
              <a:rPr lang="en-MY" sz="2400" dirty="0">
                <a:latin typeface="Times New Roman" pitchFamily="18" charset="0"/>
                <a:cs typeface="Times New Roman" pitchFamily="18" charset="0"/>
              </a:rPr>
              <a:t> </a:t>
            </a:r>
            <a:r>
              <a:rPr lang="en-MY" sz="2400" dirty="0" err="1">
                <a:latin typeface="Times New Roman" pitchFamily="18" charset="0"/>
                <a:cs typeface="Times New Roman" pitchFamily="18" charset="0"/>
              </a:rPr>
              <a:t>Yusoff</a:t>
            </a:r>
            <a:r>
              <a:rPr lang="en-MY" sz="2400" dirty="0">
                <a:latin typeface="Times New Roman" pitchFamily="18" charset="0"/>
                <a:cs typeface="Times New Roman" pitchFamily="18" charset="0"/>
              </a:rPr>
              <a:t>, </a:t>
            </a:r>
            <a:r>
              <a:rPr lang="en-MY" sz="2400" dirty="0" err="1">
                <a:latin typeface="Times New Roman" pitchFamily="18" charset="0"/>
                <a:cs typeface="Times New Roman" pitchFamily="18" charset="0"/>
              </a:rPr>
              <a:t>Liew</a:t>
            </a:r>
            <a:r>
              <a:rPr lang="en-MY" sz="2400" dirty="0">
                <a:latin typeface="Times New Roman" pitchFamily="18" charset="0"/>
                <a:cs typeface="Times New Roman" pitchFamily="18" charset="0"/>
              </a:rPr>
              <a:t> Yen Yee, Ling </a:t>
            </a:r>
            <a:r>
              <a:rPr lang="en-MY" sz="2400" dirty="0" err="1">
                <a:latin typeface="Times New Roman" pitchFamily="18" charset="0"/>
                <a:cs typeface="Times New Roman" pitchFamily="18" charset="0"/>
              </a:rPr>
              <a:t>Heng</a:t>
            </a:r>
            <a:r>
              <a:rPr lang="en-MY" sz="2400" dirty="0">
                <a:latin typeface="Times New Roman" pitchFamily="18" charset="0"/>
                <a:cs typeface="Times New Roman" pitchFamily="18" charset="0"/>
              </a:rPr>
              <a:t> Wei, Tan Chin </a:t>
            </a:r>
            <a:r>
              <a:rPr lang="en-MY" sz="2400" dirty="0" err="1">
                <a:latin typeface="Times New Roman" pitchFamily="18" charset="0"/>
                <a:cs typeface="Times New Roman" pitchFamily="18" charset="0"/>
              </a:rPr>
              <a:t>Siong</a:t>
            </a:r>
            <a:r>
              <a:rPr lang="en-MY" sz="2400" dirty="0">
                <a:latin typeface="Times New Roman" pitchFamily="18" charset="0"/>
                <a:cs typeface="Times New Roman" pitchFamily="18" charset="0"/>
              </a:rPr>
              <a:t>, </a:t>
            </a:r>
            <a:r>
              <a:rPr lang="en-MY" sz="2400" dirty="0" err="1">
                <a:latin typeface="Times New Roman" pitchFamily="18" charset="0"/>
                <a:cs typeface="Times New Roman" pitchFamily="18" charset="0"/>
              </a:rPr>
              <a:t>Loke</a:t>
            </a:r>
            <a:r>
              <a:rPr lang="en-MY" sz="2400" dirty="0">
                <a:latin typeface="Times New Roman" pitchFamily="18" charset="0"/>
                <a:cs typeface="Times New Roman" pitchFamily="18" charset="0"/>
              </a:rPr>
              <a:t> Hon </a:t>
            </a:r>
            <a:r>
              <a:rPr lang="en-MY" sz="2400" dirty="0" err="1">
                <a:latin typeface="Times New Roman" pitchFamily="18" charset="0"/>
                <a:cs typeface="Times New Roman" pitchFamily="18" charset="0"/>
              </a:rPr>
              <a:t>Meng</a:t>
            </a:r>
            <a:r>
              <a:rPr lang="en-MY" sz="2400" dirty="0">
                <a:latin typeface="Times New Roman" pitchFamily="18" charset="0"/>
                <a:cs typeface="Times New Roman" pitchFamily="18" charset="0"/>
              </a:rPr>
              <a:t>, Lim </a:t>
            </a:r>
            <a:r>
              <a:rPr lang="en-MY" sz="2400" dirty="0" err="1">
                <a:latin typeface="Times New Roman" pitchFamily="18" charset="0"/>
                <a:cs typeface="Times New Roman" pitchFamily="18" charset="0"/>
              </a:rPr>
              <a:t>Xue</a:t>
            </a:r>
            <a:r>
              <a:rPr lang="en-MY" sz="2400" dirty="0">
                <a:latin typeface="Times New Roman" pitchFamily="18" charset="0"/>
                <a:cs typeface="Times New Roman" pitchFamily="18" charset="0"/>
              </a:rPr>
              <a:t> Bin, Ahmad </a:t>
            </a:r>
            <a:r>
              <a:rPr lang="en-MY" sz="2400" dirty="0" err="1">
                <a:latin typeface="Times New Roman" pitchFamily="18" charset="0"/>
                <a:cs typeface="Times New Roman" pitchFamily="18" charset="0"/>
              </a:rPr>
              <a:t>Fuad</a:t>
            </a:r>
            <a:r>
              <a:rPr lang="en-MY" sz="2400" dirty="0">
                <a:latin typeface="Times New Roman" pitchFamily="18" charset="0"/>
                <a:cs typeface="Times New Roman" pitchFamily="18" charset="0"/>
              </a:rPr>
              <a:t> Abdul Rahim , </a:t>
            </a:r>
            <a:r>
              <a:rPr lang="en-MY" sz="2400" dirty="0" err="1">
                <a:latin typeface="Times New Roman" pitchFamily="18" charset="0"/>
                <a:cs typeface="Times New Roman" pitchFamily="18" charset="0"/>
              </a:rPr>
              <a:t>Universiti</a:t>
            </a:r>
            <a:r>
              <a:rPr lang="en-MY" sz="2400" dirty="0">
                <a:latin typeface="Times New Roman" pitchFamily="18" charset="0"/>
                <a:cs typeface="Times New Roman" pitchFamily="18" charset="0"/>
              </a:rPr>
              <a:t> </a:t>
            </a:r>
            <a:r>
              <a:rPr lang="en-MY" sz="2400" dirty="0" err="1">
                <a:latin typeface="Times New Roman" pitchFamily="18" charset="0"/>
                <a:cs typeface="Times New Roman" pitchFamily="18" charset="0"/>
              </a:rPr>
              <a:t>Sains</a:t>
            </a:r>
            <a:r>
              <a:rPr lang="en-MY" sz="2400" dirty="0">
                <a:latin typeface="Times New Roman" pitchFamily="18" charset="0"/>
                <a:cs typeface="Times New Roman" pitchFamily="18" charset="0"/>
              </a:rPr>
              <a:t> Malaysia, Kelantan, Malaysia.</a:t>
            </a:r>
          </a:p>
        </p:txBody>
      </p:sp>
      <p:sp>
        <p:nvSpPr>
          <p:cNvPr id="3" name="Content Placeholder 2"/>
          <p:cNvSpPr>
            <a:spLocks noGrp="1"/>
          </p:cNvSpPr>
          <p:nvPr>
            <p:ph sz="quarter" idx="1"/>
          </p:nvPr>
        </p:nvSpPr>
        <p:spPr>
          <a:xfrm>
            <a:off x="1499174" y="865203"/>
            <a:ext cx="8229600" cy="3196952"/>
          </a:xfrm>
        </p:spPr>
        <p:txBody>
          <a:bodyPr/>
          <a:lstStyle/>
          <a:p>
            <a:pPr marL="0" indent="0">
              <a:buNone/>
            </a:pPr>
            <a:r>
              <a:rPr lang="en-MY" b="1" dirty="0" smtClean="0">
                <a:latin typeface="Times New Roman" pitchFamily="18" charset="0"/>
                <a:cs typeface="Times New Roman" pitchFamily="18" charset="0"/>
              </a:rPr>
              <a:t>STRESSOR (ARS)</a:t>
            </a:r>
          </a:p>
          <a:p>
            <a:pPr marL="0" indent="0">
              <a:buNone/>
            </a:pPr>
            <a:endParaRPr lang="en-MY" dirty="0" smtClean="0">
              <a:latin typeface="Times New Roman" pitchFamily="18" charset="0"/>
              <a:cs typeface="Times New Roman" pitchFamily="18" charset="0"/>
            </a:endParaRPr>
          </a:p>
          <a:p>
            <a:pPr marL="0" indent="0">
              <a:buNone/>
            </a:pPr>
            <a:r>
              <a:rPr lang="en-MY" dirty="0" smtClean="0">
                <a:latin typeface="Times New Roman" pitchFamily="18" charset="0"/>
                <a:cs typeface="Times New Roman" pitchFamily="18" charset="0"/>
              </a:rPr>
              <a:t>“ The major stressors were </a:t>
            </a:r>
            <a:r>
              <a:rPr lang="en-MY" b="1" dirty="0" smtClean="0">
                <a:latin typeface="Times New Roman" pitchFamily="18" charset="0"/>
                <a:cs typeface="Times New Roman" pitchFamily="18" charset="0"/>
              </a:rPr>
              <a:t>related to academic </a:t>
            </a:r>
            <a:r>
              <a:rPr lang="en-MY" dirty="0" smtClean="0">
                <a:latin typeface="Times New Roman" pitchFamily="18" charset="0"/>
                <a:cs typeface="Times New Roman" pitchFamily="18" charset="0"/>
              </a:rPr>
              <a:t>and contributing factors of stress were related to university, coping strategies, types of stressors and parents income status” ( </a:t>
            </a:r>
            <a:r>
              <a:rPr lang="en-MY" dirty="0" err="1" smtClean="0">
                <a:latin typeface="Times New Roman" pitchFamily="18" charset="0"/>
                <a:cs typeface="Times New Roman" pitchFamily="18" charset="0"/>
              </a:rPr>
              <a:t>Muhamad</a:t>
            </a:r>
            <a:r>
              <a:rPr lang="en-MY" dirty="0" smtClean="0">
                <a:latin typeface="Times New Roman" pitchFamily="18" charset="0"/>
                <a:cs typeface="Times New Roman" pitchFamily="18" charset="0"/>
              </a:rPr>
              <a:t> </a:t>
            </a:r>
            <a:r>
              <a:rPr lang="en-MY" dirty="0" err="1" smtClean="0">
                <a:latin typeface="Times New Roman" pitchFamily="18" charset="0"/>
                <a:cs typeface="Times New Roman" pitchFamily="18" charset="0"/>
              </a:rPr>
              <a:t>Saiful</a:t>
            </a:r>
            <a:r>
              <a:rPr lang="en-MY" dirty="0" smtClean="0">
                <a:latin typeface="Times New Roman" pitchFamily="18" charset="0"/>
                <a:cs typeface="Times New Roman" pitchFamily="18" charset="0"/>
              </a:rPr>
              <a:t> </a:t>
            </a:r>
            <a:r>
              <a:rPr lang="en-MY" dirty="0" err="1" smtClean="0">
                <a:latin typeface="Times New Roman" pitchFamily="18" charset="0"/>
                <a:cs typeface="Times New Roman" pitchFamily="18" charset="0"/>
              </a:rPr>
              <a:t>Bahri</a:t>
            </a:r>
            <a:r>
              <a:rPr lang="en-MY" dirty="0" smtClean="0">
                <a:latin typeface="Times New Roman" pitchFamily="18" charset="0"/>
                <a:cs typeface="Times New Roman" pitchFamily="18" charset="0"/>
              </a:rPr>
              <a:t> </a:t>
            </a:r>
            <a:r>
              <a:rPr lang="en-MY" dirty="0" err="1" smtClean="0">
                <a:latin typeface="Times New Roman" pitchFamily="18" charset="0"/>
                <a:cs typeface="Times New Roman" pitchFamily="18" charset="0"/>
              </a:rPr>
              <a:t>Yusoff</a:t>
            </a:r>
            <a:r>
              <a:rPr lang="en-MY" dirty="0" smtClean="0">
                <a:latin typeface="Times New Roman" pitchFamily="18" charset="0"/>
                <a:cs typeface="Times New Roman" pitchFamily="18" charset="0"/>
              </a:rPr>
              <a:t>, 2011)</a:t>
            </a:r>
          </a:p>
          <a:p>
            <a:pPr marL="0" indent="0">
              <a:buNone/>
            </a:pPr>
            <a:endParaRPr lang="en-MY" dirty="0">
              <a:latin typeface="Times New Roman" pitchFamily="18" charset="0"/>
              <a:cs typeface="Times New Roman" pitchFamily="18" charset="0"/>
            </a:endParaRPr>
          </a:p>
        </p:txBody>
      </p:sp>
    </p:spTree>
    <p:extLst>
      <p:ext uri="{BB962C8B-B14F-4D97-AF65-F5344CB8AC3E}">
        <p14:creationId xmlns:p14="http://schemas.microsoft.com/office/powerpoint/2010/main" val="3701118350"/>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0329" y="3773869"/>
            <a:ext cx="8229600" cy="1143000"/>
          </a:xfrm>
        </p:spPr>
        <p:txBody>
          <a:bodyPr>
            <a:normAutofit fontScale="90000"/>
          </a:bodyPr>
          <a:lstStyle/>
          <a:p>
            <a:pPr algn="l"/>
            <a:r>
              <a:rPr lang="en-MY" sz="2200" dirty="0"/>
              <a:t>Source : </a:t>
            </a:r>
            <a:r>
              <a:rPr lang="en-MY" sz="2200" b="1" dirty="0"/>
              <a:t>Stress among Medical Students in Malaysia by </a:t>
            </a:r>
            <a:r>
              <a:rPr lang="en-MY" sz="2200" dirty="0" err="1"/>
              <a:t>Abdus</a:t>
            </a:r>
            <a:r>
              <a:rPr lang="en-MY" sz="2200" dirty="0"/>
              <a:t> Salam, </a:t>
            </a:r>
            <a:r>
              <a:rPr lang="en-MY" sz="2200" dirty="0" err="1"/>
              <a:t>Rabeya</a:t>
            </a:r>
            <a:r>
              <a:rPr lang="en-MY" sz="2200" dirty="0"/>
              <a:t> </a:t>
            </a:r>
            <a:r>
              <a:rPr lang="en-MY" sz="2200" dirty="0" err="1"/>
              <a:t>Yousuf</a:t>
            </a:r>
            <a:r>
              <a:rPr lang="en-MY" sz="2200" dirty="0"/>
              <a:t>, Sheikh Muhammad Abu </a:t>
            </a:r>
            <a:r>
              <a:rPr lang="en-MY" sz="2200" dirty="0" err="1"/>
              <a:t>Bakar</a:t>
            </a:r>
            <a:r>
              <a:rPr lang="en-MY" sz="2200" dirty="0"/>
              <a:t> and </a:t>
            </a:r>
            <a:r>
              <a:rPr lang="en-MY" sz="2200" dirty="0" err="1"/>
              <a:t>Mainul</a:t>
            </a:r>
            <a:r>
              <a:rPr lang="en-MY" sz="2200" dirty="0"/>
              <a:t> </a:t>
            </a:r>
            <a:r>
              <a:rPr lang="en-MY" sz="2200" dirty="0" err="1"/>
              <a:t>Haque</a:t>
            </a:r>
            <a:r>
              <a:rPr lang="en-MY" sz="2200" dirty="0"/>
              <a:t>, Malaysian Public Universities</a:t>
            </a:r>
            <a:r>
              <a:rPr lang="en-MY" dirty="0" smtClean="0"/>
              <a:t>.</a:t>
            </a:r>
            <a:endParaRPr lang="en-MY" dirty="0"/>
          </a:p>
        </p:txBody>
      </p:sp>
      <p:sp>
        <p:nvSpPr>
          <p:cNvPr id="3" name="Content Placeholder 2"/>
          <p:cNvSpPr>
            <a:spLocks noGrp="1"/>
          </p:cNvSpPr>
          <p:nvPr>
            <p:ph sz="quarter" idx="1"/>
          </p:nvPr>
        </p:nvSpPr>
        <p:spPr>
          <a:xfrm>
            <a:off x="1919536" y="980728"/>
            <a:ext cx="8229600" cy="3124944"/>
          </a:xfrm>
        </p:spPr>
        <p:txBody>
          <a:bodyPr/>
          <a:lstStyle/>
          <a:p>
            <a:pPr marL="0" indent="0">
              <a:buNone/>
            </a:pPr>
            <a:r>
              <a:rPr lang="en-MY" b="1" dirty="0" smtClean="0">
                <a:latin typeface="Times New Roman" panose="02020603050405020304" pitchFamily="18" charset="0"/>
                <a:cs typeface="Times New Roman" panose="02020603050405020304" pitchFamily="18" charset="0"/>
              </a:rPr>
              <a:t>STRESSOR (IRS)</a:t>
            </a:r>
          </a:p>
          <a:p>
            <a:pPr marL="0" indent="0">
              <a:buNone/>
            </a:pPr>
            <a:endParaRPr lang="en-MY" dirty="0" smtClean="0"/>
          </a:p>
          <a:p>
            <a:pPr marL="0" indent="0">
              <a:buNone/>
            </a:pPr>
            <a:r>
              <a:rPr lang="en-MY" dirty="0" smtClean="0">
                <a:latin typeface="Times New Roman" pitchFamily="18" charset="0"/>
                <a:cs typeface="Times New Roman" pitchFamily="18" charset="0"/>
              </a:rPr>
              <a:t>“Year </a:t>
            </a:r>
            <a:r>
              <a:rPr lang="en-MY" dirty="0">
                <a:latin typeface="Times New Roman" pitchFamily="18" charset="0"/>
                <a:cs typeface="Times New Roman" pitchFamily="18" charset="0"/>
              </a:rPr>
              <a:t>of study, financial </a:t>
            </a:r>
            <a:r>
              <a:rPr lang="en-MY" dirty="0" smtClean="0">
                <a:latin typeface="Times New Roman" pitchFamily="18" charset="0"/>
                <a:cs typeface="Times New Roman" pitchFamily="18" charset="0"/>
              </a:rPr>
              <a:t>problem and </a:t>
            </a:r>
            <a:r>
              <a:rPr lang="en-MY" b="1" dirty="0">
                <a:latin typeface="Times New Roman" pitchFamily="18" charset="0"/>
                <a:cs typeface="Times New Roman" pitchFamily="18" charset="0"/>
              </a:rPr>
              <a:t>relationship problem with parents, siblings and lecturers</a:t>
            </a:r>
            <a:r>
              <a:rPr lang="en-MY" dirty="0">
                <a:latin typeface="Times New Roman" pitchFamily="18" charset="0"/>
                <a:cs typeface="Times New Roman" pitchFamily="18" charset="0"/>
              </a:rPr>
              <a:t> were the significant </a:t>
            </a:r>
            <a:r>
              <a:rPr lang="en-MY" dirty="0" smtClean="0">
                <a:latin typeface="Times New Roman" pitchFamily="18" charset="0"/>
                <a:cs typeface="Times New Roman" pitchFamily="18" charset="0"/>
              </a:rPr>
              <a:t>determinants of stress among medical students “ (</a:t>
            </a:r>
            <a:r>
              <a:rPr lang="en-MY" dirty="0" err="1">
                <a:latin typeface="Times New Roman" pitchFamily="18" charset="0"/>
                <a:cs typeface="Times New Roman" pitchFamily="18" charset="0"/>
              </a:rPr>
              <a:t>Rabeya</a:t>
            </a:r>
            <a:r>
              <a:rPr lang="en-MY" dirty="0">
                <a:latin typeface="Times New Roman" pitchFamily="18" charset="0"/>
                <a:cs typeface="Times New Roman" pitchFamily="18" charset="0"/>
              </a:rPr>
              <a:t> </a:t>
            </a:r>
            <a:r>
              <a:rPr lang="en-MY" dirty="0" smtClean="0">
                <a:latin typeface="Times New Roman" pitchFamily="18" charset="0"/>
                <a:cs typeface="Times New Roman" pitchFamily="18" charset="0"/>
              </a:rPr>
              <a:t>Yousuf,2013)</a:t>
            </a:r>
          </a:p>
          <a:p>
            <a:pPr marL="0" indent="0">
              <a:buNone/>
            </a:pPr>
            <a:endParaRPr lang="en-MY" dirty="0" smtClean="0"/>
          </a:p>
          <a:p>
            <a:pPr marL="0" indent="0">
              <a:buNone/>
            </a:pPr>
            <a:endParaRPr lang="en-MY" dirty="0"/>
          </a:p>
        </p:txBody>
      </p:sp>
    </p:spTree>
    <p:extLst>
      <p:ext uri="{BB962C8B-B14F-4D97-AF65-F5344CB8AC3E}">
        <p14:creationId xmlns:p14="http://schemas.microsoft.com/office/powerpoint/2010/main" val="69219781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Literature Review</a:t>
            </a:r>
            <a:endParaRPr lang="en-US" dirty="0"/>
          </a:p>
        </p:txBody>
      </p:sp>
      <p:sp>
        <p:nvSpPr>
          <p:cNvPr id="5" name="Content Placeholder 4"/>
          <p:cNvSpPr>
            <a:spLocks noGrp="1"/>
          </p:cNvSpPr>
          <p:nvPr>
            <p:ph sz="quarter" idx="1"/>
          </p:nvPr>
        </p:nvSpPr>
        <p:spPr/>
        <p:txBody>
          <a:bodyPr>
            <a:normAutofit/>
          </a:bodyPr>
          <a:lstStyle/>
          <a:p>
            <a:pPr marL="0" indent="0">
              <a:buNone/>
            </a:pPr>
            <a:r>
              <a:rPr lang="en-US" sz="2400" b="1" dirty="0" smtClean="0"/>
              <a:t>Coping mechanism</a:t>
            </a:r>
          </a:p>
          <a:p>
            <a:pPr marL="0" indent="0">
              <a:buNone/>
            </a:pPr>
            <a:endParaRPr lang="en-US" sz="2400" dirty="0"/>
          </a:p>
          <a:p>
            <a:pPr marL="0" indent="0">
              <a:buNone/>
            </a:pPr>
            <a:r>
              <a:rPr lang="en-US" sz="2400" dirty="0" smtClean="0"/>
              <a:t>“The </a:t>
            </a:r>
            <a:r>
              <a:rPr lang="en-US" sz="2400" dirty="0"/>
              <a:t>findings revealed that the five commonest adopted coping strategies by Malaysian medical students were </a:t>
            </a:r>
            <a:r>
              <a:rPr lang="en-US" sz="2400" dirty="0" smtClean="0"/>
              <a:t>religion, </a:t>
            </a:r>
            <a:r>
              <a:rPr lang="en-US" sz="2400" dirty="0"/>
              <a:t>active </a:t>
            </a:r>
            <a:r>
              <a:rPr lang="en-US" sz="2400" dirty="0" smtClean="0"/>
              <a:t>coping, </a:t>
            </a:r>
            <a:r>
              <a:rPr lang="en-US" sz="2400" dirty="0"/>
              <a:t>positive </a:t>
            </a:r>
            <a:r>
              <a:rPr lang="en-US" sz="2400" dirty="0" smtClean="0"/>
              <a:t>reframing, </a:t>
            </a:r>
            <a:r>
              <a:rPr lang="en-US" sz="2400" dirty="0"/>
              <a:t>acceptance </a:t>
            </a:r>
            <a:r>
              <a:rPr lang="en-US" sz="2400" dirty="0" smtClean="0"/>
              <a:t>and planning.” (MSB </a:t>
            </a:r>
            <a:r>
              <a:rPr lang="en-US" sz="2400" dirty="0" err="1" smtClean="0"/>
              <a:t>Yusoff</a:t>
            </a:r>
            <a:r>
              <a:rPr lang="en-US" sz="2400" dirty="0" smtClean="0"/>
              <a:t>, 2011)</a:t>
            </a:r>
          </a:p>
          <a:p>
            <a:pPr marL="0" indent="0" algn="r">
              <a:buNone/>
            </a:pPr>
            <a:r>
              <a:rPr lang="en-US" dirty="0"/>
              <a:t>	</a:t>
            </a:r>
            <a:r>
              <a:rPr lang="en-US" sz="1800" dirty="0" smtClean="0"/>
              <a:t>Source : Stress</a:t>
            </a:r>
            <a:r>
              <a:rPr lang="en-US" sz="1800" dirty="0"/>
              <a:t>, Stressors and Coping Strategies among Malaysian Medical </a:t>
            </a:r>
            <a:r>
              <a:rPr lang="en-US" sz="1800" dirty="0" smtClean="0"/>
              <a:t>Students by </a:t>
            </a:r>
            <a:r>
              <a:rPr lang="en-US" sz="1800" i="1" dirty="0" err="1"/>
              <a:t>Muhamad</a:t>
            </a:r>
            <a:r>
              <a:rPr lang="en-US" sz="1800" i="1" dirty="0"/>
              <a:t> </a:t>
            </a:r>
            <a:r>
              <a:rPr lang="en-US" sz="1800" i="1" dirty="0" err="1"/>
              <a:t>Saiful</a:t>
            </a:r>
            <a:r>
              <a:rPr lang="en-US" sz="1800" i="1" dirty="0"/>
              <a:t> </a:t>
            </a:r>
            <a:r>
              <a:rPr lang="en-US" sz="1800" i="1" dirty="0" err="1"/>
              <a:t>Bahri</a:t>
            </a:r>
            <a:r>
              <a:rPr lang="en-US" sz="1800" i="1" dirty="0"/>
              <a:t> </a:t>
            </a:r>
            <a:r>
              <a:rPr lang="en-US" sz="1800" i="1" dirty="0" err="1"/>
              <a:t>Yusoff</a:t>
            </a:r>
            <a:r>
              <a:rPr lang="en-US" sz="1800" i="1" dirty="0"/>
              <a:t>, </a:t>
            </a:r>
            <a:r>
              <a:rPr lang="en-US" sz="1800" i="1" dirty="0" err="1"/>
              <a:t>Liew</a:t>
            </a:r>
            <a:r>
              <a:rPr lang="en-US" sz="1800" i="1" dirty="0"/>
              <a:t> Yen Yee, Ling </a:t>
            </a:r>
            <a:r>
              <a:rPr lang="en-US" sz="1800" i="1" dirty="0" err="1"/>
              <a:t>Heng</a:t>
            </a:r>
            <a:r>
              <a:rPr lang="en-US" sz="1800" i="1" dirty="0"/>
              <a:t> Wei, Tan Chin </a:t>
            </a:r>
            <a:r>
              <a:rPr lang="en-US" sz="1800" i="1" dirty="0" err="1"/>
              <a:t>Siong</a:t>
            </a:r>
            <a:r>
              <a:rPr lang="en-US" sz="1800" i="1" dirty="0"/>
              <a:t>, </a:t>
            </a:r>
            <a:r>
              <a:rPr lang="en-US" sz="1800" i="1" dirty="0" err="1"/>
              <a:t>Loke</a:t>
            </a:r>
            <a:r>
              <a:rPr lang="en-US" sz="1800" i="1" dirty="0"/>
              <a:t> Hon </a:t>
            </a:r>
            <a:r>
              <a:rPr lang="en-US" sz="1800" i="1" dirty="0" err="1"/>
              <a:t>Meng</a:t>
            </a:r>
            <a:r>
              <a:rPr lang="en-US" sz="1800" i="1" dirty="0"/>
              <a:t>, Lim </a:t>
            </a:r>
            <a:r>
              <a:rPr lang="en-US" sz="1800" i="1" dirty="0" err="1"/>
              <a:t>Xue</a:t>
            </a:r>
            <a:r>
              <a:rPr lang="en-US" sz="1800" i="1" dirty="0"/>
              <a:t> Bin, Ahmad </a:t>
            </a:r>
            <a:r>
              <a:rPr lang="en-US" sz="1800" i="1" dirty="0" err="1"/>
              <a:t>Fuad</a:t>
            </a:r>
            <a:r>
              <a:rPr lang="en-US" sz="1800" i="1" dirty="0"/>
              <a:t> Abdul </a:t>
            </a:r>
            <a:r>
              <a:rPr lang="en-US" sz="1800" i="1" dirty="0" smtClean="0"/>
              <a:t>Rahim</a:t>
            </a:r>
            <a:r>
              <a:rPr lang="en-US" sz="1800" dirty="0" smtClean="0"/>
              <a:t>. Published </a:t>
            </a:r>
            <a:r>
              <a:rPr lang="en-US" sz="1800" dirty="0"/>
              <a:t>on </a:t>
            </a:r>
            <a:r>
              <a:rPr lang="en-US" sz="1800" dirty="0" smtClean="0"/>
              <a:t>2011.</a:t>
            </a:r>
            <a:endParaRPr lang="en-US" sz="1800" dirty="0"/>
          </a:p>
        </p:txBody>
      </p:sp>
    </p:spTree>
    <p:extLst>
      <p:ext uri="{BB962C8B-B14F-4D97-AF65-F5344CB8AC3E}">
        <p14:creationId xmlns:p14="http://schemas.microsoft.com/office/powerpoint/2010/main" val="668106364"/>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PROBLEM FRAMEWORK</a:t>
            </a:r>
            <a:endParaRPr lang="en-MY" dirty="0"/>
          </a:p>
        </p:txBody>
      </p:sp>
      <p:sp>
        <p:nvSpPr>
          <p:cNvPr id="3" name="Oval 2"/>
          <p:cNvSpPr/>
          <p:nvPr/>
        </p:nvSpPr>
        <p:spPr>
          <a:xfrm>
            <a:off x="8260080" y="3208019"/>
            <a:ext cx="2712720" cy="152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COPING MECHANISM </a:t>
            </a:r>
            <a:endParaRPr lang="en-US" dirty="0"/>
          </a:p>
        </p:txBody>
      </p:sp>
      <p:sp>
        <p:nvSpPr>
          <p:cNvPr id="5" name="Right Arrow 4"/>
          <p:cNvSpPr/>
          <p:nvPr/>
        </p:nvSpPr>
        <p:spPr>
          <a:xfrm flipH="1">
            <a:off x="7337164" y="3589020"/>
            <a:ext cx="807720" cy="380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815840" y="3032760"/>
            <a:ext cx="2453640" cy="205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STRESS</a:t>
            </a:r>
            <a:endParaRPr lang="en-US" sz="2800" b="1" dirty="0"/>
          </a:p>
        </p:txBody>
      </p:sp>
      <p:sp>
        <p:nvSpPr>
          <p:cNvPr id="13" name="Oval 12"/>
          <p:cNvSpPr/>
          <p:nvPr/>
        </p:nvSpPr>
        <p:spPr>
          <a:xfrm>
            <a:off x="1112520" y="3337560"/>
            <a:ext cx="2712720" cy="152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STRESSORS </a:t>
            </a:r>
            <a:endParaRPr lang="en-US" dirty="0"/>
          </a:p>
        </p:txBody>
      </p:sp>
      <p:sp>
        <p:nvSpPr>
          <p:cNvPr id="14" name="Oval 13"/>
          <p:cNvSpPr/>
          <p:nvPr/>
        </p:nvSpPr>
        <p:spPr>
          <a:xfrm>
            <a:off x="2468880" y="2613660"/>
            <a:ext cx="1950720" cy="1234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ARS</a:t>
            </a:r>
            <a:endParaRPr lang="en-US" dirty="0"/>
          </a:p>
        </p:txBody>
      </p:sp>
      <p:sp>
        <p:nvSpPr>
          <p:cNvPr id="15" name="Oval 14"/>
          <p:cNvSpPr/>
          <p:nvPr/>
        </p:nvSpPr>
        <p:spPr>
          <a:xfrm>
            <a:off x="365760" y="2545080"/>
            <a:ext cx="1950720" cy="1234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GARS</a:t>
            </a:r>
            <a:endParaRPr lang="en-US" dirty="0"/>
          </a:p>
        </p:txBody>
      </p:sp>
      <p:sp>
        <p:nvSpPr>
          <p:cNvPr id="16" name="Right Arrow 15"/>
          <p:cNvSpPr/>
          <p:nvPr/>
        </p:nvSpPr>
        <p:spPr>
          <a:xfrm>
            <a:off x="4008120" y="3840480"/>
            <a:ext cx="640080" cy="3657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478280" y="4472940"/>
            <a:ext cx="1950720" cy="1234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IRS</a:t>
            </a:r>
            <a:endParaRPr lang="en-US" dirty="0"/>
          </a:p>
        </p:txBody>
      </p:sp>
      <p:sp>
        <p:nvSpPr>
          <p:cNvPr id="11" name="Right Arrow 10"/>
          <p:cNvSpPr/>
          <p:nvPr/>
        </p:nvSpPr>
        <p:spPr>
          <a:xfrm rot="10800000" flipH="1">
            <a:off x="7350611" y="3992880"/>
            <a:ext cx="807720" cy="380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722834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a:t>
            </a:r>
            <a:endParaRPr lang="en-US" dirty="0"/>
          </a:p>
        </p:txBody>
      </p:sp>
      <p:sp>
        <p:nvSpPr>
          <p:cNvPr id="3" name="Content Placeholder 2"/>
          <p:cNvSpPr>
            <a:spLocks noGrp="1"/>
          </p:cNvSpPr>
          <p:nvPr>
            <p:ph sz="quarter" idx="1"/>
          </p:nvPr>
        </p:nvSpPr>
        <p:spPr/>
        <p:txBody>
          <a:bodyPr>
            <a:normAutofit/>
          </a:bodyPr>
          <a:lstStyle/>
          <a:p>
            <a:r>
              <a:rPr lang="en-US" dirty="0" smtClean="0"/>
              <a:t>Research design:</a:t>
            </a:r>
          </a:p>
          <a:p>
            <a:pPr marL="0" indent="0">
              <a:buNone/>
            </a:pPr>
            <a:r>
              <a:rPr lang="en-US" dirty="0"/>
              <a:t>	</a:t>
            </a:r>
            <a:r>
              <a:rPr lang="en-US" dirty="0" smtClean="0"/>
              <a:t>- cross-sectional study design</a:t>
            </a:r>
          </a:p>
          <a:p>
            <a:r>
              <a:rPr lang="en-US" dirty="0" smtClean="0"/>
              <a:t>Study field:</a:t>
            </a:r>
          </a:p>
          <a:p>
            <a:pPr marL="0" indent="0">
              <a:buNone/>
            </a:pPr>
            <a:r>
              <a:rPr lang="en-US" dirty="0"/>
              <a:t>	</a:t>
            </a:r>
            <a:r>
              <a:rPr lang="en-US" dirty="0" smtClean="0"/>
              <a:t>-PPUKM </a:t>
            </a:r>
            <a:r>
              <a:rPr lang="en-US" dirty="0" err="1" smtClean="0"/>
              <a:t>Cheras</a:t>
            </a:r>
            <a:endParaRPr lang="en-US" dirty="0" smtClean="0"/>
          </a:p>
          <a:p>
            <a:r>
              <a:rPr lang="en-US" dirty="0" smtClean="0"/>
              <a:t>Study population:</a:t>
            </a:r>
          </a:p>
          <a:p>
            <a:pPr marL="0" indent="0">
              <a:buNone/>
            </a:pPr>
            <a:r>
              <a:rPr lang="en-US" dirty="0"/>
              <a:t>	</a:t>
            </a:r>
            <a:r>
              <a:rPr lang="en-US" dirty="0" smtClean="0"/>
              <a:t> - 100 second year student in medical faculty in UKM.</a:t>
            </a:r>
          </a:p>
          <a:p>
            <a:r>
              <a:rPr lang="en-US" dirty="0" smtClean="0"/>
              <a:t>Sampling technique:</a:t>
            </a:r>
          </a:p>
          <a:p>
            <a:pPr marL="0" indent="0">
              <a:buNone/>
            </a:pPr>
            <a:r>
              <a:rPr lang="en-US" dirty="0"/>
              <a:t>	</a:t>
            </a:r>
            <a:r>
              <a:rPr lang="en-US" dirty="0" smtClean="0"/>
              <a:t> - simple randomization by random generated numbers via Microsoft Excel</a:t>
            </a:r>
          </a:p>
          <a:p>
            <a:pPr marL="0" indent="0">
              <a:buNone/>
            </a:pPr>
            <a:r>
              <a:rPr lang="en-US" dirty="0"/>
              <a:t>	</a:t>
            </a:r>
            <a:r>
              <a:rPr lang="en-US" dirty="0" smtClean="0"/>
              <a:t> </a:t>
            </a:r>
          </a:p>
        </p:txBody>
      </p:sp>
    </p:spTree>
    <p:extLst>
      <p:ext uri="{BB962C8B-B14F-4D97-AF65-F5344CB8AC3E}">
        <p14:creationId xmlns:p14="http://schemas.microsoft.com/office/powerpoint/2010/main" val="1944285846"/>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dirty="0" smtClean="0"/>
              <a:t>Data collection tools:</a:t>
            </a:r>
          </a:p>
          <a:p>
            <a:pPr marL="0" indent="0">
              <a:buNone/>
            </a:pPr>
            <a:r>
              <a:rPr lang="en-US" dirty="0" smtClean="0"/>
              <a:t> - the questionnaire consist of 3 parts </a:t>
            </a:r>
            <a:r>
              <a:rPr lang="en-US" dirty="0"/>
              <a:t>which are </a:t>
            </a:r>
            <a:endParaRPr lang="en-US" dirty="0" smtClean="0"/>
          </a:p>
          <a:p>
            <a:pPr marL="0" indent="0">
              <a:buNone/>
            </a:pPr>
            <a:r>
              <a:rPr lang="en-US" dirty="0" smtClean="0"/>
              <a:t>PSI(measure </a:t>
            </a:r>
            <a:r>
              <a:rPr lang="en-US" dirty="0"/>
              <a:t>level of stress</a:t>
            </a:r>
            <a:r>
              <a:rPr lang="en-US" dirty="0" smtClean="0"/>
              <a:t>). </a:t>
            </a:r>
          </a:p>
          <a:p>
            <a:pPr marL="0" indent="0">
              <a:buNone/>
            </a:pPr>
            <a:r>
              <a:rPr lang="en-US" dirty="0" smtClean="0"/>
              <a:t>MSSQ (identify the most common stressor) </a:t>
            </a:r>
          </a:p>
          <a:p>
            <a:pPr marL="0" indent="0">
              <a:buNone/>
            </a:pPr>
            <a:r>
              <a:rPr lang="en-US" dirty="0" smtClean="0"/>
              <a:t>Brief Cope(coping mechanism)</a:t>
            </a:r>
          </a:p>
          <a:p>
            <a:pPr marL="0" indent="0">
              <a:buNone/>
            </a:pPr>
            <a:endParaRPr lang="en-US" dirty="0" smtClean="0"/>
          </a:p>
          <a:p>
            <a:r>
              <a:rPr lang="en-US" dirty="0" smtClean="0"/>
              <a:t>Data analysis</a:t>
            </a:r>
          </a:p>
          <a:p>
            <a:pPr marL="0" indent="0">
              <a:buNone/>
            </a:pPr>
            <a:r>
              <a:rPr lang="en-US" dirty="0" smtClean="0"/>
              <a:t>	    -SPSS to </a:t>
            </a:r>
            <a:r>
              <a:rPr lang="en-US" dirty="0" err="1" smtClean="0"/>
              <a:t>analyse</a:t>
            </a:r>
            <a:r>
              <a:rPr lang="en-US" dirty="0" smtClean="0"/>
              <a:t> the data by descriptive and analytical 	   	        	      statistic(bivariate analysis)</a:t>
            </a:r>
          </a:p>
          <a:p>
            <a:pPr marL="0" indent="0">
              <a:buNone/>
            </a:pPr>
            <a:endParaRPr lang="en-US" dirty="0"/>
          </a:p>
        </p:txBody>
      </p:sp>
    </p:spTree>
    <p:extLst>
      <p:ext uri="{BB962C8B-B14F-4D97-AF65-F5344CB8AC3E}">
        <p14:creationId xmlns:p14="http://schemas.microsoft.com/office/powerpoint/2010/main" val="3294826042"/>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548640"/>
            <a:ext cx="9956800" cy="5925312"/>
          </a:xfrm>
        </p:spPr>
        <p:txBody>
          <a:bodyPr>
            <a:normAutofit fontScale="92500" lnSpcReduction="20000"/>
          </a:bodyPr>
          <a:lstStyle/>
          <a:p>
            <a:r>
              <a:rPr lang="en-US" sz="3500" dirty="0" smtClean="0"/>
              <a:t>Operational Definition</a:t>
            </a:r>
          </a:p>
          <a:p>
            <a:pPr marL="0" indent="0">
              <a:buNone/>
            </a:pPr>
            <a:r>
              <a:rPr lang="en-US" dirty="0" smtClean="0"/>
              <a:t>STRESS LEVEL (based on PSI)</a:t>
            </a:r>
          </a:p>
          <a:p>
            <a:pPr marL="0" indent="0">
              <a:buNone/>
            </a:pPr>
            <a:r>
              <a:rPr lang="en-US" dirty="0" smtClean="0"/>
              <a:t>-score less than 36 is considered not stress.</a:t>
            </a:r>
          </a:p>
          <a:p>
            <a:pPr marL="0" indent="0">
              <a:buNone/>
            </a:pPr>
            <a:r>
              <a:rPr lang="en-US" dirty="0" smtClean="0"/>
              <a:t>-score 36 and above is considered stress.</a:t>
            </a:r>
          </a:p>
          <a:p>
            <a:pPr marL="0" indent="0">
              <a:buNone/>
            </a:pPr>
            <a:r>
              <a:rPr lang="en-US" dirty="0" smtClean="0"/>
              <a:t>STRESSORS (based on MSSQ)</a:t>
            </a:r>
          </a:p>
          <a:p>
            <a:pPr marL="0" indent="0">
              <a:buNone/>
            </a:pPr>
            <a:r>
              <a:rPr lang="en-US" dirty="0" smtClean="0"/>
              <a:t>0</a:t>
            </a:r>
            <a:r>
              <a:rPr lang="en-US" dirty="0"/>
              <a:t>= causing no stress at </a:t>
            </a:r>
            <a:r>
              <a:rPr lang="en-US" dirty="0" smtClean="0"/>
              <a:t>all</a:t>
            </a:r>
          </a:p>
          <a:p>
            <a:pPr marL="0" indent="0">
              <a:buNone/>
            </a:pPr>
            <a:r>
              <a:rPr lang="en-US" dirty="0" smtClean="0"/>
              <a:t>1</a:t>
            </a:r>
            <a:r>
              <a:rPr lang="en-US" dirty="0"/>
              <a:t>= causing mid </a:t>
            </a:r>
            <a:r>
              <a:rPr lang="en-US" dirty="0" smtClean="0"/>
              <a:t>stress</a:t>
            </a:r>
          </a:p>
          <a:p>
            <a:pPr marL="0" indent="0">
              <a:buNone/>
            </a:pPr>
            <a:r>
              <a:rPr lang="en-US" dirty="0" smtClean="0"/>
              <a:t>2</a:t>
            </a:r>
            <a:r>
              <a:rPr lang="en-US" dirty="0"/>
              <a:t>= causing moderate </a:t>
            </a:r>
            <a:r>
              <a:rPr lang="en-US" dirty="0" smtClean="0"/>
              <a:t>stress</a:t>
            </a:r>
          </a:p>
          <a:p>
            <a:pPr marL="0" indent="0">
              <a:buNone/>
            </a:pPr>
            <a:r>
              <a:rPr lang="en-US" dirty="0" smtClean="0"/>
              <a:t>3</a:t>
            </a:r>
            <a:r>
              <a:rPr lang="en-US" dirty="0"/>
              <a:t>= causing high </a:t>
            </a:r>
            <a:r>
              <a:rPr lang="en-US" dirty="0" smtClean="0"/>
              <a:t>stress</a:t>
            </a:r>
          </a:p>
          <a:p>
            <a:pPr marL="0" indent="0">
              <a:buNone/>
            </a:pPr>
            <a:r>
              <a:rPr lang="en-US" dirty="0" smtClean="0"/>
              <a:t>4</a:t>
            </a:r>
            <a:r>
              <a:rPr lang="en-US" dirty="0"/>
              <a:t>= causing severe </a:t>
            </a:r>
            <a:r>
              <a:rPr lang="en-US" dirty="0" smtClean="0"/>
              <a:t>stress</a:t>
            </a:r>
          </a:p>
          <a:p>
            <a:pPr marL="0" indent="0">
              <a:buNone/>
            </a:pPr>
            <a:r>
              <a:rPr lang="en-US" dirty="0" smtClean="0"/>
              <a:t>COPING MECHANISM (based on BRIEF COPE)</a:t>
            </a:r>
            <a:endParaRPr lang="en-US" dirty="0"/>
          </a:p>
          <a:p>
            <a:pPr marL="0" indent="0">
              <a:lnSpc>
                <a:spcPct val="120000"/>
              </a:lnSpc>
              <a:spcAft>
                <a:spcPts val="600"/>
              </a:spcAft>
              <a:buNone/>
            </a:pPr>
            <a:r>
              <a:rPr lang="en-US" dirty="0" smtClean="0"/>
              <a:t>1 </a:t>
            </a:r>
            <a:r>
              <a:rPr lang="en-US" dirty="0"/>
              <a:t>= I haven't been doing this at all </a:t>
            </a:r>
            <a:br>
              <a:rPr lang="en-US" dirty="0"/>
            </a:br>
            <a:r>
              <a:rPr lang="en-US" dirty="0" smtClean="0"/>
              <a:t>2 </a:t>
            </a:r>
            <a:r>
              <a:rPr lang="en-US" dirty="0"/>
              <a:t>= I've been doing this a little bit </a:t>
            </a:r>
            <a:br>
              <a:rPr lang="en-US" dirty="0"/>
            </a:br>
            <a:r>
              <a:rPr lang="en-US" dirty="0" smtClean="0"/>
              <a:t>3 </a:t>
            </a:r>
            <a:r>
              <a:rPr lang="en-US" dirty="0"/>
              <a:t>= I've been doing this a medium amount </a:t>
            </a:r>
            <a:br>
              <a:rPr lang="en-US" dirty="0"/>
            </a:br>
            <a:r>
              <a:rPr lang="en-US" dirty="0" smtClean="0"/>
              <a:t>4 </a:t>
            </a:r>
            <a:r>
              <a:rPr lang="en-US" dirty="0"/>
              <a:t>= I've been doing this a lot</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74728677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413760" y="1691640"/>
            <a:ext cx="8229600" cy="1894362"/>
          </a:xfrm>
        </p:spPr>
        <p:txBody>
          <a:bodyPr>
            <a:normAutofit/>
          </a:bodyPr>
          <a:lstStyle/>
          <a:p>
            <a:pPr algn="r"/>
            <a:r>
              <a:rPr lang="en-US" sz="3200" dirty="0" smtClean="0"/>
              <a:t>Analytical analysis</a:t>
            </a:r>
            <a:endParaRPr lang="en-US" sz="3200" dirty="0"/>
          </a:p>
        </p:txBody>
      </p:sp>
      <p:sp>
        <p:nvSpPr>
          <p:cNvPr id="2" name="Explosion 1 1"/>
          <p:cNvSpPr/>
          <p:nvPr/>
        </p:nvSpPr>
        <p:spPr>
          <a:xfrm>
            <a:off x="3729789" y="3489158"/>
            <a:ext cx="6220326" cy="3489158"/>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SG" altLang="en-US"/>
          </a:p>
        </p:txBody>
      </p:sp>
      <p:sp>
        <p:nvSpPr>
          <p:cNvPr id="3" name="TextBox 2"/>
          <p:cNvSpPr txBox="1"/>
          <p:nvPr/>
        </p:nvSpPr>
        <p:spPr>
          <a:xfrm>
            <a:off x="4872789" y="4772072"/>
            <a:ext cx="4259179" cy="461665"/>
          </a:xfrm>
          <a:prstGeom prst="rect">
            <a:avLst/>
          </a:prstGeom>
          <a:noFill/>
        </p:spPr>
        <p:txBody>
          <a:bodyPr wrap="square" rtlCol="0">
            <a:spAutoFit/>
          </a:bodyPr>
          <a:lstStyle/>
          <a:p>
            <a:r>
              <a:rPr lang="en-US" altLang="zh-SG" sz="2400" dirty="0" smtClean="0"/>
              <a:t>Level of significance: 5%</a:t>
            </a:r>
            <a:endParaRPr lang="zh-SG" altLang="en-US" sz="2400" dirty="0"/>
          </a:p>
        </p:txBody>
      </p:sp>
    </p:spTree>
    <p:extLst>
      <p:ext uri="{BB962C8B-B14F-4D97-AF65-F5344CB8AC3E}">
        <p14:creationId xmlns:p14="http://schemas.microsoft.com/office/powerpoint/2010/main" val="32900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Socio-demographic profile of participants </a:t>
            </a:r>
            <a:endParaRPr lang="en-US" dirty="0"/>
          </a:p>
        </p:txBody>
      </p:sp>
      <p:pic>
        <p:nvPicPr>
          <p:cNvPr id="3" name="Content Placeholder 2"/>
          <p:cNvPicPr>
            <a:picLocks noGrp="1" noChangeAspect="1"/>
          </p:cNvPicPr>
          <p:nvPr>
            <p:ph sz="quarter" idx="1"/>
          </p:nvPr>
        </p:nvPicPr>
        <p:blipFill>
          <a:blip r:embed="rId2"/>
          <a:stretch>
            <a:fillRect/>
          </a:stretch>
        </p:blipFill>
        <p:spPr>
          <a:xfrm>
            <a:off x="2567829" y="1600200"/>
            <a:ext cx="6040341" cy="4873625"/>
          </a:xfrm>
          <a:prstGeom prst="rect">
            <a:avLst/>
          </a:prstGeom>
        </p:spPr>
      </p:pic>
    </p:spTree>
    <p:extLst>
      <p:ext uri="{BB962C8B-B14F-4D97-AF65-F5344CB8AC3E}">
        <p14:creationId xmlns:p14="http://schemas.microsoft.com/office/powerpoint/2010/main" val="4164531587"/>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340" y="-53363"/>
            <a:ext cx="10515600" cy="1325563"/>
          </a:xfrm>
        </p:spPr>
        <p:txBody>
          <a:bodyPr/>
          <a:lstStyle/>
          <a:p>
            <a:pPr algn="ctr"/>
            <a:r>
              <a:rPr lang="en-US" dirty="0" smtClean="0"/>
              <a:t>Age Distribution in Survey</a:t>
            </a:r>
            <a:endParaRPr lang="en-US" dirty="0"/>
          </a:p>
        </p:txBody>
      </p:sp>
      <p:pic>
        <p:nvPicPr>
          <p:cNvPr id="4" name="Content Placeholder 3" descr="Screen Clipping"/>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096865" y="2107931"/>
            <a:ext cx="4982270" cy="3858163"/>
          </a:xfrm>
        </p:spPr>
      </p:pic>
    </p:spTree>
    <p:extLst>
      <p:ext uri="{BB962C8B-B14F-4D97-AF65-F5344CB8AC3E}">
        <p14:creationId xmlns:p14="http://schemas.microsoft.com/office/powerpoint/2010/main" val="1532576583"/>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
          </p:nvPr>
        </p:nvPicPr>
        <p:blipFill>
          <a:blip r:embed="rId2"/>
          <a:stretch>
            <a:fillRect/>
          </a:stretch>
        </p:blipFill>
        <p:spPr>
          <a:xfrm>
            <a:off x="1691640" y="1070928"/>
            <a:ext cx="5805120" cy="5046770"/>
          </a:xfrm>
          <a:prstGeom prst="rect">
            <a:avLst/>
          </a:prstGeom>
        </p:spPr>
      </p:pic>
      <p:pic>
        <p:nvPicPr>
          <p:cNvPr id="5" name="Picture 4"/>
          <p:cNvPicPr>
            <a:picLocks noChangeAspect="1"/>
          </p:cNvPicPr>
          <p:nvPr/>
        </p:nvPicPr>
        <p:blipFill>
          <a:blip r:embed="rId3"/>
          <a:stretch>
            <a:fillRect/>
          </a:stretch>
        </p:blipFill>
        <p:spPr>
          <a:xfrm>
            <a:off x="6367769" y="4934970"/>
            <a:ext cx="4163929" cy="1182727"/>
          </a:xfrm>
          <a:prstGeom prst="rect">
            <a:avLst/>
          </a:prstGeom>
        </p:spPr>
      </p:pic>
    </p:spTree>
    <p:extLst>
      <p:ext uri="{BB962C8B-B14F-4D97-AF65-F5344CB8AC3E}">
        <p14:creationId xmlns:p14="http://schemas.microsoft.com/office/powerpoint/2010/main" val="861544995"/>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0909" y="218282"/>
            <a:ext cx="7078979" cy="6122360"/>
          </a:xfrm>
          <a:prstGeom prst="rect">
            <a:avLst/>
          </a:prstGeom>
        </p:spPr>
      </p:pic>
      <p:sp>
        <p:nvSpPr>
          <p:cNvPr id="3" name="Content Placeholder 2"/>
          <p:cNvSpPr>
            <a:spLocks noGrp="1"/>
          </p:cNvSpPr>
          <p:nvPr>
            <p:ph sz="quarter" idx="1"/>
          </p:nvPr>
        </p:nvSpPr>
        <p:spPr>
          <a:xfrm>
            <a:off x="7467600" y="4673601"/>
            <a:ext cx="2743200" cy="1452563"/>
          </a:xfrm>
        </p:spPr>
        <p:txBody>
          <a:bodyPr>
            <a:normAutofit fontScale="92500" lnSpcReduction="10000"/>
          </a:bodyPr>
          <a:lstStyle/>
          <a:p>
            <a:r>
              <a:rPr lang="en-US" dirty="0" smtClean="0"/>
              <a:t>Gender and stress level </a:t>
            </a:r>
          </a:p>
          <a:p>
            <a:pPr marL="0" indent="0">
              <a:buNone/>
            </a:pPr>
            <a:r>
              <a:rPr lang="en-US" dirty="0" smtClean="0"/>
              <a:t>    - Pearson Chi-Square</a:t>
            </a:r>
            <a:endParaRPr lang="en-US" dirty="0"/>
          </a:p>
        </p:txBody>
      </p:sp>
    </p:spTree>
    <p:extLst>
      <p:ext uri="{BB962C8B-B14F-4D97-AF65-F5344CB8AC3E}">
        <p14:creationId xmlns:p14="http://schemas.microsoft.com/office/powerpoint/2010/main" val="30164105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413760" y="1691640"/>
            <a:ext cx="8229600" cy="1894362"/>
          </a:xfrm>
        </p:spPr>
        <p:txBody>
          <a:bodyPr>
            <a:normAutofit/>
          </a:bodyPr>
          <a:lstStyle/>
          <a:p>
            <a:pPr algn="r"/>
            <a:r>
              <a:rPr lang="en-US" sz="3200" dirty="0" smtClean="0"/>
              <a:t>Analytical analysis</a:t>
            </a:r>
            <a:endParaRPr lang="en-US" sz="3200" dirty="0"/>
          </a:p>
        </p:txBody>
      </p:sp>
    </p:spTree>
    <p:extLst>
      <p:ext uri="{BB962C8B-B14F-4D97-AF65-F5344CB8AC3E}">
        <p14:creationId xmlns:p14="http://schemas.microsoft.com/office/powerpoint/2010/main" val="3331063078"/>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sz="quarter" idx="1"/>
          </p:nvPr>
        </p:nvSpPr>
        <p:spPr>
          <a:xfrm>
            <a:off x="0" y="2301240"/>
            <a:ext cx="11064240" cy="4264152"/>
          </a:xfrm>
        </p:spPr>
        <p:txBody>
          <a:bodyPr>
            <a:normAutofit/>
          </a:bodyPr>
          <a:lstStyle/>
          <a:p>
            <a:pPr algn="r"/>
            <a:r>
              <a:rPr lang="en-US" sz="3600" dirty="0" smtClean="0"/>
              <a:t>Gender and Stress status</a:t>
            </a:r>
          </a:p>
          <a:p>
            <a:pPr marL="0" indent="0" algn="r">
              <a:buNone/>
            </a:pPr>
            <a:r>
              <a:rPr lang="en-US" sz="3600" dirty="0" smtClean="0"/>
              <a:t>   - Chi-square test</a:t>
            </a:r>
            <a:endParaRPr lang="en-US" sz="3600" dirty="0"/>
          </a:p>
        </p:txBody>
      </p:sp>
    </p:spTree>
    <p:extLst>
      <p:ext uri="{BB962C8B-B14F-4D97-AF65-F5344CB8AC3E}">
        <p14:creationId xmlns:p14="http://schemas.microsoft.com/office/powerpoint/2010/main" val="2060724443"/>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nvPr>
        </p:nvGraphicFramePr>
        <p:xfrm>
          <a:off x="1652590" y="288926"/>
          <a:ext cx="8681805" cy="2330259"/>
        </p:xfrm>
        <a:graphic>
          <a:graphicData uri="http://schemas.openxmlformats.org/drawingml/2006/table">
            <a:tbl>
              <a:tblPr firstRow="1" bandRow="1">
                <a:tableStyleId>{5C22544A-7EE6-4342-B048-85BDC9FD1C3A}</a:tableStyleId>
              </a:tblPr>
              <a:tblGrid>
                <a:gridCol w="1736361"/>
                <a:gridCol w="1736361"/>
                <a:gridCol w="1736361"/>
                <a:gridCol w="1736361"/>
                <a:gridCol w="1736361"/>
              </a:tblGrid>
              <a:tr h="410019">
                <a:tc>
                  <a:txBody>
                    <a:bodyPr/>
                    <a:lstStyle/>
                    <a:p>
                      <a:endParaRPr lang="en-US" dirty="0"/>
                    </a:p>
                  </a:txBody>
                  <a:tcPr/>
                </a:tc>
                <a:tc gridSpan="2">
                  <a:txBody>
                    <a:bodyPr/>
                    <a:lstStyle/>
                    <a:p>
                      <a:pPr algn="ctr"/>
                      <a:r>
                        <a:rPr lang="en-US" dirty="0" smtClean="0"/>
                        <a:t>Stress Level</a:t>
                      </a:r>
                      <a:endParaRPr lang="en-US" dirty="0"/>
                    </a:p>
                  </a:txBody>
                  <a:tcPr/>
                </a:tc>
                <a:tc hMerge="1">
                  <a:txBody>
                    <a:bodyPr/>
                    <a:lstStyle/>
                    <a:p>
                      <a:endParaRPr lang="en-US" dirty="0"/>
                    </a:p>
                  </a:txBody>
                  <a:tcPr/>
                </a:tc>
                <a:tc gridSpan="2">
                  <a:txBody>
                    <a:bodyPr/>
                    <a:lstStyle/>
                    <a:p>
                      <a:pPr algn="ctr"/>
                      <a:r>
                        <a:rPr lang="en-US" dirty="0" smtClean="0"/>
                        <a:t>PSI Score</a:t>
                      </a:r>
                      <a:endParaRPr lang="en-US" dirty="0"/>
                    </a:p>
                  </a:txBody>
                  <a:tcPr/>
                </a:tc>
                <a:tc hMerge="1">
                  <a:txBody>
                    <a:bodyPr/>
                    <a:lstStyle/>
                    <a:p>
                      <a:pPr algn="ctr"/>
                      <a:endParaRPr lang="en-US" dirty="0"/>
                    </a:p>
                  </a:txBody>
                  <a:tcPr/>
                </a:tc>
              </a:tr>
              <a:tr h="410019">
                <a:tc>
                  <a:txBody>
                    <a:bodyPr/>
                    <a:lstStyle/>
                    <a:p>
                      <a:endParaRPr lang="en-US" dirty="0"/>
                    </a:p>
                  </a:txBody>
                  <a:tcPr/>
                </a:tc>
                <a:tc>
                  <a:txBody>
                    <a:bodyPr/>
                    <a:lstStyle/>
                    <a:p>
                      <a:r>
                        <a:rPr lang="en-US" dirty="0" smtClean="0"/>
                        <a:t>Stress</a:t>
                      </a:r>
                      <a:endParaRPr lang="en-US" dirty="0"/>
                    </a:p>
                  </a:txBody>
                  <a:tcPr/>
                </a:tc>
                <a:tc>
                  <a:txBody>
                    <a:bodyPr/>
                    <a:lstStyle/>
                    <a:p>
                      <a:r>
                        <a:rPr lang="en-US" dirty="0" smtClean="0"/>
                        <a:t>Not Stress</a:t>
                      </a:r>
                      <a:endParaRPr lang="en-US" dirty="0"/>
                    </a:p>
                  </a:txBody>
                  <a:tcPr/>
                </a:tc>
                <a:tc>
                  <a:txBody>
                    <a:bodyPr/>
                    <a:lstStyle/>
                    <a:p>
                      <a:r>
                        <a:rPr lang="en-US" dirty="0" smtClean="0"/>
                        <a:t>Mean</a:t>
                      </a:r>
                      <a:endParaRPr lang="en-US" dirty="0"/>
                    </a:p>
                  </a:txBody>
                  <a:tcPr/>
                </a:tc>
                <a:tc>
                  <a:txBody>
                    <a:bodyPr/>
                    <a:lstStyle/>
                    <a:p>
                      <a:r>
                        <a:rPr lang="en-US" dirty="0" smtClean="0"/>
                        <a:t>Standard deviation</a:t>
                      </a:r>
                      <a:endParaRPr lang="en-US" dirty="0"/>
                    </a:p>
                  </a:txBody>
                  <a:tcPr/>
                </a:tc>
              </a:tr>
              <a:tr h="410019">
                <a:tc>
                  <a:txBody>
                    <a:bodyPr/>
                    <a:lstStyle/>
                    <a:p>
                      <a:r>
                        <a:rPr lang="en-US" dirty="0" smtClean="0"/>
                        <a:t>Male</a:t>
                      </a:r>
                      <a:endParaRPr lang="en-US" dirty="0"/>
                    </a:p>
                  </a:txBody>
                  <a:tcPr/>
                </a:tc>
                <a:tc>
                  <a:txBody>
                    <a:bodyPr/>
                    <a:lstStyle/>
                    <a:p>
                      <a:r>
                        <a:rPr lang="en-US" dirty="0" smtClean="0"/>
                        <a:t>11 </a:t>
                      </a:r>
                    </a:p>
                    <a:p>
                      <a:r>
                        <a:rPr lang="en-US" dirty="0" smtClean="0"/>
                        <a:t>(50.0%)</a:t>
                      </a:r>
                      <a:endParaRPr lang="en-US" dirty="0"/>
                    </a:p>
                  </a:txBody>
                  <a:tcPr/>
                </a:tc>
                <a:tc>
                  <a:txBody>
                    <a:bodyPr/>
                    <a:lstStyle/>
                    <a:p>
                      <a:r>
                        <a:rPr lang="en-US" dirty="0" smtClean="0"/>
                        <a:t>11</a:t>
                      </a:r>
                    </a:p>
                    <a:p>
                      <a:r>
                        <a:rPr lang="en-US" dirty="0" smtClean="0"/>
                        <a:t>(50.0%)</a:t>
                      </a:r>
                      <a:endParaRPr lang="en-US" dirty="0"/>
                    </a:p>
                  </a:txBody>
                  <a:tcPr/>
                </a:tc>
                <a:tc>
                  <a:txBody>
                    <a:bodyPr/>
                    <a:lstStyle/>
                    <a:p>
                      <a:r>
                        <a:rPr lang="en-US" dirty="0" smtClean="0"/>
                        <a:t>36.45</a:t>
                      </a:r>
                      <a:endParaRPr lang="en-US" dirty="0"/>
                    </a:p>
                  </a:txBody>
                  <a:tcPr/>
                </a:tc>
                <a:tc>
                  <a:txBody>
                    <a:bodyPr/>
                    <a:lstStyle/>
                    <a:p>
                      <a:r>
                        <a:rPr lang="en-US" dirty="0" smtClean="0"/>
                        <a:t>17.23</a:t>
                      </a:r>
                      <a:endParaRPr lang="en-US" dirty="0"/>
                    </a:p>
                  </a:txBody>
                  <a:tcPr/>
                </a:tc>
              </a:tr>
              <a:tr h="410019">
                <a:tc>
                  <a:txBody>
                    <a:bodyPr/>
                    <a:lstStyle/>
                    <a:p>
                      <a:r>
                        <a:rPr lang="en-US" dirty="0" smtClean="0"/>
                        <a:t>Female</a:t>
                      </a:r>
                      <a:endParaRPr lang="en-US" dirty="0"/>
                    </a:p>
                  </a:txBody>
                  <a:tcPr/>
                </a:tc>
                <a:tc>
                  <a:txBody>
                    <a:bodyPr/>
                    <a:lstStyle/>
                    <a:p>
                      <a:r>
                        <a:rPr lang="en-US" dirty="0" smtClean="0"/>
                        <a:t>26</a:t>
                      </a:r>
                    </a:p>
                    <a:p>
                      <a:r>
                        <a:rPr lang="en-US" dirty="0" smtClean="0"/>
                        <a:t>(36.6%)</a:t>
                      </a:r>
                      <a:endParaRPr lang="en-US" dirty="0"/>
                    </a:p>
                  </a:txBody>
                  <a:tcPr/>
                </a:tc>
                <a:tc>
                  <a:txBody>
                    <a:bodyPr/>
                    <a:lstStyle/>
                    <a:p>
                      <a:r>
                        <a:rPr lang="en-US" dirty="0" smtClean="0"/>
                        <a:t>45</a:t>
                      </a:r>
                    </a:p>
                    <a:p>
                      <a:r>
                        <a:rPr lang="en-US" dirty="0" smtClean="0"/>
                        <a:t>(63.4%)</a:t>
                      </a:r>
                      <a:endParaRPr lang="en-US" dirty="0"/>
                    </a:p>
                  </a:txBody>
                  <a:tcPr/>
                </a:tc>
                <a:tc>
                  <a:txBody>
                    <a:bodyPr/>
                    <a:lstStyle/>
                    <a:p>
                      <a:r>
                        <a:rPr lang="en-US" dirty="0" smtClean="0"/>
                        <a:t>35.53</a:t>
                      </a:r>
                      <a:endParaRPr lang="en-US" dirty="0"/>
                    </a:p>
                  </a:txBody>
                  <a:tcPr/>
                </a:tc>
                <a:tc>
                  <a:txBody>
                    <a:bodyPr/>
                    <a:lstStyle/>
                    <a:p>
                      <a:r>
                        <a:rPr lang="en-US" dirty="0" smtClean="0"/>
                        <a:t>21.71</a:t>
                      </a:r>
                      <a:endParaRPr lang="en-US" dirty="0"/>
                    </a:p>
                  </a:txBody>
                  <a:tcPr/>
                </a:tc>
              </a:tr>
            </a:tbl>
          </a:graphicData>
        </a:graphic>
      </p:graphicFrame>
      <p:sp>
        <p:nvSpPr>
          <p:cNvPr id="5" name="TextBox 4"/>
          <p:cNvSpPr txBox="1"/>
          <p:nvPr/>
        </p:nvSpPr>
        <p:spPr>
          <a:xfrm>
            <a:off x="8308647" y="3761552"/>
            <a:ext cx="184666" cy="369332"/>
          </a:xfrm>
          <a:prstGeom prst="rect">
            <a:avLst/>
          </a:prstGeom>
          <a:noFill/>
        </p:spPr>
        <p:txBody>
          <a:bodyPr wrap="none" rtlCol="0">
            <a:spAutoFit/>
          </a:bodyPr>
          <a:lstStyle/>
          <a:p>
            <a:endParaRPr lang="en-US" dirty="0"/>
          </a:p>
        </p:txBody>
      </p:sp>
      <p:sp>
        <p:nvSpPr>
          <p:cNvPr id="6" name="TextBox 5"/>
          <p:cNvSpPr txBox="1"/>
          <p:nvPr/>
        </p:nvSpPr>
        <p:spPr>
          <a:xfrm>
            <a:off x="1652590" y="3134626"/>
            <a:ext cx="8352367" cy="3046988"/>
          </a:xfrm>
          <a:prstGeom prst="rect">
            <a:avLst/>
          </a:prstGeom>
          <a:noFill/>
        </p:spPr>
        <p:txBody>
          <a:bodyPr wrap="none" rtlCol="0">
            <a:spAutoFit/>
          </a:bodyPr>
          <a:lstStyle/>
          <a:p>
            <a:r>
              <a:rPr lang="en-US" sz="3200" dirty="0"/>
              <a:t>From the table, 50.0% of the male students is </a:t>
            </a:r>
          </a:p>
          <a:p>
            <a:r>
              <a:rPr lang="en-US" sz="3200" dirty="0"/>
              <a:t>stressed while 36.6% of the female is stressed.</a:t>
            </a:r>
          </a:p>
          <a:p>
            <a:endParaRPr lang="en-US" sz="3200" dirty="0"/>
          </a:p>
          <a:p>
            <a:r>
              <a:rPr lang="en-US" sz="3200" dirty="0"/>
              <a:t>The mean PSI score (indicator for stress level) of </a:t>
            </a:r>
          </a:p>
          <a:p>
            <a:r>
              <a:rPr lang="en-US" sz="3200" dirty="0"/>
              <a:t>male is 36.45 ± 17.23 which is higher than female</a:t>
            </a:r>
          </a:p>
          <a:p>
            <a:r>
              <a:rPr lang="en-US" sz="3200" dirty="0"/>
              <a:t>35.53 ± 21.71.</a:t>
            </a:r>
          </a:p>
        </p:txBody>
      </p:sp>
    </p:spTree>
    <p:extLst>
      <p:ext uri="{BB962C8B-B14F-4D97-AF65-F5344CB8AC3E}">
        <p14:creationId xmlns:p14="http://schemas.microsoft.com/office/powerpoint/2010/main" val="3128708229"/>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H</a:t>
            </a:r>
            <a:r>
              <a:rPr lang="en-US" sz="2400" baseline="-25000" dirty="0"/>
              <a:t>0</a:t>
            </a:r>
            <a:r>
              <a:rPr lang="en-US" sz="2400" dirty="0"/>
              <a:t>: There is no association between gender and </a:t>
            </a:r>
            <a:r>
              <a:rPr lang="en-US" sz="2400" dirty="0" smtClean="0"/>
              <a:t>stress level</a:t>
            </a:r>
            <a:endParaRPr lang="en-US" sz="2400" dirty="0">
              <a:solidFill>
                <a:srgbClr val="FF0000"/>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043260378"/>
              </p:ext>
            </p:extLst>
          </p:nvPr>
        </p:nvGraphicFramePr>
        <p:xfrm>
          <a:off x="1791630" y="1365739"/>
          <a:ext cx="8229600" cy="101092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en-US" dirty="0" smtClean="0"/>
                        <a:t>Associating Factor</a:t>
                      </a:r>
                      <a:endParaRPr lang="en-US" dirty="0"/>
                    </a:p>
                  </a:txBody>
                  <a:tcPr/>
                </a:tc>
                <a:tc>
                  <a:txBody>
                    <a:bodyPr/>
                    <a:lstStyle/>
                    <a:p>
                      <a:r>
                        <a:rPr lang="en-US" dirty="0" smtClean="0"/>
                        <a:t>Pearson Chi-Square</a:t>
                      </a:r>
                      <a:endParaRPr lang="en-US" dirty="0"/>
                    </a:p>
                  </a:txBody>
                  <a:tcPr/>
                </a:tc>
                <a:tc>
                  <a:txBody>
                    <a:bodyPr/>
                    <a:lstStyle/>
                    <a:p>
                      <a:r>
                        <a:rPr lang="en-US" dirty="0" smtClean="0"/>
                        <a:t>Degree of freedom</a:t>
                      </a:r>
                      <a:endParaRPr lang="en-US" dirty="0"/>
                    </a:p>
                  </a:txBody>
                  <a:tcPr/>
                </a:tc>
                <a:tc>
                  <a:txBody>
                    <a:bodyPr/>
                    <a:lstStyle/>
                    <a:p>
                      <a:r>
                        <a:rPr lang="en-US" dirty="0" smtClean="0"/>
                        <a:t>P-value</a:t>
                      </a:r>
                      <a:endParaRPr lang="en-US" dirty="0"/>
                    </a:p>
                  </a:txBody>
                  <a:tcPr/>
                </a:tc>
              </a:tr>
              <a:tr h="370840">
                <a:tc>
                  <a:txBody>
                    <a:bodyPr/>
                    <a:lstStyle/>
                    <a:p>
                      <a:r>
                        <a:rPr lang="en-US" dirty="0" smtClean="0"/>
                        <a:t>Gender</a:t>
                      </a:r>
                      <a:endParaRPr lang="en-US" dirty="0"/>
                    </a:p>
                  </a:txBody>
                  <a:tcPr/>
                </a:tc>
                <a:tc>
                  <a:txBody>
                    <a:bodyPr/>
                    <a:lstStyle/>
                    <a:p>
                      <a:r>
                        <a:rPr lang="en-US" sz="1800" kern="1200" dirty="0" smtClean="0">
                          <a:solidFill>
                            <a:schemeClr val="dk1"/>
                          </a:solidFill>
                          <a:effectLst/>
                          <a:latin typeface="+mn-lt"/>
                          <a:ea typeface="+mn-ea"/>
                          <a:cs typeface="+mn-cs"/>
                        </a:rPr>
                        <a:t>1.255</a:t>
                      </a:r>
                      <a:r>
                        <a:rPr lang="en-US" dirty="0" smtClean="0">
                          <a:effectLst/>
                        </a:rPr>
                        <a:t> </a:t>
                      </a:r>
                      <a:endParaRPr lang="en-US" dirty="0"/>
                    </a:p>
                  </a:txBody>
                  <a:tcPr/>
                </a:tc>
                <a:tc>
                  <a:txBody>
                    <a:bodyPr/>
                    <a:lstStyle/>
                    <a:p>
                      <a:r>
                        <a:rPr lang="en-US" dirty="0" smtClean="0"/>
                        <a:t>1</a:t>
                      </a:r>
                      <a:endParaRPr lang="en-US" dirty="0"/>
                    </a:p>
                  </a:txBody>
                  <a:tcPr/>
                </a:tc>
                <a:tc>
                  <a:txBody>
                    <a:bodyPr/>
                    <a:lstStyle/>
                    <a:p>
                      <a:r>
                        <a:rPr lang="en-US" sz="1800" kern="1200" dirty="0" smtClean="0">
                          <a:solidFill>
                            <a:schemeClr val="dk1"/>
                          </a:solidFill>
                          <a:effectLst/>
                          <a:latin typeface="+mn-lt"/>
                          <a:ea typeface="+mn-ea"/>
                          <a:cs typeface="+mn-cs"/>
                        </a:rPr>
                        <a:t>0.263 </a:t>
                      </a:r>
                      <a:endParaRPr lang="en-US" dirty="0"/>
                    </a:p>
                  </a:txBody>
                  <a:tcPr/>
                </a:tc>
              </a:tr>
            </a:tbl>
          </a:graphicData>
        </a:graphic>
      </p:graphicFrame>
      <p:sp>
        <p:nvSpPr>
          <p:cNvPr id="5" name="TextBox 4"/>
          <p:cNvSpPr txBox="1"/>
          <p:nvPr/>
        </p:nvSpPr>
        <p:spPr>
          <a:xfrm>
            <a:off x="1697846" y="2389214"/>
            <a:ext cx="8591014" cy="5509200"/>
          </a:xfrm>
          <a:prstGeom prst="rect">
            <a:avLst/>
          </a:prstGeom>
          <a:noFill/>
        </p:spPr>
        <p:txBody>
          <a:bodyPr wrap="none" rtlCol="0">
            <a:spAutoFit/>
          </a:bodyPr>
          <a:lstStyle/>
          <a:p>
            <a:r>
              <a:rPr lang="en-US" sz="3200" dirty="0"/>
              <a:t>Even though larger proportion of male is stressed </a:t>
            </a:r>
          </a:p>
          <a:p>
            <a:r>
              <a:rPr lang="en-US" sz="3200" dirty="0"/>
              <a:t>with higher mean PSI score, the difference is</a:t>
            </a:r>
          </a:p>
          <a:p>
            <a:r>
              <a:rPr lang="en-US" sz="3200" dirty="0"/>
              <a:t> insignificant with p&gt;0.05. </a:t>
            </a:r>
          </a:p>
          <a:p>
            <a:endParaRPr lang="en-US" sz="3200" dirty="0"/>
          </a:p>
          <a:p>
            <a:r>
              <a:rPr lang="en-US" sz="3200" dirty="0"/>
              <a:t>H</a:t>
            </a:r>
            <a:r>
              <a:rPr lang="en-US" sz="3200" baseline="-25000" dirty="0"/>
              <a:t>0 </a:t>
            </a:r>
            <a:r>
              <a:rPr lang="en-US" sz="3200" baseline="30000" dirty="0"/>
              <a:t> </a:t>
            </a:r>
            <a:r>
              <a:rPr lang="en-US" sz="3200" dirty="0"/>
              <a:t>is not rejected. </a:t>
            </a:r>
          </a:p>
          <a:p>
            <a:endParaRPr lang="en-US" sz="3200" dirty="0"/>
          </a:p>
          <a:p>
            <a:r>
              <a:rPr lang="en-US" sz="3200" dirty="0"/>
              <a:t>There is no association between gender and stress </a:t>
            </a:r>
          </a:p>
          <a:p>
            <a:r>
              <a:rPr lang="en-US" sz="3200" dirty="0" smtClean="0"/>
              <a:t>Status</a:t>
            </a:r>
          </a:p>
          <a:p>
            <a:endParaRPr lang="en-US" sz="3200" dirty="0" smtClean="0">
              <a:solidFill>
                <a:srgbClr val="FF0000"/>
              </a:solidFill>
            </a:endParaRPr>
          </a:p>
          <a:p>
            <a:endParaRPr lang="en-US" sz="3200" dirty="0">
              <a:solidFill>
                <a:srgbClr val="FF0000"/>
              </a:solidFill>
            </a:endParaRPr>
          </a:p>
          <a:p>
            <a:endParaRPr lang="en-US" sz="3200" dirty="0">
              <a:solidFill>
                <a:srgbClr val="FF0000"/>
              </a:solidFill>
            </a:endParaRPr>
          </a:p>
        </p:txBody>
      </p:sp>
    </p:spTree>
    <p:extLst>
      <p:ext uri="{BB962C8B-B14F-4D97-AF65-F5344CB8AC3E}">
        <p14:creationId xmlns:p14="http://schemas.microsoft.com/office/powerpoint/2010/main" val="3229622200"/>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800" y="1950720"/>
            <a:ext cx="9956800" cy="3075432"/>
          </a:xfrm>
        </p:spPr>
        <p:txBody>
          <a:bodyPr>
            <a:normAutofit/>
          </a:bodyPr>
          <a:lstStyle/>
          <a:p>
            <a:pPr algn="r"/>
            <a:r>
              <a:rPr lang="en-US" sz="3600" dirty="0" smtClean="0"/>
              <a:t>Stressor and stress status</a:t>
            </a:r>
          </a:p>
          <a:p>
            <a:pPr marL="0" indent="0" algn="r">
              <a:buNone/>
            </a:pPr>
            <a:r>
              <a:rPr lang="en-US" sz="3600" dirty="0" smtClean="0"/>
              <a:t>   - T-test</a:t>
            </a:r>
            <a:endParaRPr lang="en-US" sz="3600" dirty="0"/>
          </a:p>
        </p:txBody>
      </p:sp>
    </p:spTree>
    <p:extLst>
      <p:ext uri="{BB962C8B-B14F-4D97-AF65-F5344CB8AC3E}">
        <p14:creationId xmlns:p14="http://schemas.microsoft.com/office/powerpoint/2010/main" val="2332091176"/>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H</a:t>
            </a:r>
            <a:r>
              <a:rPr lang="en-US" sz="2400" baseline="-25000" dirty="0"/>
              <a:t>0</a:t>
            </a:r>
            <a:r>
              <a:rPr lang="en-US" sz="2400" dirty="0"/>
              <a:t>: There is no significant </a:t>
            </a:r>
            <a:r>
              <a:rPr lang="en-US" sz="2400" dirty="0" smtClean="0"/>
              <a:t>difference of score of stressors between stress and non-stress </a:t>
            </a:r>
            <a:r>
              <a:rPr lang="en-US" sz="2400" dirty="0"/>
              <a:t>medical students.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353535184"/>
              </p:ext>
            </p:extLst>
          </p:nvPr>
        </p:nvGraphicFramePr>
        <p:xfrm>
          <a:off x="1601373" y="1467338"/>
          <a:ext cx="8229600" cy="32054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US" dirty="0" smtClean="0"/>
                        <a:t>MSSQ</a:t>
                      </a:r>
                      <a:endParaRPr lang="en-US" dirty="0"/>
                    </a:p>
                  </a:txBody>
                  <a:tcPr/>
                </a:tc>
                <a:tc gridSpan="2">
                  <a:txBody>
                    <a:bodyPr/>
                    <a:lstStyle/>
                    <a:p>
                      <a:pPr algn="ctr"/>
                      <a:r>
                        <a:rPr lang="en-US" dirty="0" smtClean="0"/>
                        <a:t>Stress Status</a:t>
                      </a:r>
                      <a:endParaRPr lang="en-US" dirty="0"/>
                    </a:p>
                  </a:txBody>
                  <a:tcPr/>
                </a:tc>
                <a:tc hMerge="1">
                  <a:txBody>
                    <a:bodyPr/>
                    <a:lstStyle/>
                    <a:p>
                      <a:endParaRPr lang="en-US" dirty="0"/>
                    </a:p>
                  </a:txBody>
                  <a:tcPr/>
                </a:tc>
                <a:tc>
                  <a:txBody>
                    <a:bodyPr/>
                    <a:lstStyle/>
                    <a:p>
                      <a:pPr algn="ctr"/>
                      <a:r>
                        <a:rPr lang="en-US" dirty="0" smtClean="0"/>
                        <a:t>T-test</a:t>
                      </a:r>
                      <a:endParaRPr lang="en-US" dirty="0"/>
                    </a:p>
                  </a:txBody>
                  <a:tcPr/>
                </a:tc>
                <a:tc>
                  <a:txBody>
                    <a:bodyPr/>
                    <a:lstStyle/>
                    <a:p>
                      <a:r>
                        <a:rPr lang="en-US" dirty="0" smtClean="0"/>
                        <a:t>P-value </a:t>
                      </a:r>
                      <a:endParaRPr lang="en-US" dirty="0"/>
                    </a:p>
                  </a:txBody>
                  <a:tcPr/>
                </a:tc>
              </a:tr>
              <a:tr h="370840">
                <a:tc>
                  <a:txBody>
                    <a:bodyPr/>
                    <a:lstStyle/>
                    <a:p>
                      <a:endParaRPr lang="en-US" sz="1400"/>
                    </a:p>
                  </a:txBody>
                  <a:tcPr/>
                </a:tc>
                <a:tc>
                  <a:txBody>
                    <a:bodyPr/>
                    <a:lstStyle/>
                    <a:p>
                      <a:r>
                        <a:rPr lang="en-US" dirty="0" smtClean="0"/>
                        <a:t>Stress</a:t>
                      </a:r>
                    </a:p>
                    <a:p>
                      <a:r>
                        <a:rPr lang="en-US" dirty="0" smtClean="0"/>
                        <a:t>Mean (SD)</a:t>
                      </a:r>
                      <a:endParaRPr lang="en-US" dirty="0"/>
                    </a:p>
                  </a:txBody>
                  <a:tcPr/>
                </a:tc>
                <a:tc>
                  <a:txBody>
                    <a:bodyPr/>
                    <a:lstStyle/>
                    <a:p>
                      <a:r>
                        <a:rPr lang="en-US" dirty="0" smtClean="0"/>
                        <a:t>Not stress</a:t>
                      </a:r>
                    </a:p>
                    <a:p>
                      <a:r>
                        <a:rPr lang="en-US" dirty="0" smtClean="0"/>
                        <a:t>Mean (SD)</a:t>
                      </a:r>
                      <a:endParaRPr lang="en-US" dirty="0"/>
                    </a:p>
                  </a:txBody>
                  <a:tcPr/>
                </a:tc>
                <a:tc>
                  <a:txBody>
                    <a:bodyPr/>
                    <a:lstStyle/>
                    <a:p>
                      <a:endParaRPr lang="en-US" dirty="0"/>
                    </a:p>
                  </a:txBody>
                  <a:tcPr/>
                </a:tc>
                <a:tc>
                  <a:txBody>
                    <a:bodyPr/>
                    <a:lstStyle/>
                    <a:p>
                      <a:endParaRPr lang="en-US"/>
                    </a:p>
                  </a:txBody>
                  <a:tcPr/>
                </a:tc>
              </a:tr>
              <a:tr h="370840">
                <a:tc>
                  <a:txBody>
                    <a:bodyPr/>
                    <a:lstStyle/>
                    <a:p>
                      <a:r>
                        <a:rPr lang="en-US" sz="1400" kern="1200" dirty="0" smtClean="0">
                          <a:solidFill>
                            <a:schemeClr val="dk1"/>
                          </a:solidFill>
                          <a:effectLst/>
                          <a:latin typeface="+mn-lt"/>
                          <a:ea typeface="+mn-ea"/>
                          <a:cs typeface="+mn-cs"/>
                        </a:rPr>
                        <a:t>Academic Related Stressors (ARS)</a:t>
                      </a:r>
                      <a:r>
                        <a:rPr lang="en-US" sz="1400" dirty="0" smtClean="0">
                          <a:effectLst/>
                        </a:rPr>
                        <a:t> </a:t>
                      </a:r>
                      <a:endParaRPr lang="en-US" sz="1400" dirty="0"/>
                    </a:p>
                  </a:txBody>
                  <a:tcPr/>
                </a:tc>
                <a:tc>
                  <a:txBody>
                    <a:bodyPr/>
                    <a:lstStyle/>
                    <a:p>
                      <a:r>
                        <a:rPr lang="en-US" sz="1800" kern="1200" dirty="0" smtClean="0">
                          <a:solidFill>
                            <a:schemeClr val="dk1"/>
                          </a:solidFill>
                          <a:effectLst/>
                          <a:latin typeface="+mn-lt"/>
                          <a:ea typeface="+mn-ea"/>
                          <a:cs typeface="+mn-cs"/>
                        </a:rPr>
                        <a:t>2.63 (0.64)</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2.29 (0.68)</a:t>
                      </a:r>
                      <a:r>
                        <a:rPr lang="en-US" dirty="0" smtClean="0">
                          <a:effectLst/>
                        </a:rPr>
                        <a:t> </a:t>
                      </a:r>
                      <a:endParaRPr lang="en-US" dirty="0"/>
                    </a:p>
                  </a:txBody>
                  <a:tcPr/>
                </a:tc>
                <a:tc>
                  <a:txBody>
                    <a:bodyPr/>
                    <a:lstStyle/>
                    <a:p>
                      <a:r>
                        <a:rPr lang="en-US" dirty="0" smtClean="0"/>
                        <a:t>2.46</a:t>
                      </a:r>
                      <a:endParaRPr lang="en-US" dirty="0"/>
                    </a:p>
                  </a:txBody>
                  <a:tcPr/>
                </a:tc>
                <a:tc>
                  <a:txBody>
                    <a:bodyPr/>
                    <a:lstStyle/>
                    <a:p>
                      <a:r>
                        <a:rPr lang="en-US" sz="1800" kern="1200" dirty="0" smtClean="0">
                          <a:solidFill>
                            <a:schemeClr val="dk1"/>
                          </a:solidFill>
                          <a:effectLst/>
                          <a:latin typeface="+mn-lt"/>
                          <a:ea typeface="+mn-ea"/>
                          <a:cs typeface="+mn-cs"/>
                        </a:rPr>
                        <a:t>0.016 (significant)</a:t>
                      </a:r>
                      <a:r>
                        <a:rPr lang="en-US" dirty="0" smtClean="0">
                          <a:effectLst/>
                        </a:rPr>
                        <a:t> </a:t>
                      </a:r>
                      <a:endParaRPr lang="en-US" dirty="0"/>
                    </a:p>
                  </a:txBody>
                  <a:tcPr/>
                </a:tc>
              </a:tr>
              <a:tr h="370840">
                <a:tc>
                  <a:txBody>
                    <a:bodyPr/>
                    <a:lstStyle/>
                    <a:p>
                      <a:r>
                        <a:rPr lang="en-US" sz="1400" kern="1200" dirty="0" smtClean="0">
                          <a:solidFill>
                            <a:schemeClr val="dk1"/>
                          </a:solidFill>
                          <a:effectLst/>
                          <a:latin typeface="+mn-lt"/>
                          <a:ea typeface="+mn-ea"/>
                          <a:cs typeface="+mn-cs"/>
                        </a:rPr>
                        <a:t>Interpersonal Related Stressors (IRS)</a:t>
                      </a:r>
                      <a:r>
                        <a:rPr lang="en-US" sz="1400" dirty="0" smtClean="0">
                          <a:effectLst/>
                        </a:rPr>
                        <a:t> </a:t>
                      </a:r>
                      <a:endParaRPr lang="en-US" sz="1400" dirty="0"/>
                    </a:p>
                  </a:txBody>
                  <a:tcPr/>
                </a:tc>
                <a:tc>
                  <a:txBody>
                    <a:bodyPr/>
                    <a:lstStyle/>
                    <a:p>
                      <a:r>
                        <a:rPr lang="en-US" sz="1800" kern="1200" dirty="0" smtClean="0">
                          <a:solidFill>
                            <a:schemeClr val="dk1"/>
                          </a:solidFill>
                          <a:effectLst/>
                          <a:latin typeface="+mn-lt"/>
                          <a:ea typeface="+mn-ea"/>
                          <a:cs typeface="+mn-cs"/>
                        </a:rPr>
                        <a:t>1.93 (1.14)</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1.53 (1.01)</a:t>
                      </a:r>
                      <a:r>
                        <a:rPr lang="en-US" dirty="0" smtClean="0">
                          <a:effectLst/>
                        </a:rPr>
                        <a:t> </a:t>
                      </a:r>
                      <a:endParaRPr lang="en-US" dirty="0"/>
                    </a:p>
                  </a:txBody>
                  <a:tcPr/>
                </a:tc>
                <a:tc>
                  <a:txBody>
                    <a:bodyPr/>
                    <a:lstStyle/>
                    <a:p>
                      <a:r>
                        <a:rPr lang="en-US" dirty="0" smtClean="0"/>
                        <a:t>1.80</a:t>
                      </a:r>
                      <a:endParaRPr lang="en-US" dirty="0"/>
                    </a:p>
                  </a:txBody>
                  <a:tcPr/>
                </a:tc>
                <a:tc>
                  <a:txBody>
                    <a:bodyPr/>
                    <a:lstStyle/>
                    <a:p>
                      <a:r>
                        <a:rPr lang="en-US" sz="1800" kern="1200" dirty="0" smtClean="0">
                          <a:solidFill>
                            <a:schemeClr val="dk1"/>
                          </a:solidFill>
                          <a:effectLst/>
                          <a:latin typeface="+mn-lt"/>
                          <a:ea typeface="+mn-ea"/>
                          <a:cs typeface="+mn-cs"/>
                        </a:rPr>
                        <a:t>0.076 (not significant)</a:t>
                      </a:r>
                      <a:r>
                        <a:rPr lang="en-US" dirty="0" smtClean="0">
                          <a:effectLst/>
                        </a:rPr>
                        <a:t> </a:t>
                      </a:r>
                      <a:endParaRPr lang="en-US" dirty="0"/>
                    </a:p>
                  </a:txBody>
                  <a:tcPr/>
                </a:tc>
              </a:tr>
              <a:tr h="370840">
                <a:tc>
                  <a:txBody>
                    <a:bodyPr/>
                    <a:lstStyle/>
                    <a:p>
                      <a:r>
                        <a:rPr lang="en-US" sz="1400" kern="1200" dirty="0" smtClean="0">
                          <a:solidFill>
                            <a:schemeClr val="dk1"/>
                          </a:solidFill>
                          <a:effectLst/>
                          <a:latin typeface="+mn-lt"/>
                          <a:ea typeface="+mn-ea"/>
                          <a:cs typeface="+mn-cs"/>
                        </a:rPr>
                        <a:t>Group Activities Related Stressors (GARS)</a:t>
                      </a:r>
                      <a:r>
                        <a:rPr lang="en-US" sz="1400" dirty="0" smtClean="0">
                          <a:effectLst/>
                        </a:rPr>
                        <a:t> </a:t>
                      </a:r>
                      <a:endParaRPr lang="en-US" sz="1400" dirty="0"/>
                    </a:p>
                  </a:txBody>
                  <a:tcPr/>
                </a:tc>
                <a:tc>
                  <a:txBody>
                    <a:bodyPr/>
                    <a:lstStyle/>
                    <a:p>
                      <a:r>
                        <a:rPr lang="en-US" sz="1800" kern="1200" dirty="0" smtClean="0">
                          <a:solidFill>
                            <a:schemeClr val="dk1"/>
                          </a:solidFill>
                          <a:effectLst/>
                          <a:latin typeface="+mn-lt"/>
                          <a:ea typeface="+mn-ea"/>
                          <a:cs typeface="+mn-cs"/>
                        </a:rPr>
                        <a:t>2.26 (1.00)</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1.76 (0.93)</a:t>
                      </a:r>
                      <a:r>
                        <a:rPr lang="en-US" dirty="0" smtClean="0">
                          <a:effectLst/>
                        </a:rPr>
                        <a:t> </a:t>
                      </a:r>
                      <a:endParaRPr lang="en-US" dirty="0"/>
                    </a:p>
                  </a:txBody>
                  <a:tcPr/>
                </a:tc>
                <a:tc>
                  <a:txBody>
                    <a:bodyPr/>
                    <a:lstStyle/>
                    <a:p>
                      <a:r>
                        <a:rPr lang="en-US" dirty="0" smtClean="0"/>
                        <a:t>2.50</a:t>
                      </a:r>
                      <a:endParaRPr lang="en-US" dirty="0"/>
                    </a:p>
                  </a:txBody>
                  <a:tcPr/>
                </a:tc>
                <a:tc>
                  <a:txBody>
                    <a:bodyPr/>
                    <a:lstStyle/>
                    <a:p>
                      <a:r>
                        <a:rPr lang="en-US" sz="1800" kern="1200" dirty="0" smtClean="0">
                          <a:solidFill>
                            <a:schemeClr val="dk1"/>
                          </a:solidFill>
                          <a:effectLst/>
                          <a:latin typeface="+mn-lt"/>
                          <a:ea typeface="+mn-ea"/>
                          <a:cs typeface="+mn-cs"/>
                        </a:rPr>
                        <a:t>0.014 (significant)</a:t>
                      </a:r>
                      <a:r>
                        <a:rPr lang="en-US" dirty="0" smtClean="0">
                          <a:effectLst/>
                        </a:rPr>
                        <a:t> </a:t>
                      </a:r>
                      <a:endParaRPr lang="en-US" dirty="0"/>
                    </a:p>
                  </a:txBody>
                  <a:tcPr/>
                </a:tc>
              </a:tr>
            </a:tbl>
          </a:graphicData>
        </a:graphic>
      </p:graphicFrame>
      <p:sp>
        <p:nvSpPr>
          <p:cNvPr id="6" name="TextBox 5"/>
          <p:cNvSpPr txBox="1"/>
          <p:nvPr/>
        </p:nvSpPr>
        <p:spPr>
          <a:xfrm>
            <a:off x="1893779" y="4581378"/>
            <a:ext cx="8655472" cy="2031325"/>
          </a:xfrm>
          <a:prstGeom prst="rect">
            <a:avLst/>
          </a:prstGeom>
          <a:noFill/>
        </p:spPr>
        <p:txBody>
          <a:bodyPr wrap="none" rtlCol="0">
            <a:spAutoFit/>
          </a:bodyPr>
          <a:lstStyle/>
          <a:p>
            <a:r>
              <a:rPr lang="en-US" dirty="0"/>
              <a:t>From the table, the mean MSSQ score for all 3 categories are higher in stressed students.</a:t>
            </a:r>
          </a:p>
          <a:p>
            <a:r>
              <a:rPr lang="en-US" dirty="0"/>
              <a:t>The highest mean score falls to ARS, thus ARS is believed to be the commonest stressor </a:t>
            </a:r>
          </a:p>
          <a:p>
            <a:r>
              <a:rPr lang="en-US" dirty="0"/>
              <a:t>among stressed medical students.</a:t>
            </a:r>
          </a:p>
          <a:p>
            <a:endParaRPr lang="en-US" dirty="0"/>
          </a:p>
          <a:p>
            <a:r>
              <a:rPr lang="en-US" dirty="0"/>
              <a:t>Based on the T-test, the results for ARS and GARS are significant (p&lt; 0.05). </a:t>
            </a:r>
          </a:p>
          <a:p>
            <a:r>
              <a:rPr lang="en-US" dirty="0"/>
              <a:t>H</a:t>
            </a:r>
            <a:r>
              <a:rPr lang="en-US" baseline="-25000" dirty="0"/>
              <a:t>0</a:t>
            </a:r>
            <a:r>
              <a:rPr lang="en-US" dirty="0"/>
              <a:t> is rejected.</a:t>
            </a:r>
          </a:p>
          <a:p>
            <a:r>
              <a:rPr lang="en-US" dirty="0"/>
              <a:t>ARS and GARS have </a:t>
            </a:r>
            <a:r>
              <a:rPr lang="en-US" dirty="0" smtClean="0"/>
              <a:t>significant </a:t>
            </a:r>
            <a:r>
              <a:rPr lang="en-US" dirty="0"/>
              <a:t>contribution to the stress </a:t>
            </a:r>
            <a:r>
              <a:rPr lang="en-US" dirty="0" smtClean="0"/>
              <a:t>status among </a:t>
            </a:r>
            <a:r>
              <a:rPr lang="en-US" dirty="0"/>
              <a:t>medical students. </a:t>
            </a:r>
          </a:p>
        </p:txBody>
      </p:sp>
    </p:spTree>
    <p:extLst>
      <p:ext uri="{BB962C8B-B14F-4D97-AF65-F5344CB8AC3E}">
        <p14:creationId xmlns:p14="http://schemas.microsoft.com/office/powerpoint/2010/main" val="3563803142"/>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2971800"/>
            <a:ext cx="9956800" cy="3502152"/>
          </a:xfrm>
        </p:spPr>
        <p:txBody>
          <a:bodyPr>
            <a:normAutofit/>
          </a:bodyPr>
          <a:lstStyle/>
          <a:p>
            <a:pPr algn="r"/>
            <a:r>
              <a:rPr lang="en-US" sz="3600" dirty="0" smtClean="0"/>
              <a:t>Coping strategies </a:t>
            </a:r>
          </a:p>
          <a:p>
            <a:pPr marL="0" indent="0" algn="r">
              <a:buNone/>
            </a:pPr>
            <a:r>
              <a:rPr lang="en-US" sz="3600" dirty="0"/>
              <a:t> </a:t>
            </a:r>
            <a:r>
              <a:rPr lang="en-US" sz="3600" dirty="0" smtClean="0"/>
              <a:t>  - correlation to stress status</a:t>
            </a:r>
            <a:endParaRPr lang="en-US" sz="3600" dirty="0"/>
          </a:p>
        </p:txBody>
      </p:sp>
    </p:spTree>
    <p:extLst>
      <p:ext uri="{BB962C8B-B14F-4D97-AF65-F5344CB8AC3E}">
        <p14:creationId xmlns:p14="http://schemas.microsoft.com/office/powerpoint/2010/main" val="2805479336"/>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nvPr>
        </p:nvGraphicFramePr>
        <p:xfrm>
          <a:off x="1684338" y="288925"/>
          <a:ext cx="8859836" cy="3037840"/>
        </p:xfrm>
        <a:graphic>
          <a:graphicData uri="http://schemas.openxmlformats.org/drawingml/2006/table">
            <a:tbl>
              <a:tblPr firstRow="1" bandRow="1">
                <a:tableStyleId>{5C22544A-7EE6-4342-B048-85BDC9FD1C3A}</a:tableStyleId>
              </a:tblPr>
              <a:tblGrid>
                <a:gridCol w="2214959"/>
                <a:gridCol w="2214959"/>
                <a:gridCol w="2214959"/>
                <a:gridCol w="2214959"/>
              </a:tblGrid>
              <a:tr h="370840">
                <a:tc>
                  <a:txBody>
                    <a:bodyPr/>
                    <a:lstStyle/>
                    <a:p>
                      <a:r>
                        <a:rPr lang="en-US" dirty="0" smtClean="0"/>
                        <a:t>Coping Strategies</a:t>
                      </a:r>
                      <a:endParaRPr lang="en-US" dirty="0"/>
                    </a:p>
                  </a:txBody>
                  <a:tcPr/>
                </a:tc>
                <a:tc>
                  <a:txBody>
                    <a:bodyPr/>
                    <a:lstStyle/>
                    <a:p>
                      <a:r>
                        <a:rPr lang="en-US" dirty="0" smtClean="0"/>
                        <a:t>Stress</a:t>
                      </a:r>
                    </a:p>
                    <a:p>
                      <a:r>
                        <a:rPr lang="en-US" dirty="0" smtClean="0"/>
                        <a:t>Mean</a:t>
                      </a:r>
                      <a:r>
                        <a:rPr lang="en-US" baseline="0" dirty="0" smtClean="0"/>
                        <a:t> (SD)</a:t>
                      </a:r>
                      <a:endParaRPr lang="en-US" dirty="0"/>
                    </a:p>
                  </a:txBody>
                  <a:tcPr/>
                </a:tc>
                <a:tc>
                  <a:txBody>
                    <a:bodyPr/>
                    <a:lstStyle/>
                    <a:p>
                      <a:r>
                        <a:rPr lang="en-US" dirty="0" smtClean="0"/>
                        <a:t>Coping Strategies</a:t>
                      </a:r>
                      <a:endParaRPr lang="en-US" dirty="0"/>
                    </a:p>
                  </a:txBody>
                  <a:tcPr/>
                </a:tc>
                <a:tc>
                  <a:txBody>
                    <a:bodyPr/>
                    <a:lstStyle/>
                    <a:p>
                      <a:r>
                        <a:rPr lang="en-US" dirty="0" smtClean="0"/>
                        <a:t>Not Stress</a:t>
                      </a:r>
                    </a:p>
                    <a:p>
                      <a:r>
                        <a:rPr lang="en-US" dirty="0" smtClean="0"/>
                        <a:t>Mean (SD)</a:t>
                      </a:r>
                    </a:p>
                    <a:p>
                      <a:endParaRPr lang="en-US" dirty="0"/>
                    </a:p>
                  </a:txBody>
                  <a:tcPr/>
                </a:tc>
              </a:tr>
              <a:tr h="370840">
                <a:tc>
                  <a:txBody>
                    <a:bodyPr/>
                    <a:lstStyle/>
                    <a:p>
                      <a:r>
                        <a:rPr lang="en-US" sz="1800" kern="1200" dirty="0" smtClean="0">
                          <a:solidFill>
                            <a:schemeClr val="dk1"/>
                          </a:solidFill>
                          <a:effectLst/>
                          <a:latin typeface="+mn-lt"/>
                          <a:ea typeface="+mn-ea"/>
                          <a:cs typeface="+mn-cs"/>
                        </a:rPr>
                        <a:t>religion</a:t>
                      </a:r>
                      <a:endParaRPr lang="en-US" dirty="0"/>
                    </a:p>
                  </a:txBody>
                  <a:tcPr/>
                </a:tc>
                <a:tc>
                  <a:txBody>
                    <a:bodyPr/>
                    <a:lstStyle/>
                    <a:p>
                      <a:r>
                        <a:rPr lang="en-US" sz="1800" kern="1200" dirty="0" smtClean="0">
                          <a:solidFill>
                            <a:schemeClr val="dk1"/>
                          </a:solidFill>
                          <a:effectLst/>
                          <a:latin typeface="+mn-lt"/>
                          <a:ea typeface="+mn-ea"/>
                          <a:cs typeface="+mn-cs"/>
                        </a:rPr>
                        <a:t>3.54 (0.98)</a:t>
                      </a:r>
                      <a:r>
                        <a:rPr lang="en-US" dirty="0" smtClean="0">
                          <a:effectLst/>
                        </a:rPr>
                        <a:t> </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religion</a:t>
                      </a:r>
                      <a:endParaRPr lang="en-US" dirty="0"/>
                    </a:p>
                  </a:txBody>
                  <a:tcPr/>
                </a:tc>
                <a:tc>
                  <a:txBody>
                    <a:bodyPr/>
                    <a:lstStyle/>
                    <a:p>
                      <a:r>
                        <a:rPr lang="en-US" sz="1800" kern="1200" dirty="0" smtClean="0">
                          <a:solidFill>
                            <a:schemeClr val="dk1"/>
                          </a:solidFill>
                          <a:effectLst/>
                          <a:latin typeface="+mn-lt"/>
                          <a:ea typeface="+mn-ea"/>
                          <a:cs typeface="+mn-cs"/>
                        </a:rPr>
                        <a:t>3.20 (0.79)</a:t>
                      </a:r>
                      <a:r>
                        <a:rPr lang="en-US" dirty="0" smtClean="0">
                          <a:effectLst/>
                        </a:rPr>
                        <a:t> </a:t>
                      </a:r>
                      <a:endParaRPr lang="en-US" dirty="0"/>
                    </a:p>
                  </a:txBody>
                  <a:tcPr/>
                </a:tc>
              </a:tr>
              <a:tr h="370840">
                <a:tc>
                  <a:txBody>
                    <a:bodyPr/>
                    <a:lstStyle/>
                    <a:p>
                      <a:r>
                        <a:rPr lang="en-US" sz="1800" kern="1200" dirty="0" smtClean="0">
                          <a:solidFill>
                            <a:schemeClr val="dk1"/>
                          </a:solidFill>
                          <a:effectLst/>
                          <a:latin typeface="+mn-lt"/>
                          <a:ea typeface="+mn-ea"/>
                          <a:cs typeface="+mn-cs"/>
                        </a:rPr>
                        <a:t>planning</a:t>
                      </a:r>
                      <a:endParaRPr lang="en-US" dirty="0"/>
                    </a:p>
                  </a:txBody>
                  <a:tcPr/>
                </a:tc>
                <a:tc>
                  <a:txBody>
                    <a:bodyPr/>
                    <a:lstStyle/>
                    <a:p>
                      <a:r>
                        <a:rPr lang="en-US" sz="1800" kern="1200" dirty="0" smtClean="0">
                          <a:solidFill>
                            <a:schemeClr val="dk1"/>
                          </a:solidFill>
                          <a:effectLst/>
                          <a:latin typeface="+mn-lt"/>
                          <a:ea typeface="+mn-ea"/>
                          <a:cs typeface="+mn-cs"/>
                        </a:rPr>
                        <a:t>3.17 (0.74)</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positive reframing </a:t>
                      </a:r>
                      <a:endParaRPr lang="en-US" dirty="0"/>
                    </a:p>
                  </a:txBody>
                  <a:tcPr/>
                </a:tc>
                <a:tc>
                  <a:txBody>
                    <a:bodyPr/>
                    <a:lstStyle/>
                    <a:p>
                      <a:r>
                        <a:rPr lang="en-US" sz="1800" kern="1200" dirty="0" smtClean="0">
                          <a:solidFill>
                            <a:schemeClr val="dk1"/>
                          </a:solidFill>
                          <a:effectLst/>
                          <a:latin typeface="+mn-lt"/>
                          <a:ea typeface="+mn-ea"/>
                          <a:cs typeface="+mn-cs"/>
                        </a:rPr>
                        <a:t>3.03 (0.82)</a:t>
                      </a:r>
                      <a:r>
                        <a:rPr lang="en-US" dirty="0" smtClean="0">
                          <a:effectLst/>
                        </a:rPr>
                        <a:t> </a:t>
                      </a:r>
                      <a:endParaRPr lang="en-US" dirty="0"/>
                    </a:p>
                  </a:txBody>
                  <a:tcPr/>
                </a:tc>
              </a:tr>
              <a:tr h="370840">
                <a:tc>
                  <a:txBody>
                    <a:bodyPr/>
                    <a:lstStyle/>
                    <a:p>
                      <a:r>
                        <a:rPr lang="en-US" sz="1800" kern="1200" dirty="0" smtClean="0">
                          <a:solidFill>
                            <a:schemeClr val="dk1"/>
                          </a:solidFill>
                          <a:effectLst/>
                          <a:latin typeface="+mn-lt"/>
                          <a:ea typeface="+mn-ea"/>
                          <a:cs typeface="+mn-cs"/>
                        </a:rPr>
                        <a:t>self-distraction </a:t>
                      </a:r>
                      <a:endParaRPr lang="en-US" dirty="0"/>
                    </a:p>
                  </a:txBody>
                  <a:tcPr/>
                </a:tc>
                <a:tc>
                  <a:txBody>
                    <a:bodyPr/>
                    <a:lstStyle/>
                    <a:p>
                      <a:r>
                        <a:rPr lang="en-US" sz="1800" kern="1200" dirty="0" smtClean="0">
                          <a:solidFill>
                            <a:schemeClr val="dk1"/>
                          </a:solidFill>
                          <a:effectLst/>
                          <a:latin typeface="+mn-lt"/>
                          <a:ea typeface="+mn-ea"/>
                          <a:cs typeface="+mn-cs"/>
                        </a:rPr>
                        <a:t>3.08 (0.74)</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planning</a:t>
                      </a:r>
                      <a:endParaRPr lang="en-US" dirty="0"/>
                    </a:p>
                  </a:txBody>
                  <a:tcPr/>
                </a:tc>
                <a:tc>
                  <a:txBody>
                    <a:bodyPr/>
                    <a:lstStyle/>
                    <a:p>
                      <a:r>
                        <a:rPr lang="en-US" sz="1800" kern="1200" dirty="0" smtClean="0">
                          <a:solidFill>
                            <a:schemeClr val="dk1"/>
                          </a:solidFill>
                          <a:effectLst/>
                          <a:latin typeface="+mn-lt"/>
                          <a:ea typeface="+mn-ea"/>
                          <a:cs typeface="+mn-cs"/>
                        </a:rPr>
                        <a:t>2.99 (0.75)</a:t>
                      </a:r>
                      <a:r>
                        <a:rPr lang="en-US" dirty="0" smtClean="0">
                          <a:effectLst/>
                        </a:rPr>
                        <a:t> </a:t>
                      </a:r>
                      <a:endParaRPr lang="en-US" dirty="0"/>
                    </a:p>
                  </a:txBody>
                  <a:tcPr/>
                </a:tc>
              </a:tr>
              <a:tr h="370840">
                <a:tc>
                  <a:txBody>
                    <a:bodyPr/>
                    <a:lstStyle/>
                    <a:p>
                      <a:r>
                        <a:rPr lang="en-US" sz="1800" kern="1200" dirty="0" smtClean="0">
                          <a:solidFill>
                            <a:schemeClr val="dk1"/>
                          </a:solidFill>
                          <a:effectLst/>
                          <a:latin typeface="+mn-lt"/>
                          <a:ea typeface="+mn-ea"/>
                          <a:cs typeface="+mn-cs"/>
                        </a:rPr>
                        <a:t>instrumental support </a:t>
                      </a:r>
                      <a:endParaRPr lang="en-US" dirty="0"/>
                    </a:p>
                  </a:txBody>
                  <a:tcPr/>
                </a:tc>
                <a:tc>
                  <a:txBody>
                    <a:bodyPr/>
                    <a:lstStyle/>
                    <a:p>
                      <a:r>
                        <a:rPr lang="en-US" sz="1800" kern="1200" dirty="0" smtClean="0">
                          <a:solidFill>
                            <a:schemeClr val="dk1"/>
                          </a:solidFill>
                          <a:effectLst/>
                          <a:latin typeface="+mn-lt"/>
                          <a:ea typeface="+mn-ea"/>
                          <a:cs typeface="+mn-cs"/>
                        </a:rPr>
                        <a:t>3.07 (0.86)</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acceptance</a:t>
                      </a:r>
                      <a:endParaRPr lang="en-US" dirty="0"/>
                    </a:p>
                  </a:txBody>
                  <a:tcPr/>
                </a:tc>
                <a:tc>
                  <a:txBody>
                    <a:bodyPr/>
                    <a:lstStyle/>
                    <a:p>
                      <a:r>
                        <a:rPr lang="en-US" sz="1800" kern="1200" dirty="0" smtClean="0">
                          <a:solidFill>
                            <a:schemeClr val="dk1"/>
                          </a:solidFill>
                          <a:effectLst/>
                          <a:latin typeface="+mn-lt"/>
                          <a:ea typeface="+mn-ea"/>
                          <a:cs typeface="+mn-cs"/>
                        </a:rPr>
                        <a:t>2.95 (0.79)</a:t>
                      </a:r>
                      <a:r>
                        <a:rPr lang="en-US" dirty="0" smtClean="0">
                          <a:effectLst/>
                        </a:rPr>
                        <a:t> </a:t>
                      </a:r>
                      <a:endParaRPr lang="en-US" dirty="0"/>
                    </a:p>
                  </a:txBody>
                  <a:tcPr/>
                </a:tc>
              </a:tr>
              <a:tr h="370840">
                <a:tc>
                  <a:txBody>
                    <a:bodyPr/>
                    <a:lstStyle/>
                    <a:p>
                      <a:r>
                        <a:rPr lang="en-US" sz="1800" kern="1200" dirty="0" smtClean="0">
                          <a:solidFill>
                            <a:schemeClr val="dk1"/>
                          </a:solidFill>
                          <a:effectLst/>
                          <a:latin typeface="+mn-lt"/>
                          <a:ea typeface="+mn-ea"/>
                          <a:cs typeface="+mn-cs"/>
                        </a:rPr>
                        <a:t>active coping </a:t>
                      </a:r>
                      <a:endParaRPr lang="en-US" dirty="0"/>
                    </a:p>
                  </a:txBody>
                  <a:tcPr/>
                </a:tc>
                <a:tc>
                  <a:txBody>
                    <a:bodyPr/>
                    <a:lstStyle/>
                    <a:p>
                      <a:r>
                        <a:rPr lang="en-US" sz="1800" kern="1200" dirty="0" smtClean="0">
                          <a:solidFill>
                            <a:schemeClr val="dk1"/>
                          </a:solidFill>
                          <a:effectLst/>
                          <a:latin typeface="+mn-lt"/>
                          <a:ea typeface="+mn-ea"/>
                          <a:cs typeface="+mn-cs"/>
                        </a:rPr>
                        <a:t>3.00 (0.77)</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self-distraction </a:t>
                      </a:r>
                      <a:endParaRPr lang="en-US" dirty="0"/>
                    </a:p>
                  </a:txBody>
                  <a:tcPr/>
                </a:tc>
                <a:tc>
                  <a:txBody>
                    <a:bodyPr/>
                    <a:lstStyle/>
                    <a:p>
                      <a:r>
                        <a:rPr lang="en-US" sz="1800" kern="1200" dirty="0" smtClean="0">
                          <a:solidFill>
                            <a:schemeClr val="dk1"/>
                          </a:solidFill>
                          <a:effectLst/>
                          <a:latin typeface="+mn-lt"/>
                          <a:ea typeface="+mn-ea"/>
                          <a:cs typeface="+mn-cs"/>
                        </a:rPr>
                        <a:t>2.87 (0.81)</a:t>
                      </a:r>
                      <a:r>
                        <a:rPr lang="en-US" dirty="0" smtClean="0">
                          <a:effectLst/>
                        </a:rPr>
                        <a:t> </a:t>
                      </a:r>
                      <a:endParaRPr lang="en-US" dirty="0"/>
                    </a:p>
                  </a:txBody>
                  <a:tcPr/>
                </a:tc>
              </a:tr>
            </a:tbl>
          </a:graphicData>
        </a:graphic>
      </p:graphicFrame>
      <p:sp>
        <p:nvSpPr>
          <p:cNvPr id="5" name="TextBox 4"/>
          <p:cNvSpPr txBox="1"/>
          <p:nvPr/>
        </p:nvSpPr>
        <p:spPr>
          <a:xfrm>
            <a:off x="990600" y="3296175"/>
            <a:ext cx="9646920" cy="3416320"/>
          </a:xfrm>
          <a:prstGeom prst="rect">
            <a:avLst/>
          </a:prstGeom>
          <a:noFill/>
        </p:spPr>
        <p:txBody>
          <a:bodyPr wrap="square" rtlCol="0">
            <a:spAutoFit/>
          </a:bodyPr>
          <a:lstStyle/>
          <a:p>
            <a:r>
              <a:rPr lang="en-US" dirty="0"/>
              <a:t>Based on the table :</a:t>
            </a:r>
          </a:p>
          <a:p>
            <a:pPr marL="342900" indent="-342900">
              <a:buAutoNum type="arabicPeriod"/>
            </a:pPr>
            <a:r>
              <a:rPr lang="en-US" dirty="0"/>
              <a:t>The five most commonly used coping strategies among stressed students are</a:t>
            </a:r>
          </a:p>
          <a:p>
            <a:r>
              <a:rPr lang="en-US" dirty="0"/>
              <a:t> religion (3.54), planning (3.17) , self-distraction (3.08), instrumental support (3.07) </a:t>
            </a:r>
          </a:p>
          <a:p>
            <a:r>
              <a:rPr lang="en-US" dirty="0"/>
              <a:t>and active coping (3.00).</a:t>
            </a:r>
          </a:p>
          <a:p>
            <a:endParaRPr lang="en-US" dirty="0"/>
          </a:p>
          <a:p>
            <a:r>
              <a:rPr lang="en-US" dirty="0"/>
              <a:t>2. The five most common coping strategies used by not stressed students are</a:t>
            </a:r>
          </a:p>
          <a:p>
            <a:r>
              <a:rPr lang="en-US" dirty="0"/>
              <a:t> religion (3.20), positive reframing (3.03), planning (2.99), acceptance (2.95) and </a:t>
            </a:r>
          </a:p>
          <a:p>
            <a:r>
              <a:rPr lang="en-US" dirty="0"/>
              <a:t>self-distraction (2.87).</a:t>
            </a:r>
          </a:p>
          <a:p>
            <a:endParaRPr lang="en-US" dirty="0"/>
          </a:p>
          <a:p>
            <a:r>
              <a:rPr lang="en-US" dirty="0"/>
              <a:t>3. Religion is the most common coping strategies among stressed and not stressed</a:t>
            </a:r>
          </a:p>
          <a:p>
            <a:r>
              <a:rPr lang="en-US" dirty="0"/>
              <a:t> students. It also shows negative correlation with stress level. </a:t>
            </a:r>
          </a:p>
          <a:p>
            <a:endParaRPr lang="en-US" dirty="0"/>
          </a:p>
        </p:txBody>
      </p:sp>
    </p:spTree>
    <p:extLst>
      <p:ext uri="{BB962C8B-B14F-4D97-AF65-F5344CB8AC3E}">
        <p14:creationId xmlns:p14="http://schemas.microsoft.com/office/powerpoint/2010/main" val="2564263592"/>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1045955260"/>
              </p:ext>
            </p:extLst>
          </p:nvPr>
        </p:nvGraphicFramePr>
        <p:xfrm>
          <a:off x="1738439" y="1257618"/>
          <a:ext cx="8778876" cy="2225040"/>
        </p:xfrm>
        <a:graphic>
          <a:graphicData uri="http://schemas.openxmlformats.org/drawingml/2006/table">
            <a:tbl>
              <a:tblPr firstRow="1" bandRow="1">
                <a:tableStyleId>{5C22544A-7EE6-4342-B048-85BDC9FD1C3A}</a:tableStyleId>
              </a:tblPr>
              <a:tblGrid>
                <a:gridCol w="2926292"/>
                <a:gridCol w="2926292"/>
                <a:gridCol w="2926292"/>
              </a:tblGrid>
              <a:tr h="370840">
                <a:tc>
                  <a:txBody>
                    <a:bodyPr/>
                    <a:lstStyle/>
                    <a:p>
                      <a:r>
                        <a:rPr lang="en-US" dirty="0" smtClean="0"/>
                        <a:t>Coping Strategies</a:t>
                      </a:r>
                      <a:endParaRPr lang="en-US" dirty="0"/>
                    </a:p>
                  </a:txBody>
                  <a:tcPr/>
                </a:tc>
                <a:tc>
                  <a:txBody>
                    <a:bodyPr/>
                    <a:lstStyle/>
                    <a:p>
                      <a:r>
                        <a:rPr lang="en-US" dirty="0" smtClean="0"/>
                        <a:t>Correlation</a:t>
                      </a:r>
                      <a:endParaRPr lang="en-US" dirty="0"/>
                    </a:p>
                  </a:txBody>
                  <a:tcPr/>
                </a:tc>
                <a:tc>
                  <a:txBody>
                    <a:bodyPr/>
                    <a:lstStyle/>
                    <a:p>
                      <a:r>
                        <a:rPr lang="en-US" dirty="0" smtClean="0"/>
                        <a:t>Statistical value</a:t>
                      </a:r>
                      <a:endParaRPr lang="en-US" dirty="0"/>
                    </a:p>
                  </a:txBody>
                  <a:tcPr/>
                </a:tc>
              </a:tr>
              <a:tr h="370840">
                <a:tc>
                  <a:txBody>
                    <a:bodyPr/>
                    <a:lstStyle/>
                    <a:p>
                      <a:r>
                        <a:rPr lang="en-US" dirty="0" smtClean="0"/>
                        <a:t>Religion</a:t>
                      </a:r>
                      <a:endParaRPr lang="en-US" dirty="0"/>
                    </a:p>
                  </a:txBody>
                  <a:tcPr/>
                </a:tc>
                <a:tc>
                  <a:txBody>
                    <a:bodyPr/>
                    <a:lstStyle/>
                    <a:p>
                      <a:r>
                        <a:rPr lang="en-US" sz="1800" kern="1200" dirty="0" smtClean="0">
                          <a:solidFill>
                            <a:schemeClr val="dk1"/>
                          </a:solidFill>
                          <a:effectLst/>
                          <a:latin typeface="+mn-lt"/>
                          <a:ea typeface="+mn-ea"/>
                          <a:cs typeface="+mn-cs"/>
                        </a:rPr>
                        <a:t>-0.12</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0.071</a:t>
                      </a:r>
                      <a:r>
                        <a:rPr lang="en-US" dirty="0" smtClean="0">
                          <a:effectLst/>
                        </a:rPr>
                        <a:t> </a:t>
                      </a:r>
                      <a:endParaRPr lang="en-US" dirty="0"/>
                    </a:p>
                  </a:txBody>
                  <a:tcPr/>
                </a:tc>
              </a:tr>
              <a:tr h="370840">
                <a:tc>
                  <a:txBody>
                    <a:bodyPr/>
                    <a:lstStyle/>
                    <a:p>
                      <a:r>
                        <a:rPr lang="en-US" sz="1800" kern="1200" dirty="0" smtClean="0">
                          <a:solidFill>
                            <a:schemeClr val="dk1"/>
                          </a:solidFill>
                          <a:effectLst/>
                          <a:latin typeface="+mn-lt"/>
                          <a:ea typeface="+mn-ea"/>
                          <a:cs typeface="+mn-cs"/>
                        </a:rPr>
                        <a:t>Active coping</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-0.065</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0.434</a:t>
                      </a:r>
                      <a:r>
                        <a:rPr lang="en-US" dirty="0" smtClean="0">
                          <a:effectLst/>
                        </a:rPr>
                        <a:t> </a:t>
                      </a:r>
                      <a:endParaRPr lang="en-US" dirty="0"/>
                    </a:p>
                  </a:txBody>
                  <a:tcPr/>
                </a:tc>
              </a:tr>
              <a:tr h="370840">
                <a:tc>
                  <a:txBody>
                    <a:bodyPr/>
                    <a:lstStyle/>
                    <a:p>
                      <a:r>
                        <a:rPr lang="en-US" sz="1800" kern="1200" dirty="0" smtClean="0">
                          <a:solidFill>
                            <a:schemeClr val="dk1"/>
                          </a:solidFill>
                          <a:effectLst/>
                          <a:latin typeface="+mn-lt"/>
                          <a:ea typeface="+mn-ea"/>
                          <a:cs typeface="+mn-cs"/>
                        </a:rPr>
                        <a:t>Self distraction</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-0.042</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0.561</a:t>
                      </a:r>
                      <a:r>
                        <a:rPr lang="en-US" dirty="0" smtClean="0">
                          <a:effectLst/>
                        </a:rPr>
                        <a:t> </a:t>
                      </a:r>
                      <a:endParaRPr lang="en-US" dirty="0"/>
                    </a:p>
                  </a:txBody>
                  <a:tcPr/>
                </a:tc>
              </a:tr>
              <a:tr h="370840">
                <a:tc>
                  <a:txBody>
                    <a:bodyPr/>
                    <a:lstStyle/>
                    <a:p>
                      <a:r>
                        <a:rPr lang="en-US" sz="1800" kern="1200" dirty="0" smtClean="0">
                          <a:solidFill>
                            <a:schemeClr val="dk1"/>
                          </a:solidFill>
                          <a:effectLst/>
                          <a:latin typeface="+mn-lt"/>
                          <a:ea typeface="+mn-ea"/>
                          <a:cs typeface="+mn-cs"/>
                        </a:rPr>
                        <a:t>Planning</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-0.039</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0.702</a:t>
                      </a:r>
                      <a:r>
                        <a:rPr lang="en-US" dirty="0" smtClean="0">
                          <a:effectLst/>
                        </a:rPr>
                        <a:t> </a:t>
                      </a:r>
                      <a:endParaRPr lang="en-US" dirty="0"/>
                    </a:p>
                  </a:txBody>
                  <a:tcPr/>
                </a:tc>
              </a:tr>
              <a:tr h="370840">
                <a:tc>
                  <a:txBody>
                    <a:bodyPr/>
                    <a:lstStyle/>
                    <a:p>
                      <a:r>
                        <a:rPr lang="en-US" sz="1800" kern="1200" dirty="0" smtClean="0">
                          <a:solidFill>
                            <a:schemeClr val="dk1"/>
                          </a:solidFill>
                          <a:effectLst/>
                          <a:latin typeface="+mn-lt"/>
                          <a:ea typeface="+mn-ea"/>
                          <a:cs typeface="+mn-cs"/>
                        </a:rPr>
                        <a:t>Instrumental support</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-0.030</a:t>
                      </a:r>
                      <a:r>
                        <a:rPr lang="en-US" dirty="0" smtClean="0">
                          <a:effectLst/>
                        </a:rPr>
                        <a:t> </a:t>
                      </a:r>
                      <a:endParaRPr lang="en-US" dirty="0"/>
                    </a:p>
                  </a:txBody>
                  <a:tcPr/>
                </a:tc>
                <a:tc>
                  <a:txBody>
                    <a:bodyPr/>
                    <a:lstStyle/>
                    <a:p>
                      <a:r>
                        <a:rPr lang="en-US" sz="1800" kern="1200" dirty="0" smtClean="0">
                          <a:solidFill>
                            <a:schemeClr val="dk1"/>
                          </a:solidFill>
                          <a:effectLst/>
                          <a:latin typeface="+mn-lt"/>
                          <a:ea typeface="+mn-ea"/>
                          <a:cs typeface="+mn-cs"/>
                        </a:rPr>
                        <a:t>0.728</a:t>
                      </a:r>
                      <a:r>
                        <a:rPr lang="en-US" dirty="0" smtClean="0">
                          <a:effectLst/>
                        </a:rPr>
                        <a:t> </a:t>
                      </a:r>
                      <a:endParaRPr lang="en-US" dirty="0"/>
                    </a:p>
                  </a:txBody>
                  <a:tcPr/>
                </a:tc>
              </a:tr>
            </a:tbl>
          </a:graphicData>
        </a:graphic>
      </p:graphicFrame>
      <p:sp>
        <p:nvSpPr>
          <p:cNvPr id="5" name="TextBox 4"/>
          <p:cNvSpPr txBox="1"/>
          <p:nvPr/>
        </p:nvSpPr>
        <p:spPr>
          <a:xfrm>
            <a:off x="1023424" y="3936494"/>
            <a:ext cx="9629335" cy="2031325"/>
          </a:xfrm>
          <a:prstGeom prst="rect">
            <a:avLst/>
          </a:prstGeom>
          <a:noFill/>
        </p:spPr>
        <p:txBody>
          <a:bodyPr wrap="square" rtlCol="0">
            <a:spAutoFit/>
          </a:bodyPr>
          <a:lstStyle/>
          <a:p>
            <a:r>
              <a:rPr lang="en-US" dirty="0"/>
              <a:t>The table shows some of the common coping strategies used among stressed</a:t>
            </a:r>
          </a:p>
          <a:p>
            <a:r>
              <a:rPr lang="en-US" dirty="0"/>
              <a:t>and not stressed medical students. </a:t>
            </a:r>
          </a:p>
          <a:p>
            <a:endParaRPr lang="en-US" dirty="0"/>
          </a:p>
          <a:p>
            <a:r>
              <a:rPr lang="en-US" dirty="0"/>
              <a:t>All of the coping strategies show negative correlation with stress level.</a:t>
            </a:r>
          </a:p>
          <a:p>
            <a:endParaRPr lang="en-US" dirty="0"/>
          </a:p>
          <a:p>
            <a:r>
              <a:rPr lang="en-US" dirty="0"/>
              <a:t>This suggests that with the use of these coping strategies, the stress level can be reduced.</a:t>
            </a:r>
          </a:p>
        </p:txBody>
      </p:sp>
    </p:spTree>
    <p:extLst>
      <p:ext uri="{BB962C8B-B14F-4D97-AF65-F5344CB8AC3E}">
        <p14:creationId xmlns:p14="http://schemas.microsoft.com/office/powerpoint/2010/main" val="1307870104"/>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r>
              <a:rPr lang="en-US" dirty="0"/>
              <a:t>There is no association between gender and stress </a:t>
            </a:r>
            <a:r>
              <a:rPr lang="en-US" dirty="0" smtClean="0"/>
              <a:t>status</a:t>
            </a:r>
          </a:p>
          <a:p>
            <a:pPr marL="0" indent="0">
              <a:buNone/>
            </a:pPr>
            <a:endParaRPr lang="en-US" dirty="0" smtClean="0"/>
          </a:p>
          <a:p>
            <a:r>
              <a:rPr lang="en-US" dirty="0" smtClean="0"/>
              <a:t> </a:t>
            </a:r>
            <a:r>
              <a:rPr lang="en-US" dirty="0"/>
              <a:t>ARS and GARS have significant contribution to the stress status among medical </a:t>
            </a:r>
            <a:r>
              <a:rPr lang="en-US" dirty="0" smtClean="0"/>
              <a:t>students</a:t>
            </a:r>
          </a:p>
          <a:p>
            <a:pPr marL="0" indent="0">
              <a:buNone/>
            </a:pPr>
            <a:endParaRPr lang="en-US" dirty="0" smtClean="0"/>
          </a:p>
          <a:p>
            <a:r>
              <a:rPr lang="en-US" dirty="0"/>
              <a:t>Religion is the most common coping strategies among stressed and not </a:t>
            </a:r>
            <a:r>
              <a:rPr lang="en-US" dirty="0" smtClean="0"/>
              <a:t>stressed </a:t>
            </a:r>
            <a:r>
              <a:rPr lang="en-US" dirty="0"/>
              <a:t>students.</a:t>
            </a:r>
          </a:p>
          <a:p>
            <a:pPr marL="0" indent="0">
              <a:buNone/>
            </a:pPr>
            <a:endParaRPr lang="en-US" dirty="0"/>
          </a:p>
        </p:txBody>
      </p:sp>
    </p:spTree>
    <p:extLst>
      <p:ext uri="{BB962C8B-B14F-4D97-AF65-F5344CB8AC3E}">
        <p14:creationId xmlns:p14="http://schemas.microsoft.com/office/powerpoint/2010/main" val="21517812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THE STUDY</a:t>
            </a:r>
            <a:endParaRPr lang="en-US" dirty="0"/>
          </a:p>
        </p:txBody>
      </p:sp>
      <p:sp>
        <p:nvSpPr>
          <p:cNvPr id="3" name="Content Placeholder 2"/>
          <p:cNvSpPr>
            <a:spLocks noGrp="1"/>
          </p:cNvSpPr>
          <p:nvPr>
            <p:ph sz="quarter" idx="1"/>
          </p:nvPr>
        </p:nvSpPr>
        <p:spPr>
          <a:xfrm>
            <a:off x="838200" y="1356360"/>
            <a:ext cx="10515600" cy="4820603"/>
          </a:xfrm>
        </p:spPr>
        <p:txBody>
          <a:bodyPr>
            <a:normAutofit/>
          </a:bodyPr>
          <a:lstStyle/>
          <a:p>
            <a:pPr marL="0" indent="0">
              <a:buNone/>
            </a:pPr>
            <a:r>
              <a:rPr lang="en-US" sz="2000" dirty="0" smtClean="0"/>
              <a:t>1) Sample </a:t>
            </a:r>
            <a:r>
              <a:rPr lang="en-US" sz="2000" dirty="0"/>
              <a:t>size </a:t>
            </a:r>
          </a:p>
          <a:p>
            <a:pPr marL="0" indent="0">
              <a:buNone/>
            </a:pPr>
            <a:r>
              <a:rPr lang="en-US" sz="2000" dirty="0" smtClean="0"/>
              <a:t>-</a:t>
            </a:r>
            <a:r>
              <a:rPr lang="en-US" sz="2000" dirty="0"/>
              <a:t>Research were only doing for a 100 medical students which is small in number from all UKM medical students </a:t>
            </a:r>
            <a:r>
              <a:rPr lang="en-US" sz="2000" dirty="0" smtClean="0"/>
              <a:t>.</a:t>
            </a:r>
            <a:endParaRPr lang="en-US" sz="2000" dirty="0"/>
          </a:p>
          <a:p>
            <a:pPr marL="0" indent="0">
              <a:buNone/>
            </a:pPr>
            <a:r>
              <a:rPr lang="en-US" sz="2000" dirty="0" smtClean="0"/>
              <a:t>-</a:t>
            </a:r>
            <a:r>
              <a:rPr lang="en-US" sz="2000" dirty="0"/>
              <a:t>Cannot represent a true picture of the all medical students</a:t>
            </a:r>
            <a:r>
              <a:rPr lang="en-US" sz="2000" dirty="0" smtClean="0"/>
              <a:t>.</a:t>
            </a:r>
          </a:p>
          <a:p>
            <a:pPr marL="0" indent="0">
              <a:buNone/>
            </a:pPr>
            <a:r>
              <a:rPr lang="en-US" sz="2000" dirty="0" smtClean="0"/>
              <a:t>2) Questionnaire</a:t>
            </a:r>
          </a:p>
          <a:p>
            <a:pPr marL="0" indent="0">
              <a:buNone/>
            </a:pPr>
            <a:r>
              <a:rPr lang="en-US" sz="2000" dirty="0" smtClean="0"/>
              <a:t> </a:t>
            </a:r>
            <a:r>
              <a:rPr lang="en-US" sz="2000" dirty="0"/>
              <a:t>-The students’ response in questionnaire may not accurate or the students misunderstood the questions. </a:t>
            </a:r>
          </a:p>
          <a:p>
            <a:pPr>
              <a:buFontTx/>
              <a:buChar char="-"/>
            </a:pPr>
            <a:r>
              <a:rPr lang="en-US" sz="2000" dirty="0" smtClean="0"/>
              <a:t>Students </a:t>
            </a:r>
            <a:r>
              <a:rPr lang="en-US" sz="2000" dirty="0"/>
              <a:t>may also feel uninterested in answering the questionnaire thus giving wrong </a:t>
            </a:r>
            <a:r>
              <a:rPr lang="en-US" sz="2000" dirty="0" smtClean="0"/>
              <a:t>answers.</a:t>
            </a:r>
          </a:p>
          <a:p>
            <a:pPr marL="0" indent="0">
              <a:buNone/>
            </a:pPr>
            <a:r>
              <a:rPr lang="en-US" sz="2000" dirty="0" smtClean="0"/>
              <a:t>3) Timing</a:t>
            </a:r>
          </a:p>
          <a:p>
            <a:pPr marL="0" indent="0">
              <a:buNone/>
            </a:pPr>
            <a:r>
              <a:rPr lang="en-US" sz="2000" dirty="0" smtClean="0"/>
              <a:t>-the questionnaire was distributed after the students finished sitting for their EOM</a:t>
            </a:r>
          </a:p>
          <a:p>
            <a:pPr marL="0" indent="0">
              <a:buNone/>
            </a:pPr>
            <a:r>
              <a:rPr lang="en-US" sz="2000" dirty="0" smtClean="0"/>
              <a:t>-the answers provided by the students may not represent the real stress situation.</a:t>
            </a:r>
          </a:p>
        </p:txBody>
      </p:sp>
    </p:spTree>
    <p:extLst>
      <p:ext uri="{BB962C8B-B14F-4D97-AF65-F5344CB8AC3E}">
        <p14:creationId xmlns:p14="http://schemas.microsoft.com/office/powerpoint/2010/main" val="3764716975"/>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dirty="0" smtClean="0"/>
              <a:t>SUGGESTIONS FOR FUTURE RESEARCH</a:t>
            </a:r>
            <a:endParaRPr lang="en-MY" dirty="0"/>
          </a:p>
        </p:txBody>
      </p:sp>
      <p:sp>
        <p:nvSpPr>
          <p:cNvPr id="3" name="Content Placeholder 2"/>
          <p:cNvSpPr>
            <a:spLocks noGrp="1"/>
          </p:cNvSpPr>
          <p:nvPr>
            <p:ph sz="quarter" idx="1"/>
          </p:nvPr>
        </p:nvSpPr>
        <p:spPr/>
        <p:txBody>
          <a:bodyPr/>
          <a:lstStyle/>
          <a:p>
            <a:r>
              <a:rPr lang="en-MY" dirty="0" smtClean="0"/>
              <a:t>We should conduct the study among the students in variety fields.</a:t>
            </a:r>
          </a:p>
          <a:p>
            <a:endParaRPr lang="en-MY" dirty="0" smtClean="0"/>
          </a:p>
          <a:p>
            <a:r>
              <a:rPr lang="en-MY" dirty="0" smtClean="0"/>
              <a:t>Increase the sample size that represent the general population.</a:t>
            </a:r>
          </a:p>
          <a:p>
            <a:endParaRPr lang="en-MY" dirty="0" smtClean="0"/>
          </a:p>
          <a:p>
            <a:r>
              <a:rPr lang="en-MY" dirty="0" smtClean="0"/>
              <a:t>We should conduct our research before and after exam to get more accurate results.</a:t>
            </a:r>
          </a:p>
          <a:p>
            <a:endParaRPr lang="en-MY" dirty="0"/>
          </a:p>
        </p:txBody>
      </p:sp>
    </p:spTree>
    <p:extLst>
      <p:ext uri="{BB962C8B-B14F-4D97-AF65-F5344CB8AC3E}">
        <p14:creationId xmlns:p14="http://schemas.microsoft.com/office/powerpoint/2010/main" val="4158121231"/>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MY" sz="1800" dirty="0" smtClean="0">
                <a:latin typeface="Times New Roman" pitchFamily="18" charset="0"/>
                <a:cs typeface="Times New Roman" pitchFamily="18" charset="0"/>
              </a:rPr>
              <a:t>1. </a:t>
            </a:r>
            <a:r>
              <a:rPr lang="en-MY" sz="1800" b="1" dirty="0" smtClean="0">
                <a:latin typeface="Times New Roman" pitchFamily="18" charset="0"/>
                <a:cs typeface="Times New Roman" pitchFamily="18" charset="0"/>
              </a:rPr>
              <a:t>Psychological </a:t>
            </a:r>
            <a:r>
              <a:rPr lang="en-MY" sz="1800" b="1" dirty="0">
                <a:latin typeface="Times New Roman" pitchFamily="18" charset="0"/>
                <a:cs typeface="Times New Roman" pitchFamily="18" charset="0"/>
              </a:rPr>
              <a:t>Stress Among Undergraduate </a:t>
            </a:r>
            <a:r>
              <a:rPr lang="en-MY" sz="1800" b="1" dirty="0" smtClean="0">
                <a:latin typeface="Times New Roman" pitchFamily="18" charset="0"/>
                <a:cs typeface="Times New Roman" pitchFamily="18" charset="0"/>
              </a:rPr>
              <a:t>Medical Students </a:t>
            </a:r>
            <a:r>
              <a:rPr lang="en-MY" sz="1800" b="1" dirty="0">
                <a:latin typeface="Times New Roman" pitchFamily="18" charset="0"/>
                <a:cs typeface="Times New Roman" pitchFamily="18" charset="0"/>
              </a:rPr>
              <a:t>by </a:t>
            </a:r>
            <a:r>
              <a:rPr lang="en-MY" sz="1800" dirty="0">
                <a:latin typeface="Times New Roman" pitchFamily="18" charset="0"/>
                <a:cs typeface="Times New Roman" pitchFamily="18" charset="0"/>
              </a:rPr>
              <a:t>M S </a:t>
            </a:r>
            <a:r>
              <a:rPr lang="en-MY" sz="1800" b="1" dirty="0" err="1">
                <a:latin typeface="Times New Roman" pitchFamily="18" charset="0"/>
                <a:cs typeface="Times New Roman" pitchFamily="18" charset="0"/>
              </a:rPr>
              <a:t>Sherina</a:t>
            </a:r>
            <a:r>
              <a:rPr lang="en-MY" sz="1800" b="1" dirty="0">
                <a:latin typeface="Times New Roman" pitchFamily="18" charset="0"/>
                <a:cs typeface="Times New Roman" pitchFamily="18" charset="0"/>
              </a:rPr>
              <a:t>, </a:t>
            </a:r>
            <a:r>
              <a:rPr lang="en-MY" sz="1800" b="1" dirty="0" err="1">
                <a:latin typeface="Times New Roman" pitchFamily="18" charset="0"/>
                <a:cs typeface="Times New Roman" pitchFamily="18" charset="0"/>
              </a:rPr>
              <a:t>MMed</a:t>
            </a:r>
            <a:r>
              <a:rPr lang="en-MY" sz="1800" b="1" dirty="0">
                <a:latin typeface="Times New Roman" pitchFamily="18" charset="0"/>
                <a:cs typeface="Times New Roman" pitchFamily="18" charset="0"/>
              </a:rPr>
              <a:t>, L </a:t>
            </a:r>
            <a:r>
              <a:rPr lang="en-MY" sz="1800" b="1" dirty="0" err="1">
                <a:latin typeface="Times New Roman" pitchFamily="18" charset="0"/>
                <a:cs typeface="Times New Roman" pitchFamily="18" charset="0"/>
              </a:rPr>
              <a:t>Rampal</a:t>
            </a:r>
            <a:r>
              <a:rPr lang="en-MY" sz="1800" b="1" dirty="0">
                <a:latin typeface="Times New Roman" pitchFamily="18" charset="0"/>
                <a:cs typeface="Times New Roman" pitchFamily="18" charset="0"/>
              </a:rPr>
              <a:t>, PhD, N </a:t>
            </a:r>
            <a:r>
              <a:rPr lang="en-MY" sz="1800" b="1" dirty="0" err="1">
                <a:latin typeface="Times New Roman" pitchFamily="18" charset="0"/>
                <a:cs typeface="Times New Roman" pitchFamily="18" charset="0"/>
              </a:rPr>
              <a:t>Kaneson</a:t>
            </a:r>
            <a:r>
              <a:rPr lang="en-MY" sz="1800" b="1" dirty="0">
                <a:latin typeface="Times New Roman" pitchFamily="18" charset="0"/>
                <a:cs typeface="Times New Roman" pitchFamily="18" charset="0"/>
              </a:rPr>
              <a:t>, BSc</a:t>
            </a:r>
            <a:br>
              <a:rPr lang="en-MY" sz="1800" b="1" dirty="0">
                <a:latin typeface="Times New Roman" pitchFamily="18" charset="0"/>
                <a:cs typeface="Times New Roman" pitchFamily="18" charset="0"/>
              </a:rPr>
            </a:br>
            <a:r>
              <a:rPr lang="en-MY" sz="1800" dirty="0">
                <a:latin typeface="Times New Roman" pitchFamily="18" charset="0"/>
                <a:cs typeface="Times New Roman" pitchFamily="18" charset="0"/>
              </a:rPr>
              <a:t>Department of Community Health, Faculty of Medicine and Health Sciences, </a:t>
            </a:r>
            <a:r>
              <a:rPr lang="en-MY" sz="1800" dirty="0" err="1">
                <a:latin typeface="Times New Roman" pitchFamily="18" charset="0"/>
                <a:cs typeface="Times New Roman" pitchFamily="18" charset="0"/>
              </a:rPr>
              <a:t>Universiti</a:t>
            </a:r>
            <a:r>
              <a:rPr lang="en-MY" sz="1800" dirty="0">
                <a:latin typeface="Times New Roman" pitchFamily="18" charset="0"/>
                <a:cs typeface="Times New Roman" pitchFamily="18" charset="0"/>
              </a:rPr>
              <a:t> Putra Malaysia, Selangor, Malaysia</a:t>
            </a:r>
            <a:r>
              <a:rPr lang="en-MY" sz="1800" dirty="0" smtClean="0">
                <a:latin typeface="Times New Roman" pitchFamily="18" charset="0"/>
                <a:cs typeface="Times New Roman" pitchFamily="18" charset="0"/>
              </a:rPr>
              <a:t>.</a:t>
            </a:r>
          </a:p>
          <a:p>
            <a:pPr marL="0" indent="0">
              <a:buNone/>
            </a:pPr>
            <a:r>
              <a:rPr lang="en-MY" sz="1800" dirty="0" smtClean="0">
                <a:latin typeface="Times New Roman" pitchFamily="18" charset="0"/>
                <a:cs typeface="Times New Roman" pitchFamily="18" charset="0"/>
              </a:rPr>
              <a:t>2. </a:t>
            </a:r>
            <a:r>
              <a:rPr lang="en-MY" sz="1800" b="1" dirty="0" smtClean="0">
                <a:latin typeface="Times New Roman" pitchFamily="18" charset="0"/>
                <a:cs typeface="Times New Roman" pitchFamily="18" charset="0"/>
              </a:rPr>
              <a:t>Prevalence </a:t>
            </a:r>
            <a:r>
              <a:rPr lang="en-MY" sz="1800" b="1" dirty="0">
                <a:latin typeface="Times New Roman" pitchFamily="18" charset="0"/>
                <a:cs typeface="Times New Roman" pitchFamily="18" charset="0"/>
              </a:rPr>
              <a:t>and risk factors of Stress, Anxiety </a:t>
            </a:r>
            <a:r>
              <a:rPr lang="en-MY" sz="1800" b="1" dirty="0" smtClean="0">
                <a:latin typeface="Times New Roman" pitchFamily="18" charset="0"/>
                <a:cs typeface="Times New Roman" pitchFamily="18" charset="0"/>
              </a:rPr>
              <a:t>and Depression </a:t>
            </a:r>
            <a:r>
              <a:rPr lang="en-MY" sz="1800" b="1" dirty="0">
                <a:latin typeface="Times New Roman" pitchFamily="18" charset="0"/>
                <a:cs typeface="Times New Roman" pitchFamily="18" charset="0"/>
              </a:rPr>
              <a:t>among Preclinical Medical students </a:t>
            </a:r>
            <a:r>
              <a:rPr lang="en-MY" sz="1800" b="1" dirty="0" smtClean="0">
                <a:latin typeface="Times New Roman" pitchFamily="18" charset="0"/>
                <a:cs typeface="Times New Roman" pitchFamily="18" charset="0"/>
              </a:rPr>
              <a:t>in </a:t>
            </a:r>
            <a:r>
              <a:rPr lang="it-IT" sz="1800" b="1" dirty="0" smtClean="0">
                <a:latin typeface="Times New Roman" pitchFamily="18" charset="0"/>
                <a:cs typeface="Times New Roman" pitchFamily="18" charset="0"/>
              </a:rPr>
              <a:t>Universiti </a:t>
            </a:r>
            <a:r>
              <a:rPr lang="it-IT" sz="1800" b="1" dirty="0">
                <a:latin typeface="Times New Roman" pitchFamily="18" charset="0"/>
                <a:cs typeface="Times New Roman" pitchFamily="18" charset="0"/>
              </a:rPr>
              <a:t>Putra </a:t>
            </a:r>
            <a:r>
              <a:rPr lang="it-IT" sz="1800" b="1" dirty="0" smtClean="0">
                <a:latin typeface="Times New Roman" pitchFamily="18" charset="0"/>
                <a:cs typeface="Times New Roman" pitchFamily="18" charset="0"/>
              </a:rPr>
              <a:t>Malaysia </a:t>
            </a:r>
            <a:r>
              <a:rPr lang="it-IT" sz="1800" b="1" dirty="0">
                <a:latin typeface="Times New Roman" pitchFamily="18" charset="0"/>
                <a:cs typeface="Times New Roman" pitchFamily="18" charset="0"/>
              </a:rPr>
              <a:t>by </a:t>
            </a:r>
            <a:r>
              <a:rPr lang="en-MY" sz="1800" b="1" dirty="0">
                <a:latin typeface="Times New Roman" pitchFamily="18" charset="0"/>
                <a:cs typeface="Times New Roman" pitchFamily="18" charset="0"/>
              </a:rPr>
              <a:t>Maher D. </a:t>
            </a:r>
            <a:r>
              <a:rPr lang="en-MY" sz="1800" b="1" dirty="0" err="1">
                <a:latin typeface="Times New Roman" pitchFamily="18" charset="0"/>
                <a:cs typeface="Times New Roman" pitchFamily="18" charset="0"/>
              </a:rPr>
              <a:t>Fuad</a:t>
            </a:r>
            <a:r>
              <a:rPr lang="en-MY" sz="1800" b="1" dirty="0">
                <a:latin typeface="Times New Roman" pitchFamily="18" charset="0"/>
                <a:cs typeface="Times New Roman" pitchFamily="18" charset="0"/>
              </a:rPr>
              <a:t> </a:t>
            </a:r>
            <a:r>
              <a:rPr lang="en-MY" sz="1800" b="1" dirty="0" err="1">
                <a:latin typeface="Times New Roman" pitchFamily="18" charset="0"/>
                <a:cs typeface="Times New Roman" pitchFamily="18" charset="0"/>
              </a:rPr>
              <a:t>Fuad</a:t>
            </a:r>
            <a:r>
              <a:rPr lang="en-MY" sz="1800" b="1" dirty="0">
                <a:latin typeface="Times New Roman" pitchFamily="18" charset="0"/>
                <a:cs typeface="Times New Roman" pitchFamily="18" charset="0"/>
              </a:rPr>
              <a:t>, Munn </a:t>
            </a:r>
            <a:r>
              <a:rPr lang="en-MY" sz="1800" b="1" dirty="0" err="1">
                <a:latin typeface="Times New Roman" pitchFamily="18" charset="0"/>
                <a:cs typeface="Times New Roman" pitchFamily="18" charset="0"/>
              </a:rPr>
              <a:t>Sann</a:t>
            </a:r>
            <a:r>
              <a:rPr lang="en-MY" sz="1800" b="1" dirty="0">
                <a:latin typeface="Times New Roman" pitchFamily="18" charset="0"/>
                <a:cs typeface="Times New Roman" pitchFamily="18" charset="0"/>
              </a:rPr>
              <a:t> Lye *, </a:t>
            </a:r>
            <a:r>
              <a:rPr lang="en-MY" sz="1800" b="1" dirty="0" err="1">
                <a:latin typeface="Times New Roman" pitchFamily="18" charset="0"/>
                <a:cs typeface="Times New Roman" pitchFamily="18" charset="0"/>
              </a:rPr>
              <a:t>Normala</a:t>
            </a:r>
            <a:r>
              <a:rPr lang="en-MY" sz="1800" b="1" dirty="0">
                <a:latin typeface="Times New Roman" pitchFamily="18" charset="0"/>
                <a:cs typeface="Times New Roman" pitchFamily="18" charset="0"/>
              </a:rPr>
              <a:t> Ibrahim, </a:t>
            </a:r>
            <a:r>
              <a:rPr lang="en-MY" sz="1800" b="1" dirty="0" err="1">
                <a:latin typeface="Times New Roman" pitchFamily="18" charset="0"/>
                <a:cs typeface="Times New Roman" pitchFamily="18" charset="0"/>
              </a:rPr>
              <a:t>Siti</a:t>
            </a:r>
            <a:r>
              <a:rPr lang="en-MY" sz="1800" b="1" dirty="0">
                <a:latin typeface="Times New Roman" pitchFamily="18" charset="0"/>
                <a:cs typeface="Times New Roman" pitchFamily="18" charset="0"/>
              </a:rPr>
              <a:t> Irma </a:t>
            </a:r>
            <a:r>
              <a:rPr lang="en-MY" sz="1800" b="1" dirty="0" err="1">
                <a:latin typeface="Times New Roman" pitchFamily="18" charset="0"/>
                <a:cs typeface="Times New Roman" pitchFamily="18" charset="0"/>
              </a:rPr>
              <a:t>Fadhillah</a:t>
            </a:r>
            <a:r>
              <a:rPr lang="en-MY" sz="1800" b="1" dirty="0">
                <a:latin typeface="Times New Roman" pitchFamily="18" charset="0"/>
                <a:cs typeface="Times New Roman" pitchFamily="18" charset="0"/>
              </a:rPr>
              <a:t> </a:t>
            </a:r>
            <a:r>
              <a:rPr lang="en-MY" sz="1800" b="1" dirty="0" err="1" smtClean="0">
                <a:latin typeface="Times New Roman" pitchFamily="18" charset="0"/>
                <a:cs typeface="Times New Roman" pitchFamily="18" charset="0"/>
              </a:rPr>
              <a:t>binti</a:t>
            </a:r>
            <a:r>
              <a:rPr lang="en-MY" sz="1800" b="1" dirty="0" smtClean="0">
                <a:latin typeface="Times New Roman" pitchFamily="18" charset="0"/>
                <a:cs typeface="Times New Roman" pitchFamily="18" charset="0"/>
              </a:rPr>
              <a:t> Ismail</a:t>
            </a:r>
            <a:r>
              <a:rPr lang="en-MY" sz="1800" b="1" dirty="0">
                <a:latin typeface="Times New Roman" pitchFamily="18" charset="0"/>
                <a:cs typeface="Times New Roman" pitchFamily="18" charset="0"/>
              </a:rPr>
              <a:t>, </a:t>
            </a:r>
            <a:r>
              <a:rPr lang="en-MY" sz="1800" b="1" dirty="0" err="1">
                <a:latin typeface="Times New Roman" pitchFamily="18" charset="0"/>
                <a:cs typeface="Times New Roman" pitchFamily="18" charset="0"/>
              </a:rPr>
              <a:t>Phang</a:t>
            </a:r>
            <a:r>
              <a:rPr lang="en-MY" sz="1800" b="1" dirty="0">
                <a:latin typeface="Times New Roman" pitchFamily="18" charset="0"/>
                <a:cs typeface="Times New Roman" pitchFamily="18" charset="0"/>
              </a:rPr>
              <a:t> Cheng </a:t>
            </a:r>
            <a:r>
              <a:rPr lang="en-MY" sz="1800" b="1" dirty="0" err="1">
                <a:latin typeface="Times New Roman" pitchFamily="18" charset="0"/>
                <a:cs typeface="Times New Roman" pitchFamily="18" charset="0"/>
              </a:rPr>
              <a:t>Kar</a:t>
            </a:r>
            <a:r>
              <a:rPr lang="en-MY" sz="1800" b="1" dirty="0">
                <a:latin typeface="Times New Roman" pitchFamily="18" charset="0"/>
                <a:cs typeface="Times New Roman" pitchFamily="18" charset="0"/>
              </a:rPr>
              <a:t>,</a:t>
            </a:r>
            <a:r>
              <a:rPr lang="en-MY" sz="1800" dirty="0">
                <a:latin typeface="Times New Roman" pitchFamily="18" charset="0"/>
                <a:cs typeface="Times New Roman" pitchFamily="18" charset="0"/>
              </a:rPr>
              <a:t> Faculty of Health and </a:t>
            </a:r>
            <a:r>
              <a:rPr lang="en-MY" sz="1800" dirty="0" smtClean="0">
                <a:latin typeface="Times New Roman" pitchFamily="18" charset="0"/>
                <a:cs typeface="Times New Roman" pitchFamily="18" charset="0"/>
              </a:rPr>
              <a:t>Life Sciences</a:t>
            </a:r>
            <a:r>
              <a:rPr lang="en-MY" sz="1800" dirty="0">
                <a:latin typeface="Times New Roman" pitchFamily="18" charset="0"/>
                <a:cs typeface="Times New Roman" pitchFamily="18" charset="0"/>
              </a:rPr>
              <a:t>, </a:t>
            </a:r>
            <a:r>
              <a:rPr lang="en-MY" sz="1800" dirty="0" err="1">
                <a:latin typeface="Times New Roman" pitchFamily="18" charset="0"/>
                <a:cs typeface="Times New Roman" pitchFamily="18" charset="0"/>
              </a:rPr>
              <a:t>Universiti</a:t>
            </a:r>
            <a:r>
              <a:rPr lang="en-MY" sz="1800" dirty="0">
                <a:latin typeface="Times New Roman" pitchFamily="18" charset="0"/>
                <a:cs typeface="Times New Roman" pitchFamily="18" charset="0"/>
              </a:rPr>
              <a:t> Putra Malaysia, Selangor, </a:t>
            </a:r>
            <a:r>
              <a:rPr lang="en-MY" sz="1800" dirty="0" smtClean="0">
                <a:latin typeface="Times New Roman" pitchFamily="18" charset="0"/>
                <a:cs typeface="Times New Roman" pitchFamily="18" charset="0"/>
              </a:rPr>
              <a:t>Malaysia, 2014</a:t>
            </a:r>
          </a:p>
          <a:p>
            <a:pPr marL="0" indent="0">
              <a:buNone/>
            </a:pPr>
            <a:r>
              <a:rPr lang="en-MY" sz="1800" dirty="0" smtClean="0">
                <a:latin typeface="Times New Roman" pitchFamily="18" charset="0"/>
                <a:cs typeface="Times New Roman" pitchFamily="18" charset="0"/>
              </a:rPr>
              <a:t>3. </a:t>
            </a:r>
            <a:r>
              <a:rPr lang="en-MY" sz="1800" b="1" dirty="0" smtClean="0">
                <a:latin typeface="Times New Roman" pitchFamily="18" charset="0"/>
                <a:cs typeface="Times New Roman" pitchFamily="18" charset="0"/>
              </a:rPr>
              <a:t>Stress</a:t>
            </a:r>
            <a:r>
              <a:rPr lang="en-MY" sz="1800" b="1" dirty="0">
                <a:latin typeface="Times New Roman" pitchFamily="18" charset="0"/>
                <a:cs typeface="Times New Roman" pitchFamily="18" charset="0"/>
              </a:rPr>
              <a:t>, stressors and coping strategies among Malaysian medical students </a:t>
            </a:r>
            <a:r>
              <a:rPr lang="en-MY" sz="1800" dirty="0">
                <a:latin typeface="Times New Roman" pitchFamily="18" charset="0"/>
                <a:cs typeface="Times New Roman" pitchFamily="18" charset="0"/>
              </a:rPr>
              <a:t>by </a:t>
            </a:r>
            <a:r>
              <a:rPr lang="en-MY" sz="1800" dirty="0" err="1">
                <a:latin typeface="Times New Roman" pitchFamily="18" charset="0"/>
                <a:cs typeface="Times New Roman" pitchFamily="18" charset="0"/>
              </a:rPr>
              <a:t>Muhamad</a:t>
            </a:r>
            <a:r>
              <a:rPr lang="en-MY" sz="1800" dirty="0">
                <a:latin typeface="Times New Roman" pitchFamily="18" charset="0"/>
                <a:cs typeface="Times New Roman" pitchFamily="18" charset="0"/>
              </a:rPr>
              <a:t> </a:t>
            </a:r>
            <a:r>
              <a:rPr lang="en-MY" sz="1800" dirty="0" err="1">
                <a:latin typeface="Times New Roman" pitchFamily="18" charset="0"/>
                <a:cs typeface="Times New Roman" pitchFamily="18" charset="0"/>
              </a:rPr>
              <a:t>Saiful</a:t>
            </a:r>
            <a:r>
              <a:rPr lang="en-MY" sz="1800" dirty="0">
                <a:latin typeface="Times New Roman" pitchFamily="18" charset="0"/>
                <a:cs typeface="Times New Roman" pitchFamily="18" charset="0"/>
              </a:rPr>
              <a:t> </a:t>
            </a:r>
            <a:r>
              <a:rPr lang="en-MY" sz="1800" dirty="0" err="1">
                <a:latin typeface="Times New Roman" pitchFamily="18" charset="0"/>
                <a:cs typeface="Times New Roman" pitchFamily="18" charset="0"/>
              </a:rPr>
              <a:t>Bahri</a:t>
            </a:r>
            <a:r>
              <a:rPr lang="en-MY" sz="1800" dirty="0">
                <a:latin typeface="Times New Roman" pitchFamily="18" charset="0"/>
                <a:cs typeface="Times New Roman" pitchFamily="18" charset="0"/>
              </a:rPr>
              <a:t> </a:t>
            </a:r>
            <a:r>
              <a:rPr lang="en-MY" sz="1800" dirty="0" err="1">
                <a:latin typeface="Times New Roman" pitchFamily="18" charset="0"/>
                <a:cs typeface="Times New Roman" pitchFamily="18" charset="0"/>
              </a:rPr>
              <a:t>Yusoff</a:t>
            </a:r>
            <a:r>
              <a:rPr lang="en-MY" sz="1800" dirty="0">
                <a:latin typeface="Times New Roman" pitchFamily="18" charset="0"/>
                <a:cs typeface="Times New Roman" pitchFamily="18" charset="0"/>
              </a:rPr>
              <a:t>, </a:t>
            </a:r>
            <a:r>
              <a:rPr lang="en-MY" sz="1800" dirty="0" err="1">
                <a:latin typeface="Times New Roman" pitchFamily="18" charset="0"/>
                <a:cs typeface="Times New Roman" pitchFamily="18" charset="0"/>
              </a:rPr>
              <a:t>Liew</a:t>
            </a:r>
            <a:r>
              <a:rPr lang="en-MY" sz="1800" dirty="0">
                <a:latin typeface="Times New Roman" pitchFamily="18" charset="0"/>
                <a:cs typeface="Times New Roman" pitchFamily="18" charset="0"/>
              </a:rPr>
              <a:t> Yen Yee, Ling </a:t>
            </a:r>
            <a:r>
              <a:rPr lang="en-MY" sz="1800" dirty="0" err="1">
                <a:latin typeface="Times New Roman" pitchFamily="18" charset="0"/>
                <a:cs typeface="Times New Roman" pitchFamily="18" charset="0"/>
              </a:rPr>
              <a:t>Heng</a:t>
            </a:r>
            <a:r>
              <a:rPr lang="en-MY" sz="1800" dirty="0">
                <a:latin typeface="Times New Roman" pitchFamily="18" charset="0"/>
                <a:cs typeface="Times New Roman" pitchFamily="18" charset="0"/>
              </a:rPr>
              <a:t> Wei, Tan Chin </a:t>
            </a:r>
            <a:r>
              <a:rPr lang="en-MY" sz="1800" dirty="0" err="1">
                <a:latin typeface="Times New Roman" pitchFamily="18" charset="0"/>
                <a:cs typeface="Times New Roman" pitchFamily="18" charset="0"/>
              </a:rPr>
              <a:t>Siong</a:t>
            </a:r>
            <a:r>
              <a:rPr lang="en-MY" sz="1800" dirty="0">
                <a:latin typeface="Times New Roman" pitchFamily="18" charset="0"/>
                <a:cs typeface="Times New Roman" pitchFamily="18" charset="0"/>
              </a:rPr>
              <a:t>, </a:t>
            </a:r>
            <a:r>
              <a:rPr lang="en-MY" sz="1800" dirty="0" err="1">
                <a:latin typeface="Times New Roman" pitchFamily="18" charset="0"/>
                <a:cs typeface="Times New Roman" pitchFamily="18" charset="0"/>
              </a:rPr>
              <a:t>Loke</a:t>
            </a:r>
            <a:r>
              <a:rPr lang="en-MY" sz="1800" dirty="0">
                <a:latin typeface="Times New Roman" pitchFamily="18" charset="0"/>
                <a:cs typeface="Times New Roman" pitchFamily="18" charset="0"/>
              </a:rPr>
              <a:t> Hon </a:t>
            </a:r>
            <a:r>
              <a:rPr lang="en-MY" sz="1800" dirty="0" err="1">
                <a:latin typeface="Times New Roman" pitchFamily="18" charset="0"/>
                <a:cs typeface="Times New Roman" pitchFamily="18" charset="0"/>
              </a:rPr>
              <a:t>Meng</a:t>
            </a:r>
            <a:r>
              <a:rPr lang="en-MY" sz="1800" dirty="0">
                <a:latin typeface="Times New Roman" pitchFamily="18" charset="0"/>
                <a:cs typeface="Times New Roman" pitchFamily="18" charset="0"/>
              </a:rPr>
              <a:t>, Lim </a:t>
            </a:r>
            <a:r>
              <a:rPr lang="en-MY" sz="1800" dirty="0" err="1">
                <a:latin typeface="Times New Roman" pitchFamily="18" charset="0"/>
                <a:cs typeface="Times New Roman" pitchFamily="18" charset="0"/>
              </a:rPr>
              <a:t>Xue</a:t>
            </a:r>
            <a:r>
              <a:rPr lang="en-MY" sz="1800" dirty="0">
                <a:latin typeface="Times New Roman" pitchFamily="18" charset="0"/>
                <a:cs typeface="Times New Roman" pitchFamily="18" charset="0"/>
              </a:rPr>
              <a:t> Bin, Ahmad </a:t>
            </a:r>
            <a:r>
              <a:rPr lang="en-MY" sz="1800" dirty="0" err="1">
                <a:latin typeface="Times New Roman" pitchFamily="18" charset="0"/>
                <a:cs typeface="Times New Roman" pitchFamily="18" charset="0"/>
              </a:rPr>
              <a:t>Fuad</a:t>
            </a:r>
            <a:r>
              <a:rPr lang="en-MY" sz="1800" dirty="0">
                <a:latin typeface="Times New Roman" pitchFamily="18" charset="0"/>
                <a:cs typeface="Times New Roman" pitchFamily="18" charset="0"/>
              </a:rPr>
              <a:t> Abdul Rahim , </a:t>
            </a:r>
            <a:r>
              <a:rPr lang="en-MY" sz="1800" dirty="0" err="1">
                <a:latin typeface="Times New Roman" pitchFamily="18" charset="0"/>
                <a:cs typeface="Times New Roman" pitchFamily="18" charset="0"/>
              </a:rPr>
              <a:t>Universiti</a:t>
            </a:r>
            <a:r>
              <a:rPr lang="en-MY" sz="1800" dirty="0">
                <a:latin typeface="Times New Roman" pitchFamily="18" charset="0"/>
                <a:cs typeface="Times New Roman" pitchFamily="18" charset="0"/>
              </a:rPr>
              <a:t> </a:t>
            </a:r>
            <a:r>
              <a:rPr lang="en-MY" sz="1800" dirty="0" err="1">
                <a:latin typeface="Times New Roman" pitchFamily="18" charset="0"/>
                <a:cs typeface="Times New Roman" pitchFamily="18" charset="0"/>
              </a:rPr>
              <a:t>Sains</a:t>
            </a:r>
            <a:r>
              <a:rPr lang="en-MY" sz="1800" dirty="0">
                <a:latin typeface="Times New Roman" pitchFamily="18" charset="0"/>
                <a:cs typeface="Times New Roman" pitchFamily="18" charset="0"/>
              </a:rPr>
              <a:t> Malaysia, Kelantan, </a:t>
            </a:r>
            <a:r>
              <a:rPr lang="en-MY" sz="1800" dirty="0" smtClean="0">
                <a:latin typeface="Times New Roman" pitchFamily="18" charset="0"/>
                <a:cs typeface="Times New Roman" pitchFamily="18" charset="0"/>
              </a:rPr>
              <a:t>Malaysia, 2011.</a:t>
            </a:r>
          </a:p>
          <a:p>
            <a:pPr marL="0" indent="0">
              <a:buNone/>
            </a:pPr>
            <a:r>
              <a:rPr lang="en-MY" sz="1800" dirty="0" smtClean="0">
                <a:latin typeface="Times New Roman" pitchFamily="18" charset="0"/>
                <a:cs typeface="Times New Roman" pitchFamily="18" charset="0"/>
              </a:rPr>
              <a:t>4. </a:t>
            </a:r>
            <a:r>
              <a:rPr lang="en-MY" sz="1800" b="1" dirty="0" smtClean="0"/>
              <a:t>Stress </a:t>
            </a:r>
            <a:r>
              <a:rPr lang="en-MY" sz="1800" b="1" dirty="0"/>
              <a:t>among Medical Students in Malaysia by </a:t>
            </a:r>
            <a:r>
              <a:rPr lang="en-MY" sz="1800" dirty="0" err="1"/>
              <a:t>Abdus</a:t>
            </a:r>
            <a:r>
              <a:rPr lang="en-MY" sz="1800" dirty="0"/>
              <a:t> Salam, </a:t>
            </a:r>
            <a:r>
              <a:rPr lang="en-MY" sz="1800" dirty="0" err="1"/>
              <a:t>Rabeya</a:t>
            </a:r>
            <a:r>
              <a:rPr lang="en-MY" sz="1800" dirty="0"/>
              <a:t> </a:t>
            </a:r>
            <a:r>
              <a:rPr lang="en-MY" sz="1800" dirty="0" err="1"/>
              <a:t>Yousuf</a:t>
            </a:r>
            <a:r>
              <a:rPr lang="en-MY" sz="1800" dirty="0"/>
              <a:t>, Sheikh Muhammad Abu </a:t>
            </a:r>
            <a:r>
              <a:rPr lang="en-MY" sz="1800" dirty="0" err="1"/>
              <a:t>Bakar</a:t>
            </a:r>
            <a:r>
              <a:rPr lang="en-MY" sz="1800" dirty="0"/>
              <a:t> and </a:t>
            </a:r>
            <a:r>
              <a:rPr lang="en-MY" sz="1800" dirty="0" err="1"/>
              <a:t>Mainul</a:t>
            </a:r>
            <a:r>
              <a:rPr lang="en-MY" sz="1800" dirty="0"/>
              <a:t> </a:t>
            </a:r>
            <a:r>
              <a:rPr lang="en-MY" sz="1800" dirty="0" err="1"/>
              <a:t>Haque</a:t>
            </a:r>
            <a:r>
              <a:rPr lang="en-MY" sz="1800" dirty="0"/>
              <a:t>, Malaysian Public Universities</a:t>
            </a:r>
            <a:endParaRPr lang="en-MY" sz="1800" dirty="0" smtClean="0">
              <a:latin typeface="Times New Roman" pitchFamily="18" charset="0"/>
              <a:cs typeface="Times New Roman" pitchFamily="18" charset="0"/>
            </a:endParaRPr>
          </a:p>
          <a:p>
            <a:pPr marL="0" indent="0">
              <a:buNone/>
            </a:pPr>
            <a:r>
              <a:rPr lang="en-US" sz="1800" dirty="0" smtClean="0"/>
              <a:t>5. </a:t>
            </a:r>
            <a:r>
              <a:rPr lang="en-US" sz="1800" b="1" dirty="0" smtClean="0"/>
              <a:t>Psychological </a:t>
            </a:r>
            <a:r>
              <a:rPr lang="en-US" sz="1800" b="1" dirty="0"/>
              <a:t>Well-being, Stress and Coping Style among </a:t>
            </a:r>
            <a:r>
              <a:rPr lang="en-US" sz="1800" b="1" dirty="0" err="1"/>
              <a:t>UiTM</a:t>
            </a:r>
            <a:r>
              <a:rPr lang="en-US" sz="1800" b="1" dirty="0"/>
              <a:t> Preclinical Medical student </a:t>
            </a:r>
            <a:r>
              <a:rPr lang="en-US" sz="1800" dirty="0" smtClean="0"/>
              <a:t>by</a:t>
            </a:r>
            <a:r>
              <a:rPr lang="en-US" sz="1800" b="1" dirty="0" smtClean="0"/>
              <a:t> </a:t>
            </a:r>
            <a:r>
              <a:rPr lang="en-US" sz="1800" dirty="0" err="1"/>
              <a:t>Azlina</a:t>
            </a:r>
            <a:r>
              <a:rPr lang="en-US" sz="1800" dirty="0"/>
              <a:t> </a:t>
            </a:r>
            <a:r>
              <a:rPr lang="en-US" sz="1800" dirty="0" err="1"/>
              <a:t>Wati</a:t>
            </a:r>
            <a:r>
              <a:rPr lang="en-US" sz="1800" dirty="0"/>
              <a:t> </a:t>
            </a:r>
            <a:r>
              <a:rPr lang="en-US" sz="1800" dirty="0" err="1"/>
              <a:t>Nikmat</a:t>
            </a:r>
            <a:r>
              <a:rPr lang="en-US" sz="1800" dirty="0"/>
              <a:t>, Mariam </a:t>
            </a:r>
            <a:r>
              <a:rPr lang="en-US" sz="1800" dirty="0" err="1"/>
              <a:t>Mohamad</a:t>
            </a:r>
            <a:r>
              <a:rPr lang="en-US" sz="1800" dirty="0"/>
              <a:t>, </a:t>
            </a:r>
            <a:r>
              <a:rPr lang="en-US" sz="1800" dirty="0" err="1"/>
              <a:t>Anisah</a:t>
            </a:r>
            <a:r>
              <a:rPr lang="en-US" sz="1800" dirty="0"/>
              <a:t> Omar and </a:t>
            </a:r>
            <a:r>
              <a:rPr lang="en-US" sz="1800" dirty="0" err="1"/>
              <a:t>Salmi</a:t>
            </a:r>
            <a:r>
              <a:rPr lang="en-US" sz="1800" dirty="0"/>
              <a:t> </a:t>
            </a:r>
            <a:r>
              <a:rPr lang="en-US" sz="1800" dirty="0" err="1"/>
              <a:t>Razali</a:t>
            </a:r>
            <a:r>
              <a:rPr lang="en-US" sz="1800" dirty="0"/>
              <a:t> from Research Management Institute, </a:t>
            </a:r>
            <a:r>
              <a:rPr lang="en-US" sz="1800" dirty="0" err="1"/>
              <a:t>Universiti</a:t>
            </a:r>
            <a:r>
              <a:rPr lang="en-US" sz="1800" dirty="0"/>
              <a:t> </a:t>
            </a:r>
            <a:r>
              <a:rPr lang="en-US" sz="1800" dirty="0" err="1"/>
              <a:t>Teknologi</a:t>
            </a:r>
            <a:r>
              <a:rPr lang="en-US" sz="1800" dirty="0"/>
              <a:t> Mara (</a:t>
            </a:r>
            <a:r>
              <a:rPr lang="en-US" sz="1800" dirty="0" err="1"/>
              <a:t>UiTM</a:t>
            </a:r>
            <a:r>
              <a:rPr lang="en-US" sz="1800" dirty="0" smtClean="0"/>
              <a:t>)</a:t>
            </a:r>
            <a:r>
              <a:rPr lang="en-US" sz="1800" dirty="0"/>
              <a:t>,</a:t>
            </a:r>
            <a:r>
              <a:rPr lang="en-US" sz="1800" dirty="0" smtClean="0"/>
              <a:t> </a:t>
            </a:r>
            <a:r>
              <a:rPr lang="en-US" sz="1800" dirty="0"/>
              <a:t>September 2010. </a:t>
            </a:r>
            <a:br>
              <a:rPr lang="en-US" sz="1800" dirty="0"/>
            </a:br>
            <a:endParaRPr lang="en-US" sz="1800" dirty="0"/>
          </a:p>
          <a:p>
            <a:pPr marL="0" indent="0">
              <a:buNone/>
            </a:pPr>
            <a:endParaRPr lang="en-US" sz="1800" dirty="0"/>
          </a:p>
        </p:txBody>
      </p:sp>
    </p:spTree>
    <p:extLst>
      <p:ext uri="{BB962C8B-B14F-4D97-AF65-F5344CB8AC3E}">
        <p14:creationId xmlns:p14="http://schemas.microsoft.com/office/powerpoint/2010/main" val="292955809"/>
      </p:ext>
    </p:extLst>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479</TotalTime>
  <Words>1519</Words>
  <Application>Microsoft Office PowerPoint</Application>
  <PresentationFormat>Custom</PresentationFormat>
  <Paragraphs>293</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Oriel</vt:lpstr>
      <vt:lpstr>Prevalence of Stress, Stressors and Coping Mechanism in Second Year UKM Medical Students : A Cross-sectional Study </vt:lpstr>
      <vt:lpstr>PowerPoint Presentation</vt:lpstr>
      <vt:lpstr>Introduction</vt:lpstr>
      <vt:lpstr>General Objective</vt:lpstr>
      <vt:lpstr>Specific Objectives</vt:lpstr>
      <vt:lpstr>Hypothesis</vt:lpstr>
      <vt:lpstr>Source : Psychological Stress Among Undergraduate Medical Students by M S Sherina, MMed, L Rampal, PhD, N Kaneson, BSc Department of Community Health, Faculty of Medicine and Health Sciences, Universiti Putra Malaysia, Selangor, Malaysia.</vt:lpstr>
      <vt:lpstr>LITERATURE REVIEW</vt:lpstr>
      <vt:lpstr>Source : A study on stress, stressors and coping strategies among Malaysian medical students by Muhamad Saiful Bahri Yusoff, Liew Yen Yee, Ling Heng Wei, Tan Chin Siong, Loke Hon Meng, Lim Xue Bin, Ahmad Fuad Abdul Rahim , Universiti Sains Malaysia, Kelantan, Malaysia.</vt:lpstr>
      <vt:lpstr>Source : Stress among Medical Students in Malaysia by Abdus Salam, Rabeya Yousuf, Sheikh Muhammad Abu Bakar and Mainul Haque, Malaysian Public Universities.</vt:lpstr>
      <vt:lpstr>Literature Review</vt:lpstr>
      <vt:lpstr>PROBLEM FRAMEWORK</vt:lpstr>
      <vt:lpstr>Methodology </vt:lpstr>
      <vt:lpstr>PowerPoint Presentation</vt:lpstr>
      <vt:lpstr>PowerPoint Presentation</vt:lpstr>
      <vt:lpstr>Analytical analysis</vt:lpstr>
      <vt:lpstr>Socio-demographic profile of participants </vt:lpstr>
      <vt:lpstr>Age Distribution in Survey</vt:lpstr>
      <vt:lpstr>PowerPoint Presentation</vt:lpstr>
      <vt:lpstr>PowerPoint Presentation</vt:lpstr>
      <vt:lpstr>Analytical analysis</vt:lpstr>
      <vt:lpstr>PowerPoint Presentation</vt:lpstr>
      <vt:lpstr>PowerPoint Presentation</vt:lpstr>
      <vt:lpstr>H0: There is no association between gender and stress level</vt:lpstr>
      <vt:lpstr>PowerPoint Presentation</vt:lpstr>
      <vt:lpstr>H0: There is no significant difference of score of stressors between stress and non-stress medical students.</vt:lpstr>
      <vt:lpstr>PowerPoint Presentation</vt:lpstr>
      <vt:lpstr>PowerPoint Presentation</vt:lpstr>
      <vt:lpstr>PowerPoint Presentation</vt:lpstr>
      <vt:lpstr>conclusion</vt:lpstr>
      <vt:lpstr>LIMITATIONS OF THE STUDY</vt:lpstr>
      <vt:lpstr>SUGGESTIONS FOR FUTURE RESEARCH</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 Abas</dc:creator>
  <cp:lastModifiedBy>user</cp:lastModifiedBy>
  <cp:revision>36</cp:revision>
  <dcterms:created xsi:type="dcterms:W3CDTF">2015-11-24T12:25:03Z</dcterms:created>
  <dcterms:modified xsi:type="dcterms:W3CDTF">2015-11-26T03:25:47Z</dcterms:modified>
</cp:coreProperties>
</file>