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8" r:id="rId7"/>
    <p:sldId id="264" r:id="rId8"/>
    <p:sldId id="265" r:id="rId9"/>
    <p:sldId id="266" r:id="rId10"/>
    <p:sldId id="269" r:id="rId11"/>
    <p:sldId id="267" r:id="rId12"/>
    <p:sldId id="262" r:id="rId13"/>
    <p:sldId id="263" r:id="rId14"/>
    <p:sldId id="283" r:id="rId15"/>
    <p:sldId id="271" r:id="rId16"/>
    <p:sldId id="272" r:id="rId17"/>
    <p:sldId id="273" r:id="rId18"/>
    <p:sldId id="274" r:id="rId19"/>
    <p:sldId id="275" r:id="rId20"/>
    <p:sldId id="276" r:id="rId21"/>
    <p:sldId id="277" r:id="rId22"/>
    <p:sldId id="293" r:id="rId23"/>
    <p:sldId id="292" r:id="rId24"/>
    <p:sldId id="289" r:id="rId25"/>
    <p:sldId id="286" r:id="rId26"/>
    <p:sldId id="287" r:id="rId27"/>
    <p:sldId id="288" r:id="rId28"/>
    <p:sldId id="282" r:id="rId29"/>
    <p:sldId id="285" r:id="rId30"/>
    <p:sldId id="279" r:id="rId31"/>
    <p:sldId id="281" r:id="rId32"/>
    <p:sldId id="261" r:id="rId33"/>
    <p:sldId id="27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FFE3"/>
    <a:srgbClr val="66FFCC"/>
    <a:srgbClr val="3366CC"/>
    <a:srgbClr val="339966"/>
    <a:srgbClr val="99CC00"/>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B2758F-B1AB-4E8D-B689-E5C7893E79AF}"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9FBC1BC6-E7FF-4C10-B9D1-AF1BF243BC74}">
      <dgm:prSet phldrT="[Text]" custT="1"/>
      <dgm:spPr/>
      <dgm:t>
        <a:bodyPr/>
        <a:lstStyle/>
        <a:p>
          <a:r>
            <a:rPr lang="en-US" sz="2000" dirty="0" smtClean="0">
              <a:solidFill>
                <a:schemeClr val="tx1"/>
              </a:solidFill>
            </a:rPr>
            <a:t>Carry out the research with more time </a:t>
          </a:r>
          <a:endParaRPr lang="en-US" sz="2000" dirty="0"/>
        </a:p>
      </dgm:t>
    </dgm:pt>
    <dgm:pt modelId="{EC0356D9-93A4-4CA7-8C94-185FF0FF9033}" type="parTrans" cxnId="{0FC8E1E7-0441-4A5D-B52B-C99E0805A312}">
      <dgm:prSet/>
      <dgm:spPr/>
      <dgm:t>
        <a:bodyPr/>
        <a:lstStyle/>
        <a:p>
          <a:endParaRPr lang="en-US"/>
        </a:p>
      </dgm:t>
    </dgm:pt>
    <dgm:pt modelId="{7DEC4138-E5C1-4D17-A04E-7DECE0B6D2D9}" type="sibTrans" cxnId="{0FC8E1E7-0441-4A5D-B52B-C99E0805A312}">
      <dgm:prSet/>
      <dgm:spPr/>
      <dgm:t>
        <a:bodyPr/>
        <a:lstStyle/>
        <a:p>
          <a:endParaRPr lang="en-US"/>
        </a:p>
      </dgm:t>
    </dgm:pt>
    <dgm:pt modelId="{D172352B-843E-40C8-BD5D-6B0B0AE94DD3}">
      <dgm:prSet phldrT="[Text]" custT="1"/>
      <dgm:spPr/>
      <dgm:t>
        <a:bodyPr/>
        <a:lstStyle/>
        <a:p>
          <a:r>
            <a:rPr lang="en-US" sz="1600" dirty="0" smtClean="0">
              <a:solidFill>
                <a:schemeClr val="tx1"/>
              </a:solidFill>
            </a:rPr>
            <a:t>increase the amount and diversity of respondents. </a:t>
          </a:r>
          <a:endParaRPr lang="en-US" sz="1600" dirty="0"/>
        </a:p>
      </dgm:t>
    </dgm:pt>
    <dgm:pt modelId="{E2E560F7-E639-42D1-A4D0-00F65A6E059A}" type="parTrans" cxnId="{66FEB9C8-6E06-406B-83ED-7042C40E8D69}">
      <dgm:prSet/>
      <dgm:spPr/>
      <dgm:t>
        <a:bodyPr/>
        <a:lstStyle/>
        <a:p>
          <a:endParaRPr lang="en-US"/>
        </a:p>
      </dgm:t>
    </dgm:pt>
    <dgm:pt modelId="{79459590-37BC-4355-9443-51CEFFCEDB82}" type="sibTrans" cxnId="{66FEB9C8-6E06-406B-83ED-7042C40E8D69}">
      <dgm:prSet/>
      <dgm:spPr/>
      <dgm:t>
        <a:bodyPr/>
        <a:lstStyle/>
        <a:p>
          <a:endParaRPr lang="en-US"/>
        </a:p>
      </dgm:t>
    </dgm:pt>
    <dgm:pt modelId="{A1B576E6-97E6-4AAE-8BD2-D39AF84159D6}">
      <dgm:prSet phldrT="[Text]" custT="1"/>
      <dgm:spPr/>
      <dgm:t>
        <a:bodyPr/>
        <a:lstStyle/>
        <a:p>
          <a:r>
            <a:rPr lang="en-US" sz="1600" dirty="0" smtClean="0">
              <a:solidFill>
                <a:schemeClr val="tx1"/>
              </a:solidFill>
            </a:rPr>
            <a:t>increase sample size </a:t>
          </a:r>
          <a:endParaRPr lang="en-US" sz="1600" dirty="0"/>
        </a:p>
      </dgm:t>
    </dgm:pt>
    <dgm:pt modelId="{3C1C69FF-C32C-4554-A0AD-D7522E8129ED}" type="parTrans" cxnId="{B8E5DFA7-4F2E-49CB-A5C4-261FF01CC07E}">
      <dgm:prSet/>
      <dgm:spPr/>
      <dgm:t>
        <a:bodyPr/>
        <a:lstStyle/>
        <a:p>
          <a:endParaRPr lang="en-US"/>
        </a:p>
      </dgm:t>
    </dgm:pt>
    <dgm:pt modelId="{1BB10D38-060C-49F4-A73C-1C4001417C41}" type="sibTrans" cxnId="{B8E5DFA7-4F2E-49CB-A5C4-261FF01CC07E}">
      <dgm:prSet/>
      <dgm:spPr/>
      <dgm:t>
        <a:bodyPr/>
        <a:lstStyle/>
        <a:p>
          <a:endParaRPr lang="en-US"/>
        </a:p>
      </dgm:t>
    </dgm:pt>
    <dgm:pt modelId="{F9D9E0C6-74AB-4445-A7E1-01822BC8B23A}">
      <dgm:prSet phldrT="[Text]" custT="1"/>
      <dgm:spPr/>
      <dgm:t>
        <a:bodyPr/>
        <a:lstStyle/>
        <a:p>
          <a:r>
            <a:rPr lang="en-US" sz="2000" dirty="0" smtClean="0">
              <a:solidFill>
                <a:schemeClr val="tx1"/>
              </a:solidFill>
            </a:rPr>
            <a:t>Establish a cohort study</a:t>
          </a:r>
          <a:endParaRPr lang="en-US" sz="2000" dirty="0"/>
        </a:p>
      </dgm:t>
    </dgm:pt>
    <dgm:pt modelId="{52CDFF19-F589-4D53-8515-B69004BA533D}" type="parTrans" cxnId="{4ACD4FE2-A7AA-48EE-A673-7D6FC27C7F5B}">
      <dgm:prSet/>
      <dgm:spPr/>
      <dgm:t>
        <a:bodyPr/>
        <a:lstStyle/>
        <a:p>
          <a:endParaRPr lang="en-US"/>
        </a:p>
      </dgm:t>
    </dgm:pt>
    <dgm:pt modelId="{DACFB590-C51B-47D6-BC23-BB3352B07AF7}" type="sibTrans" cxnId="{4ACD4FE2-A7AA-48EE-A673-7D6FC27C7F5B}">
      <dgm:prSet/>
      <dgm:spPr/>
      <dgm:t>
        <a:bodyPr/>
        <a:lstStyle/>
        <a:p>
          <a:endParaRPr lang="en-US"/>
        </a:p>
      </dgm:t>
    </dgm:pt>
    <dgm:pt modelId="{731C6895-AF8F-42E7-973C-344EE1FE7B19}">
      <dgm:prSet phldrT="[Text]" custT="1"/>
      <dgm:spPr/>
      <dgm:t>
        <a:bodyPr/>
        <a:lstStyle/>
        <a:p>
          <a:r>
            <a:rPr lang="en-US" sz="1800" dirty="0" smtClean="0">
              <a:solidFill>
                <a:schemeClr val="tx1"/>
              </a:solidFill>
            </a:rPr>
            <a:t>on-site measurement of BMI in order to eliminate recall bias in our data. </a:t>
          </a:r>
          <a:endParaRPr lang="en-US" sz="1800" dirty="0"/>
        </a:p>
      </dgm:t>
    </dgm:pt>
    <dgm:pt modelId="{AA3097B3-6F6B-47F7-9367-50D9C88E2AA6}" type="parTrans" cxnId="{16B8B9B8-CF3C-44B9-B0FE-A8B99A20A849}">
      <dgm:prSet/>
      <dgm:spPr/>
      <dgm:t>
        <a:bodyPr/>
        <a:lstStyle/>
        <a:p>
          <a:endParaRPr lang="en-US"/>
        </a:p>
      </dgm:t>
    </dgm:pt>
    <dgm:pt modelId="{2641A9C6-664C-43F2-B51A-0A8BB26EE52C}" type="sibTrans" cxnId="{16B8B9B8-CF3C-44B9-B0FE-A8B99A20A849}">
      <dgm:prSet/>
      <dgm:spPr/>
      <dgm:t>
        <a:bodyPr/>
        <a:lstStyle/>
        <a:p>
          <a:endParaRPr lang="en-US"/>
        </a:p>
      </dgm:t>
    </dgm:pt>
    <dgm:pt modelId="{D5D00D3B-E852-471A-B015-6F4BB868218C}">
      <dgm:prSet phldrT="[Text]" custT="1"/>
      <dgm:spPr/>
      <dgm:t>
        <a:bodyPr/>
        <a:lstStyle/>
        <a:p>
          <a:r>
            <a:rPr lang="en-US" sz="1800" dirty="0" smtClean="0">
              <a:solidFill>
                <a:schemeClr val="tx1"/>
              </a:solidFill>
            </a:rPr>
            <a:t>the accuracy and validity of the results </a:t>
          </a:r>
          <a:endParaRPr lang="en-US" sz="1800" dirty="0"/>
        </a:p>
      </dgm:t>
    </dgm:pt>
    <dgm:pt modelId="{9A170A51-46A9-4160-A826-CFE7E9224471}" type="parTrans" cxnId="{994633CA-8072-4258-BB57-B14BC82F9B43}">
      <dgm:prSet/>
      <dgm:spPr/>
      <dgm:t>
        <a:bodyPr/>
        <a:lstStyle/>
        <a:p>
          <a:endParaRPr lang="en-US"/>
        </a:p>
      </dgm:t>
    </dgm:pt>
    <dgm:pt modelId="{31E77BAB-39B0-48A3-9EA6-572407B8FDAE}" type="sibTrans" cxnId="{994633CA-8072-4258-BB57-B14BC82F9B43}">
      <dgm:prSet/>
      <dgm:spPr/>
      <dgm:t>
        <a:bodyPr/>
        <a:lstStyle/>
        <a:p>
          <a:endParaRPr lang="en-US"/>
        </a:p>
      </dgm:t>
    </dgm:pt>
    <dgm:pt modelId="{345F8686-E4B6-4FCC-9D69-22519B920F04}">
      <dgm:prSet phldrT="[Text]" custT="1"/>
      <dgm:spPr/>
      <dgm:t>
        <a:bodyPr/>
        <a:lstStyle/>
        <a:p>
          <a:r>
            <a:rPr lang="en-US" sz="1600" dirty="0" smtClean="0">
              <a:solidFill>
                <a:schemeClr val="tx1"/>
              </a:solidFill>
            </a:rPr>
            <a:t>make the data more representative of a general populace</a:t>
          </a:r>
          <a:endParaRPr lang="en-US" sz="1600" dirty="0"/>
        </a:p>
      </dgm:t>
    </dgm:pt>
    <dgm:pt modelId="{31CC2214-2B71-494B-A93C-795D368F4C1F}" type="parTrans" cxnId="{0ACAE4EB-847B-471D-8532-FA20596C27DA}">
      <dgm:prSet/>
      <dgm:spPr/>
      <dgm:t>
        <a:bodyPr/>
        <a:lstStyle/>
        <a:p>
          <a:endParaRPr lang="en-US"/>
        </a:p>
      </dgm:t>
    </dgm:pt>
    <dgm:pt modelId="{527D3C2B-2251-4B14-8506-439D66CF894B}" type="sibTrans" cxnId="{0ACAE4EB-847B-471D-8532-FA20596C27DA}">
      <dgm:prSet/>
      <dgm:spPr/>
      <dgm:t>
        <a:bodyPr/>
        <a:lstStyle/>
        <a:p>
          <a:endParaRPr lang="en-US"/>
        </a:p>
      </dgm:t>
    </dgm:pt>
    <dgm:pt modelId="{A3667B23-3CA9-46E0-ACCF-9873025B36D4}">
      <dgm:prSet phldrT="[Text]" custT="1"/>
      <dgm:spPr/>
      <dgm:t>
        <a:bodyPr/>
        <a:lstStyle/>
        <a:p>
          <a:endParaRPr lang="en-US" sz="1800" dirty="0"/>
        </a:p>
      </dgm:t>
    </dgm:pt>
    <dgm:pt modelId="{84D30D17-0F1C-40AA-AF3E-D5F84B39CA36}" type="parTrans" cxnId="{41D3B378-D6BA-465B-9424-483CCA7B8F9F}">
      <dgm:prSet/>
      <dgm:spPr/>
      <dgm:t>
        <a:bodyPr/>
        <a:lstStyle/>
        <a:p>
          <a:endParaRPr lang="en-US"/>
        </a:p>
      </dgm:t>
    </dgm:pt>
    <dgm:pt modelId="{82175F8C-4F9D-443E-BAA7-540D79C8929E}" type="sibTrans" cxnId="{41D3B378-D6BA-465B-9424-483CCA7B8F9F}">
      <dgm:prSet/>
      <dgm:spPr/>
      <dgm:t>
        <a:bodyPr/>
        <a:lstStyle/>
        <a:p>
          <a:endParaRPr lang="en-US"/>
        </a:p>
      </dgm:t>
    </dgm:pt>
    <dgm:pt modelId="{0889E2F2-0321-4EAF-8265-696F0BE9EC57}">
      <dgm:prSet/>
      <dgm:spPr/>
      <dgm:t>
        <a:bodyPr/>
        <a:lstStyle/>
        <a:p>
          <a:r>
            <a:rPr lang="en-US" dirty="0" smtClean="0">
              <a:solidFill>
                <a:schemeClr val="tx1"/>
              </a:solidFill>
            </a:rPr>
            <a:t>significant relation is suggested</a:t>
          </a:r>
        </a:p>
      </dgm:t>
    </dgm:pt>
    <dgm:pt modelId="{3AF37C45-E4F6-4B77-96E1-B30E53689033}" type="parTrans" cxnId="{63D9EC8E-A91B-41B3-9535-98064E9ACA8E}">
      <dgm:prSet/>
      <dgm:spPr/>
      <dgm:t>
        <a:bodyPr/>
        <a:lstStyle/>
        <a:p>
          <a:endParaRPr lang="en-US"/>
        </a:p>
      </dgm:t>
    </dgm:pt>
    <dgm:pt modelId="{F5737ABC-59A2-4184-80CD-1DB58D267B5F}" type="sibTrans" cxnId="{63D9EC8E-A91B-41B3-9535-98064E9ACA8E}">
      <dgm:prSet/>
      <dgm:spPr/>
      <dgm:t>
        <a:bodyPr/>
        <a:lstStyle/>
        <a:p>
          <a:endParaRPr lang="en-US"/>
        </a:p>
      </dgm:t>
    </dgm:pt>
    <dgm:pt modelId="{075C6901-B51E-4032-8A44-7DBF217773DA}">
      <dgm:prSet custT="1"/>
      <dgm:spPr/>
      <dgm:t>
        <a:bodyPr/>
        <a:lstStyle/>
        <a:p>
          <a:r>
            <a:rPr lang="en-US" sz="1700" dirty="0" smtClean="0">
              <a:solidFill>
                <a:schemeClr val="tx1"/>
              </a:solidFill>
            </a:rPr>
            <a:t>to encourage more physical activity among medical students to boost academic performance</a:t>
          </a:r>
          <a:endParaRPr lang="en-US" sz="1700" dirty="0"/>
        </a:p>
      </dgm:t>
    </dgm:pt>
    <dgm:pt modelId="{8C874C73-2793-4746-8DC6-B1BF82F9FC5E}" type="parTrans" cxnId="{4222DF08-4A8E-462F-BF64-A808D1615481}">
      <dgm:prSet/>
      <dgm:spPr/>
      <dgm:t>
        <a:bodyPr/>
        <a:lstStyle/>
        <a:p>
          <a:endParaRPr lang="en-US"/>
        </a:p>
      </dgm:t>
    </dgm:pt>
    <dgm:pt modelId="{EE2C6C5A-1FEA-4F1C-A6E2-B0FFD1F07D22}" type="sibTrans" cxnId="{4222DF08-4A8E-462F-BF64-A808D1615481}">
      <dgm:prSet/>
      <dgm:spPr/>
      <dgm:t>
        <a:bodyPr/>
        <a:lstStyle/>
        <a:p>
          <a:endParaRPr lang="en-US"/>
        </a:p>
      </dgm:t>
    </dgm:pt>
    <dgm:pt modelId="{4FC4F774-C600-46A0-BBF6-DE369A6A85DF}">
      <dgm:prSet custT="1"/>
      <dgm:spPr/>
      <dgm:t>
        <a:bodyPr/>
        <a:lstStyle/>
        <a:p>
          <a:r>
            <a:rPr lang="en-US" sz="1700" dirty="0" smtClean="0">
              <a:solidFill>
                <a:schemeClr val="tx1"/>
              </a:solidFill>
            </a:rPr>
            <a:t>intervention can be made </a:t>
          </a:r>
          <a:endParaRPr lang="en-US" sz="1700" dirty="0"/>
        </a:p>
      </dgm:t>
    </dgm:pt>
    <dgm:pt modelId="{0F252F69-BC83-4980-99E3-CD34DF7530FA}" type="parTrans" cxnId="{D0C71E91-5310-47A6-9BA9-A0B99BF0C7D1}">
      <dgm:prSet/>
      <dgm:spPr/>
      <dgm:t>
        <a:bodyPr/>
        <a:lstStyle/>
        <a:p>
          <a:endParaRPr lang="en-US"/>
        </a:p>
      </dgm:t>
    </dgm:pt>
    <dgm:pt modelId="{E9DDF609-A59D-4AAF-902B-CED725E7F045}" type="sibTrans" cxnId="{D0C71E91-5310-47A6-9BA9-A0B99BF0C7D1}">
      <dgm:prSet/>
      <dgm:spPr/>
      <dgm:t>
        <a:bodyPr/>
        <a:lstStyle/>
        <a:p>
          <a:endParaRPr lang="en-US"/>
        </a:p>
      </dgm:t>
    </dgm:pt>
    <dgm:pt modelId="{9DE59A79-8AA0-EF47-B3A9-EE51EC312B4B}">
      <dgm:prSet phldrT="[Text]" custT="1"/>
      <dgm:spPr/>
      <dgm:t>
        <a:bodyPr/>
        <a:lstStyle/>
        <a:p>
          <a:r>
            <a:rPr lang="en-US" sz="1600" dirty="0" smtClean="0"/>
            <a:t>control group who carry out their daily lifestyle and mainly </a:t>
          </a:r>
          <a:r>
            <a:rPr lang="en-US" sz="1600" dirty="0" err="1" smtClean="0"/>
            <a:t>inacitve</a:t>
          </a:r>
          <a:endParaRPr lang="en-US" sz="1600" dirty="0"/>
        </a:p>
      </dgm:t>
    </dgm:pt>
    <dgm:pt modelId="{ACFC8E89-5A25-824D-BFB1-E9954A66B953}" type="parTrans" cxnId="{D1A52A64-541C-1844-B56D-F5BCDF925CC1}">
      <dgm:prSet/>
      <dgm:spPr/>
      <dgm:t>
        <a:bodyPr/>
        <a:lstStyle/>
        <a:p>
          <a:endParaRPr lang="en-US"/>
        </a:p>
      </dgm:t>
    </dgm:pt>
    <dgm:pt modelId="{7ABA2668-0FB0-B140-9F9A-AE0F85BCF292}" type="sibTrans" cxnId="{D1A52A64-541C-1844-B56D-F5BCDF925CC1}">
      <dgm:prSet/>
      <dgm:spPr/>
      <dgm:t>
        <a:bodyPr/>
        <a:lstStyle/>
        <a:p>
          <a:endParaRPr lang="en-US"/>
        </a:p>
      </dgm:t>
    </dgm:pt>
    <dgm:pt modelId="{71CF6260-C927-0649-A92F-616B708013C9}">
      <dgm:prSet phldrT="[Text]" custT="1"/>
      <dgm:spPr/>
      <dgm:t>
        <a:bodyPr/>
        <a:lstStyle/>
        <a:p>
          <a:r>
            <a:rPr lang="en-US" sz="1600" dirty="0" smtClean="0"/>
            <a:t>case group who are active and their physical activity is monitored on the course of the study</a:t>
          </a:r>
          <a:endParaRPr lang="en-US" sz="1600" dirty="0"/>
        </a:p>
      </dgm:t>
    </dgm:pt>
    <dgm:pt modelId="{05CAF9B3-0733-8349-B997-992F15E47148}" type="parTrans" cxnId="{4DCB8544-A172-6C47-AF9E-0BDB8D0A2FC8}">
      <dgm:prSet/>
      <dgm:spPr/>
      <dgm:t>
        <a:bodyPr/>
        <a:lstStyle/>
        <a:p>
          <a:endParaRPr lang="en-US"/>
        </a:p>
      </dgm:t>
    </dgm:pt>
    <dgm:pt modelId="{10C99E05-93E6-4644-A393-521515F16884}" type="sibTrans" cxnId="{4DCB8544-A172-6C47-AF9E-0BDB8D0A2FC8}">
      <dgm:prSet/>
      <dgm:spPr/>
      <dgm:t>
        <a:bodyPr/>
        <a:lstStyle/>
        <a:p>
          <a:endParaRPr lang="en-US"/>
        </a:p>
      </dgm:t>
    </dgm:pt>
    <dgm:pt modelId="{512E44CB-BEF8-E440-A556-C7CB53E18DB0}">
      <dgm:prSet phldrT="[Text]" custT="1"/>
      <dgm:spPr/>
      <dgm:t>
        <a:bodyPr/>
        <a:lstStyle/>
        <a:p>
          <a:r>
            <a:rPr lang="en-US" sz="1600" dirty="0" smtClean="0"/>
            <a:t>At the en of the study, both are compare the two group to establish a more </a:t>
          </a:r>
          <a:r>
            <a:rPr lang="en-US" sz="1600" smtClean="0"/>
            <a:t>valid result</a:t>
          </a:r>
          <a:endParaRPr lang="en-US" sz="1600" dirty="0"/>
        </a:p>
      </dgm:t>
    </dgm:pt>
    <dgm:pt modelId="{AD3496C2-5FAD-C84D-9240-44F0A1223BA6}" type="parTrans" cxnId="{4113CE80-E069-9641-AF40-CE16B38CD847}">
      <dgm:prSet/>
      <dgm:spPr/>
      <dgm:t>
        <a:bodyPr/>
        <a:lstStyle/>
        <a:p>
          <a:endParaRPr lang="en-US"/>
        </a:p>
      </dgm:t>
    </dgm:pt>
    <dgm:pt modelId="{A75CC5DF-8DC0-E547-A3C1-75229941B095}" type="sibTrans" cxnId="{4113CE80-E069-9641-AF40-CE16B38CD847}">
      <dgm:prSet/>
      <dgm:spPr/>
      <dgm:t>
        <a:bodyPr/>
        <a:lstStyle/>
        <a:p>
          <a:endParaRPr lang="en-US"/>
        </a:p>
      </dgm:t>
    </dgm:pt>
    <dgm:pt modelId="{92C9AF7E-B376-45F0-8910-E605C7540149}" type="pres">
      <dgm:prSet presAssocID="{E9B2758F-B1AB-4E8D-B689-E5C7893E79AF}" presName="Name0" presStyleCnt="0">
        <dgm:presLayoutVars>
          <dgm:dir/>
          <dgm:animLvl val="lvl"/>
          <dgm:resizeHandles val="exact"/>
        </dgm:presLayoutVars>
      </dgm:prSet>
      <dgm:spPr/>
      <dgm:t>
        <a:bodyPr/>
        <a:lstStyle/>
        <a:p>
          <a:endParaRPr lang="en-US"/>
        </a:p>
      </dgm:t>
    </dgm:pt>
    <dgm:pt modelId="{B38962F1-8E83-4828-AB6E-B87DE9DB477A}" type="pres">
      <dgm:prSet presAssocID="{E9B2758F-B1AB-4E8D-B689-E5C7893E79AF}" presName="tSp" presStyleCnt="0"/>
      <dgm:spPr/>
    </dgm:pt>
    <dgm:pt modelId="{CA7001E9-252B-4745-8C48-971626D74B35}" type="pres">
      <dgm:prSet presAssocID="{E9B2758F-B1AB-4E8D-B689-E5C7893E79AF}" presName="bSp" presStyleCnt="0"/>
      <dgm:spPr/>
    </dgm:pt>
    <dgm:pt modelId="{03DF4F70-1C65-44EC-BCBA-4B70C1EFF48D}" type="pres">
      <dgm:prSet presAssocID="{E9B2758F-B1AB-4E8D-B689-E5C7893E79AF}" presName="process" presStyleCnt="0"/>
      <dgm:spPr/>
    </dgm:pt>
    <dgm:pt modelId="{8A585B88-BA5F-4968-B6AF-961D7D48688A}" type="pres">
      <dgm:prSet presAssocID="{9FBC1BC6-E7FF-4C10-B9D1-AF1BF243BC74}" presName="composite1" presStyleCnt="0"/>
      <dgm:spPr/>
    </dgm:pt>
    <dgm:pt modelId="{8F92DA02-BC3E-4571-A9CF-41DAECB6D731}" type="pres">
      <dgm:prSet presAssocID="{9FBC1BC6-E7FF-4C10-B9D1-AF1BF243BC74}" presName="dummyNode1" presStyleLbl="node1" presStyleIdx="0" presStyleCnt="4"/>
      <dgm:spPr/>
    </dgm:pt>
    <dgm:pt modelId="{6C3FE29C-FC32-401D-B955-FDF837622210}" type="pres">
      <dgm:prSet presAssocID="{9FBC1BC6-E7FF-4C10-B9D1-AF1BF243BC74}" presName="childNode1" presStyleLbl="bgAcc1" presStyleIdx="0" presStyleCnt="4" custScaleX="124103" custScaleY="122932">
        <dgm:presLayoutVars>
          <dgm:bulletEnabled val="1"/>
        </dgm:presLayoutVars>
      </dgm:prSet>
      <dgm:spPr/>
      <dgm:t>
        <a:bodyPr/>
        <a:lstStyle/>
        <a:p>
          <a:endParaRPr lang="en-US"/>
        </a:p>
      </dgm:t>
    </dgm:pt>
    <dgm:pt modelId="{276E2A30-DF08-4B97-B0F6-1E8E3E4B6852}" type="pres">
      <dgm:prSet presAssocID="{9FBC1BC6-E7FF-4C10-B9D1-AF1BF243BC74}" presName="childNode1tx" presStyleLbl="bgAcc1" presStyleIdx="0" presStyleCnt="4">
        <dgm:presLayoutVars>
          <dgm:bulletEnabled val="1"/>
        </dgm:presLayoutVars>
      </dgm:prSet>
      <dgm:spPr/>
      <dgm:t>
        <a:bodyPr/>
        <a:lstStyle/>
        <a:p>
          <a:endParaRPr lang="en-US"/>
        </a:p>
      </dgm:t>
    </dgm:pt>
    <dgm:pt modelId="{BC2178E4-820B-45C5-ABB8-F8A55D7684A1}" type="pres">
      <dgm:prSet presAssocID="{9FBC1BC6-E7FF-4C10-B9D1-AF1BF243BC74}" presName="parentNode1" presStyleLbl="node1" presStyleIdx="0" presStyleCnt="4" custScaleX="118050" custScaleY="120056" custLinFactNeighborX="-637" custLinFactNeighborY="29930">
        <dgm:presLayoutVars>
          <dgm:chMax val="1"/>
          <dgm:bulletEnabled val="1"/>
        </dgm:presLayoutVars>
      </dgm:prSet>
      <dgm:spPr/>
      <dgm:t>
        <a:bodyPr/>
        <a:lstStyle/>
        <a:p>
          <a:endParaRPr lang="en-US"/>
        </a:p>
      </dgm:t>
    </dgm:pt>
    <dgm:pt modelId="{0BA6AD66-9B68-469A-8827-86A4B961C30B}" type="pres">
      <dgm:prSet presAssocID="{9FBC1BC6-E7FF-4C10-B9D1-AF1BF243BC74}" presName="connSite1" presStyleCnt="0"/>
      <dgm:spPr/>
    </dgm:pt>
    <dgm:pt modelId="{7571290D-1771-4068-A235-0E8B96E465BC}" type="pres">
      <dgm:prSet presAssocID="{7DEC4138-E5C1-4D17-A04E-7DECE0B6D2D9}" presName="Name9" presStyleLbl="sibTrans2D1" presStyleIdx="0" presStyleCnt="3"/>
      <dgm:spPr/>
      <dgm:t>
        <a:bodyPr/>
        <a:lstStyle/>
        <a:p>
          <a:endParaRPr lang="en-US"/>
        </a:p>
      </dgm:t>
    </dgm:pt>
    <dgm:pt modelId="{E2ACB28F-CD35-41DB-8357-E6D1A6C27E03}" type="pres">
      <dgm:prSet presAssocID="{F9D9E0C6-74AB-4445-A7E1-01822BC8B23A}" presName="composite2" presStyleCnt="0"/>
      <dgm:spPr/>
    </dgm:pt>
    <dgm:pt modelId="{EB8F53ED-1F1E-449B-93FC-A1778FA364F5}" type="pres">
      <dgm:prSet presAssocID="{F9D9E0C6-74AB-4445-A7E1-01822BC8B23A}" presName="dummyNode2" presStyleLbl="node1" presStyleIdx="0" presStyleCnt="4"/>
      <dgm:spPr/>
    </dgm:pt>
    <dgm:pt modelId="{2E916255-D504-495F-87EB-EE1D5689C62A}" type="pres">
      <dgm:prSet presAssocID="{F9D9E0C6-74AB-4445-A7E1-01822BC8B23A}" presName="childNode2" presStyleLbl="bgAcc1" presStyleIdx="1" presStyleCnt="4" custScaleX="124858" custScaleY="197064" custLinFactNeighborX="-134" custLinFactNeighborY="16964">
        <dgm:presLayoutVars>
          <dgm:bulletEnabled val="1"/>
        </dgm:presLayoutVars>
      </dgm:prSet>
      <dgm:spPr/>
      <dgm:t>
        <a:bodyPr/>
        <a:lstStyle/>
        <a:p>
          <a:endParaRPr lang="en-US"/>
        </a:p>
      </dgm:t>
    </dgm:pt>
    <dgm:pt modelId="{6D685571-77EB-44B6-BA62-A11984ACFC18}" type="pres">
      <dgm:prSet presAssocID="{F9D9E0C6-74AB-4445-A7E1-01822BC8B23A}" presName="childNode2tx" presStyleLbl="bgAcc1" presStyleIdx="1" presStyleCnt="4">
        <dgm:presLayoutVars>
          <dgm:bulletEnabled val="1"/>
        </dgm:presLayoutVars>
      </dgm:prSet>
      <dgm:spPr/>
      <dgm:t>
        <a:bodyPr/>
        <a:lstStyle/>
        <a:p>
          <a:endParaRPr lang="en-US"/>
        </a:p>
      </dgm:t>
    </dgm:pt>
    <dgm:pt modelId="{9F917829-9F2A-43FD-81D8-B3CD78A232C2}" type="pres">
      <dgm:prSet presAssocID="{F9D9E0C6-74AB-4445-A7E1-01822BC8B23A}" presName="parentNode2" presStyleLbl="node1" presStyleIdx="1" presStyleCnt="4" custScaleX="110277" custScaleY="118244" custLinFactNeighborY="-17243">
        <dgm:presLayoutVars>
          <dgm:chMax val="0"/>
          <dgm:bulletEnabled val="1"/>
        </dgm:presLayoutVars>
      </dgm:prSet>
      <dgm:spPr/>
      <dgm:t>
        <a:bodyPr/>
        <a:lstStyle/>
        <a:p>
          <a:endParaRPr lang="en-US"/>
        </a:p>
      </dgm:t>
    </dgm:pt>
    <dgm:pt modelId="{A03F7437-BA47-4E27-A7E4-7797EB9FA216}" type="pres">
      <dgm:prSet presAssocID="{F9D9E0C6-74AB-4445-A7E1-01822BC8B23A}" presName="connSite2" presStyleCnt="0"/>
      <dgm:spPr/>
    </dgm:pt>
    <dgm:pt modelId="{C18071C4-9582-441E-95C0-84732213ABF9}" type="pres">
      <dgm:prSet presAssocID="{DACFB590-C51B-47D6-BC23-BB3352B07AF7}" presName="Name18" presStyleLbl="sibTrans2D1" presStyleIdx="1" presStyleCnt="3"/>
      <dgm:spPr/>
      <dgm:t>
        <a:bodyPr/>
        <a:lstStyle/>
        <a:p>
          <a:endParaRPr lang="en-US"/>
        </a:p>
      </dgm:t>
    </dgm:pt>
    <dgm:pt modelId="{40EE90D4-981F-4C01-A630-C52F682D192A}" type="pres">
      <dgm:prSet presAssocID="{731C6895-AF8F-42E7-973C-344EE1FE7B19}" presName="composite1" presStyleCnt="0"/>
      <dgm:spPr/>
    </dgm:pt>
    <dgm:pt modelId="{D95F8D21-BA22-48CC-A861-2FBAF577FD25}" type="pres">
      <dgm:prSet presAssocID="{731C6895-AF8F-42E7-973C-344EE1FE7B19}" presName="dummyNode1" presStyleLbl="node1" presStyleIdx="1" presStyleCnt="4"/>
      <dgm:spPr/>
    </dgm:pt>
    <dgm:pt modelId="{401A75A6-09AF-4C5E-8915-5B9B34C938A5}" type="pres">
      <dgm:prSet presAssocID="{731C6895-AF8F-42E7-973C-344EE1FE7B19}" presName="childNode1" presStyleLbl="bgAcc1" presStyleIdx="2" presStyleCnt="4" custScaleX="108491" custScaleY="100732" custLinFactNeighborX="594" custLinFactNeighborY="-720">
        <dgm:presLayoutVars>
          <dgm:bulletEnabled val="1"/>
        </dgm:presLayoutVars>
      </dgm:prSet>
      <dgm:spPr/>
      <dgm:t>
        <a:bodyPr/>
        <a:lstStyle/>
        <a:p>
          <a:endParaRPr lang="en-US"/>
        </a:p>
      </dgm:t>
    </dgm:pt>
    <dgm:pt modelId="{311C3532-D9CB-4AE9-8604-2D5F3BC43C7A}" type="pres">
      <dgm:prSet presAssocID="{731C6895-AF8F-42E7-973C-344EE1FE7B19}" presName="childNode1tx" presStyleLbl="bgAcc1" presStyleIdx="2" presStyleCnt="4">
        <dgm:presLayoutVars>
          <dgm:bulletEnabled val="1"/>
        </dgm:presLayoutVars>
      </dgm:prSet>
      <dgm:spPr/>
      <dgm:t>
        <a:bodyPr/>
        <a:lstStyle/>
        <a:p>
          <a:endParaRPr lang="en-US"/>
        </a:p>
      </dgm:t>
    </dgm:pt>
    <dgm:pt modelId="{7E171596-9047-4EB1-BDA7-F7DC5787B142}" type="pres">
      <dgm:prSet presAssocID="{731C6895-AF8F-42E7-973C-344EE1FE7B19}" presName="parentNode1" presStyleLbl="node1" presStyleIdx="2" presStyleCnt="4" custScaleX="120323" custScaleY="150416">
        <dgm:presLayoutVars>
          <dgm:chMax val="1"/>
          <dgm:bulletEnabled val="1"/>
        </dgm:presLayoutVars>
      </dgm:prSet>
      <dgm:spPr/>
      <dgm:t>
        <a:bodyPr/>
        <a:lstStyle/>
        <a:p>
          <a:endParaRPr lang="en-US"/>
        </a:p>
      </dgm:t>
    </dgm:pt>
    <dgm:pt modelId="{E452C6C8-906F-4360-81BF-4CC5CC896F4E}" type="pres">
      <dgm:prSet presAssocID="{731C6895-AF8F-42E7-973C-344EE1FE7B19}" presName="connSite1" presStyleCnt="0"/>
      <dgm:spPr/>
    </dgm:pt>
    <dgm:pt modelId="{90B8A262-1346-44B1-9D88-0353751510BD}" type="pres">
      <dgm:prSet presAssocID="{2641A9C6-664C-43F2-B51A-0A8BB26EE52C}" presName="Name9" presStyleLbl="sibTrans2D1" presStyleIdx="2" presStyleCnt="3" custAng="21279434" custLinFactNeighborX="-457" custLinFactNeighborY="-3659"/>
      <dgm:spPr/>
      <dgm:t>
        <a:bodyPr/>
        <a:lstStyle/>
        <a:p>
          <a:endParaRPr lang="en-US"/>
        </a:p>
      </dgm:t>
    </dgm:pt>
    <dgm:pt modelId="{2E6DD284-E40C-421E-9A39-2F70E2DB803A}" type="pres">
      <dgm:prSet presAssocID="{0889E2F2-0321-4EAF-8265-696F0BE9EC57}" presName="composite2" presStyleCnt="0"/>
      <dgm:spPr/>
    </dgm:pt>
    <dgm:pt modelId="{A1499072-C0ED-43C7-B91F-B6720CA5BBAA}" type="pres">
      <dgm:prSet presAssocID="{0889E2F2-0321-4EAF-8265-696F0BE9EC57}" presName="dummyNode2" presStyleLbl="node1" presStyleIdx="2" presStyleCnt="4"/>
      <dgm:spPr/>
    </dgm:pt>
    <dgm:pt modelId="{662886D4-942D-4D74-B54E-991A74BD5C15}" type="pres">
      <dgm:prSet presAssocID="{0889E2F2-0321-4EAF-8265-696F0BE9EC57}" presName="childNode2" presStyleLbl="bgAcc1" presStyleIdx="3" presStyleCnt="4" custScaleX="116279" custScaleY="114129" custLinFactNeighborX="-2250" custLinFactNeighborY="25619">
        <dgm:presLayoutVars>
          <dgm:bulletEnabled val="1"/>
        </dgm:presLayoutVars>
      </dgm:prSet>
      <dgm:spPr/>
      <dgm:t>
        <a:bodyPr/>
        <a:lstStyle/>
        <a:p>
          <a:endParaRPr lang="en-US"/>
        </a:p>
      </dgm:t>
    </dgm:pt>
    <dgm:pt modelId="{5F550115-F370-4547-8D76-1E43FA821876}" type="pres">
      <dgm:prSet presAssocID="{0889E2F2-0321-4EAF-8265-696F0BE9EC57}" presName="childNode2tx" presStyleLbl="bgAcc1" presStyleIdx="3" presStyleCnt="4">
        <dgm:presLayoutVars>
          <dgm:bulletEnabled val="1"/>
        </dgm:presLayoutVars>
      </dgm:prSet>
      <dgm:spPr/>
      <dgm:t>
        <a:bodyPr/>
        <a:lstStyle/>
        <a:p>
          <a:endParaRPr lang="en-US"/>
        </a:p>
      </dgm:t>
    </dgm:pt>
    <dgm:pt modelId="{10FD9E52-FA9F-484A-83CB-AFC1FF81FC45}" type="pres">
      <dgm:prSet presAssocID="{0889E2F2-0321-4EAF-8265-696F0BE9EC57}" presName="parentNode2" presStyleLbl="node1" presStyleIdx="3" presStyleCnt="4" custScaleX="109845" custScaleY="120283" custLinFactNeighborX="-5088" custLinFactNeighborY="20355">
        <dgm:presLayoutVars>
          <dgm:chMax val="0"/>
          <dgm:bulletEnabled val="1"/>
        </dgm:presLayoutVars>
      </dgm:prSet>
      <dgm:spPr/>
      <dgm:t>
        <a:bodyPr/>
        <a:lstStyle/>
        <a:p>
          <a:endParaRPr lang="en-US"/>
        </a:p>
      </dgm:t>
    </dgm:pt>
    <dgm:pt modelId="{2FA8A59A-241F-4FDD-ACC7-31BB87A703BF}" type="pres">
      <dgm:prSet presAssocID="{0889E2F2-0321-4EAF-8265-696F0BE9EC57}" presName="connSite2" presStyleCnt="0"/>
      <dgm:spPr/>
    </dgm:pt>
  </dgm:ptLst>
  <dgm:cxnLst>
    <dgm:cxn modelId="{140FD7C0-0A72-C742-B177-987179883A41}" type="presOf" srcId="{4FC4F774-C600-46A0-BBF6-DE369A6A85DF}" destId="{5F550115-F370-4547-8D76-1E43FA821876}" srcOrd="1" destOrd="0" presId="urn:microsoft.com/office/officeart/2005/8/layout/hProcess4"/>
    <dgm:cxn modelId="{A538169C-F1E4-45C3-A2FC-6F6FF43C06D7}" type="presOf" srcId="{D172352B-843E-40C8-BD5D-6B0B0AE94DD3}" destId="{276E2A30-DF08-4B97-B0F6-1E8E3E4B6852}" srcOrd="1" destOrd="0" presId="urn:microsoft.com/office/officeart/2005/8/layout/hProcess4"/>
    <dgm:cxn modelId="{BEEF4734-C2D3-DE48-9DEE-776F042F54DC}" type="presOf" srcId="{075C6901-B51E-4032-8A44-7DBF217773DA}" destId="{662886D4-942D-4D74-B54E-991A74BD5C15}" srcOrd="0" destOrd="1" presId="urn:microsoft.com/office/officeart/2005/8/layout/hProcess4"/>
    <dgm:cxn modelId="{41D3B378-D6BA-465B-9424-483CCA7B8F9F}" srcId="{D5D00D3B-E852-471A-B015-6F4BB868218C}" destId="{A3667B23-3CA9-46E0-ACCF-9873025B36D4}" srcOrd="0" destOrd="0" parTransId="{84D30D17-0F1C-40AA-AF3E-D5F84B39CA36}" sibTransId="{82175F8C-4F9D-443E-BAA7-540D79C8929E}"/>
    <dgm:cxn modelId="{63D9EC8E-A91B-41B3-9535-98064E9ACA8E}" srcId="{E9B2758F-B1AB-4E8D-B689-E5C7893E79AF}" destId="{0889E2F2-0321-4EAF-8265-696F0BE9EC57}" srcOrd="3" destOrd="0" parTransId="{3AF37C45-E4F6-4B77-96E1-B30E53689033}" sibTransId="{F5737ABC-59A2-4184-80CD-1DB58D267B5F}"/>
    <dgm:cxn modelId="{897979C6-2983-48F1-B40C-8203DDFF2631}" type="presOf" srcId="{E9B2758F-B1AB-4E8D-B689-E5C7893E79AF}" destId="{92C9AF7E-B376-45F0-8910-E605C7540149}" srcOrd="0" destOrd="0" presId="urn:microsoft.com/office/officeart/2005/8/layout/hProcess4"/>
    <dgm:cxn modelId="{4113CE80-E069-9641-AF40-CE16B38CD847}" srcId="{F9D9E0C6-74AB-4445-A7E1-01822BC8B23A}" destId="{512E44CB-BEF8-E440-A556-C7CB53E18DB0}" srcOrd="2" destOrd="0" parTransId="{AD3496C2-5FAD-C84D-9240-44F0A1223BA6}" sibTransId="{A75CC5DF-8DC0-E547-A3C1-75229941B095}"/>
    <dgm:cxn modelId="{4ACD4FE2-A7AA-48EE-A673-7D6FC27C7F5B}" srcId="{E9B2758F-B1AB-4E8D-B689-E5C7893E79AF}" destId="{F9D9E0C6-74AB-4445-A7E1-01822BC8B23A}" srcOrd="1" destOrd="0" parTransId="{52CDFF19-F589-4D53-8515-B69004BA533D}" sibTransId="{DACFB590-C51B-47D6-BC23-BB3352B07AF7}"/>
    <dgm:cxn modelId="{B8E5DFA7-4F2E-49CB-A5C4-261FF01CC07E}" srcId="{9FBC1BC6-E7FF-4C10-B9D1-AF1BF243BC74}" destId="{A1B576E6-97E6-4AAE-8BD2-D39AF84159D6}" srcOrd="1" destOrd="0" parTransId="{3C1C69FF-C32C-4554-A0AD-D7522E8129ED}" sibTransId="{1BB10D38-060C-49F4-A73C-1C4001417C41}"/>
    <dgm:cxn modelId="{4C624C88-DEE9-4841-B424-AF16605CFA21}" type="presOf" srcId="{A1B576E6-97E6-4AAE-8BD2-D39AF84159D6}" destId="{6C3FE29C-FC32-401D-B955-FDF837622210}" srcOrd="0" destOrd="1" presId="urn:microsoft.com/office/officeart/2005/8/layout/hProcess4"/>
    <dgm:cxn modelId="{F563F8E8-4914-094E-98C2-4563FEB7F044}" type="presOf" srcId="{0889E2F2-0321-4EAF-8265-696F0BE9EC57}" destId="{10FD9E52-FA9F-484A-83CB-AFC1FF81FC45}" srcOrd="0" destOrd="0" presId="urn:microsoft.com/office/officeart/2005/8/layout/hProcess4"/>
    <dgm:cxn modelId="{098233D1-7127-1A43-A8BC-BD0CA490D77E}" type="presOf" srcId="{9DE59A79-8AA0-EF47-B3A9-EE51EC312B4B}" destId="{2E916255-D504-495F-87EB-EE1D5689C62A}" srcOrd="0" destOrd="0" presId="urn:microsoft.com/office/officeart/2005/8/layout/hProcess4"/>
    <dgm:cxn modelId="{D1A52A64-541C-1844-B56D-F5BCDF925CC1}" srcId="{F9D9E0C6-74AB-4445-A7E1-01822BC8B23A}" destId="{9DE59A79-8AA0-EF47-B3A9-EE51EC312B4B}" srcOrd="0" destOrd="0" parTransId="{ACFC8E89-5A25-824D-BFB1-E9954A66B953}" sibTransId="{7ABA2668-0FB0-B140-9F9A-AE0F85BCF292}"/>
    <dgm:cxn modelId="{3574B0D9-CB71-7640-B0BD-45B7DA346322}" type="presOf" srcId="{4FC4F774-C600-46A0-BBF6-DE369A6A85DF}" destId="{662886D4-942D-4D74-B54E-991A74BD5C15}" srcOrd="0" destOrd="0" presId="urn:microsoft.com/office/officeart/2005/8/layout/hProcess4"/>
    <dgm:cxn modelId="{D0C71E91-5310-47A6-9BA9-A0B99BF0C7D1}" srcId="{0889E2F2-0321-4EAF-8265-696F0BE9EC57}" destId="{4FC4F774-C600-46A0-BBF6-DE369A6A85DF}" srcOrd="0" destOrd="0" parTransId="{0F252F69-BC83-4980-99E3-CD34DF7530FA}" sibTransId="{E9DDF609-A59D-4AAF-902B-CED725E7F045}"/>
    <dgm:cxn modelId="{E873E48C-19D2-C644-9460-874E521E8998}" type="presOf" srcId="{A3667B23-3CA9-46E0-ACCF-9873025B36D4}" destId="{311C3532-D9CB-4AE9-8604-2D5F3BC43C7A}" srcOrd="1" destOrd="1" presId="urn:microsoft.com/office/officeart/2005/8/layout/hProcess4"/>
    <dgm:cxn modelId="{994633CA-8072-4258-BB57-B14BC82F9B43}" srcId="{731C6895-AF8F-42E7-973C-344EE1FE7B19}" destId="{D5D00D3B-E852-471A-B015-6F4BB868218C}" srcOrd="0" destOrd="0" parTransId="{9A170A51-46A9-4160-A826-CFE7E9224471}" sibTransId="{31E77BAB-39B0-48A3-9EA6-572407B8FDAE}"/>
    <dgm:cxn modelId="{7742AD15-00B0-064B-BBE6-6D61610ADAF4}" type="presOf" srcId="{A3667B23-3CA9-46E0-ACCF-9873025B36D4}" destId="{401A75A6-09AF-4C5E-8915-5B9B34C938A5}" srcOrd="0" destOrd="1" presId="urn:microsoft.com/office/officeart/2005/8/layout/hProcess4"/>
    <dgm:cxn modelId="{6F292256-0759-404F-8767-10D7AB425E3F}" type="presOf" srcId="{9DE59A79-8AA0-EF47-B3A9-EE51EC312B4B}" destId="{6D685571-77EB-44B6-BA62-A11984ACFC18}" srcOrd="1" destOrd="0" presId="urn:microsoft.com/office/officeart/2005/8/layout/hProcess4"/>
    <dgm:cxn modelId="{F7AD8DA5-7377-47A4-A1CC-C20E71B76646}" type="presOf" srcId="{F9D9E0C6-74AB-4445-A7E1-01822BC8B23A}" destId="{9F917829-9F2A-43FD-81D8-B3CD78A232C2}" srcOrd="0" destOrd="0" presId="urn:microsoft.com/office/officeart/2005/8/layout/hProcess4"/>
    <dgm:cxn modelId="{7E9417A3-1B5B-2C40-82B0-004102093753}" type="presOf" srcId="{71CF6260-C927-0649-A92F-616B708013C9}" destId="{2E916255-D504-495F-87EB-EE1D5689C62A}" srcOrd="0" destOrd="1" presId="urn:microsoft.com/office/officeart/2005/8/layout/hProcess4"/>
    <dgm:cxn modelId="{A7479805-0377-6E40-B3E8-B80D89E5BA42}" type="presOf" srcId="{512E44CB-BEF8-E440-A556-C7CB53E18DB0}" destId="{6D685571-77EB-44B6-BA62-A11984ACFC18}" srcOrd="1" destOrd="2" presId="urn:microsoft.com/office/officeart/2005/8/layout/hProcess4"/>
    <dgm:cxn modelId="{66FEB9C8-6E06-406B-83ED-7042C40E8D69}" srcId="{9FBC1BC6-E7FF-4C10-B9D1-AF1BF243BC74}" destId="{D172352B-843E-40C8-BD5D-6B0B0AE94DD3}" srcOrd="0" destOrd="0" parTransId="{E2E560F7-E639-42D1-A4D0-00F65A6E059A}" sibTransId="{79459590-37BC-4355-9443-51CEFFCEDB82}"/>
    <dgm:cxn modelId="{E3E82343-5054-412A-8AF7-42E681BC79C7}" type="presOf" srcId="{D172352B-843E-40C8-BD5D-6B0B0AE94DD3}" destId="{6C3FE29C-FC32-401D-B955-FDF837622210}" srcOrd="0" destOrd="0" presId="urn:microsoft.com/office/officeart/2005/8/layout/hProcess4"/>
    <dgm:cxn modelId="{2E23C36B-BAE8-45A3-A7B0-5B85C99D0D2D}" type="presOf" srcId="{DACFB590-C51B-47D6-BC23-BB3352B07AF7}" destId="{C18071C4-9582-441E-95C0-84732213ABF9}" srcOrd="0" destOrd="0" presId="urn:microsoft.com/office/officeart/2005/8/layout/hProcess4"/>
    <dgm:cxn modelId="{2905712B-562B-9B4D-B050-ABAAACE0AB2D}" type="presOf" srcId="{731C6895-AF8F-42E7-973C-344EE1FE7B19}" destId="{7E171596-9047-4EB1-BDA7-F7DC5787B142}" srcOrd="0" destOrd="0" presId="urn:microsoft.com/office/officeart/2005/8/layout/hProcess4"/>
    <dgm:cxn modelId="{822DB3CC-39B8-483A-A4C6-A69CD60AA421}" type="presOf" srcId="{9FBC1BC6-E7FF-4C10-B9D1-AF1BF243BC74}" destId="{BC2178E4-820B-45C5-ABB8-F8A55D7684A1}" srcOrd="0" destOrd="0" presId="urn:microsoft.com/office/officeart/2005/8/layout/hProcess4"/>
    <dgm:cxn modelId="{534B84A4-4D0A-0445-B34A-7BD49D4DE4B1}" type="presOf" srcId="{2641A9C6-664C-43F2-B51A-0A8BB26EE52C}" destId="{90B8A262-1346-44B1-9D88-0353751510BD}" srcOrd="0" destOrd="0" presId="urn:microsoft.com/office/officeart/2005/8/layout/hProcess4"/>
    <dgm:cxn modelId="{5B1CFE68-DEAE-EB44-A063-7F0591DB03C8}" type="presOf" srcId="{512E44CB-BEF8-E440-A556-C7CB53E18DB0}" destId="{2E916255-D504-495F-87EB-EE1D5689C62A}" srcOrd="0" destOrd="2" presId="urn:microsoft.com/office/officeart/2005/8/layout/hProcess4"/>
    <dgm:cxn modelId="{A99724E4-7364-4FE3-9ED9-7A1ECD30786B}" type="presOf" srcId="{A1B576E6-97E6-4AAE-8BD2-D39AF84159D6}" destId="{276E2A30-DF08-4B97-B0F6-1E8E3E4B6852}" srcOrd="1" destOrd="1" presId="urn:microsoft.com/office/officeart/2005/8/layout/hProcess4"/>
    <dgm:cxn modelId="{0FC8E1E7-0441-4A5D-B52B-C99E0805A312}" srcId="{E9B2758F-B1AB-4E8D-B689-E5C7893E79AF}" destId="{9FBC1BC6-E7FF-4C10-B9D1-AF1BF243BC74}" srcOrd="0" destOrd="0" parTransId="{EC0356D9-93A4-4CA7-8C94-185FF0FF9033}" sibTransId="{7DEC4138-E5C1-4D17-A04E-7DECE0B6D2D9}"/>
    <dgm:cxn modelId="{80A88608-2282-F54F-827A-CC890D633354}" type="presOf" srcId="{71CF6260-C927-0649-A92F-616B708013C9}" destId="{6D685571-77EB-44B6-BA62-A11984ACFC18}" srcOrd="1" destOrd="1" presId="urn:microsoft.com/office/officeart/2005/8/layout/hProcess4"/>
    <dgm:cxn modelId="{37F047D0-786C-7646-80F2-022669104AF6}" type="presOf" srcId="{D5D00D3B-E852-471A-B015-6F4BB868218C}" destId="{401A75A6-09AF-4C5E-8915-5B9B34C938A5}" srcOrd="0" destOrd="0" presId="urn:microsoft.com/office/officeart/2005/8/layout/hProcess4"/>
    <dgm:cxn modelId="{0ACAE4EB-847B-471D-8532-FA20596C27DA}" srcId="{9FBC1BC6-E7FF-4C10-B9D1-AF1BF243BC74}" destId="{345F8686-E4B6-4FCC-9D69-22519B920F04}" srcOrd="2" destOrd="0" parTransId="{31CC2214-2B71-494B-A93C-795D368F4C1F}" sibTransId="{527D3C2B-2251-4B14-8506-439D66CF894B}"/>
    <dgm:cxn modelId="{16B8B9B8-CF3C-44B9-B0FE-A8B99A20A849}" srcId="{E9B2758F-B1AB-4E8D-B689-E5C7893E79AF}" destId="{731C6895-AF8F-42E7-973C-344EE1FE7B19}" srcOrd="2" destOrd="0" parTransId="{AA3097B3-6F6B-47F7-9367-50D9C88E2AA6}" sibTransId="{2641A9C6-664C-43F2-B51A-0A8BB26EE52C}"/>
    <dgm:cxn modelId="{154493B2-F28E-4E4E-9D8A-7793432D1E02}" type="presOf" srcId="{345F8686-E4B6-4FCC-9D69-22519B920F04}" destId="{276E2A30-DF08-4B97-B0F6-1E8E3E4B6852}" srcOrd="1" destOrd="2" presId="urn:microsoft.com/office/officeart/2005/8/layout/hProcess4"/>
    <dgm:cxn modelId="{12D507C0-4B4B-8145-A412-518D5B047ED7}" type="presOf" srcId="{075C6901-B51E-4032-8A44-7DBF217773DA}" destId="{5F550115-F370-4547-8D76-1E43FA821876}" srcOrd="1" destOrd="1" presId="urn:microsoft.com/office/officeart/2005/8/layout/hProcess4"/>
    <dgm:cxn modelId="{E8A42A6D-C5D2-4C4B-8654-AC8F5DFFB1AE}" type="presOf" srcId="{345F8686-E4B6-4FCC-9D69-22519B920F04}" destId="{6C3FE29C-FC32-401D-B955-FDF837622210}" srcOrd="0" destOrd="2" presId="urn:microsoft.com/office/officeart/2005/8/layout/hProcess4"/>
    <dgm:cxn modelId="{4DCB8544-A172-6C47-AF9E-0BDB8D0A2FC8}" srcId="{F9D9E0C6-74AB-4445-A7E1-01822BC8B23A}" destId="{71CF6260-C927-0649-A92F-616B708013C9}" srcOrd="1" destOrd="0" parTransId="{05CAF9B3-0733-8349-B997-992F15E47148}" sibTransId="{10C99E05-93E6-4644-A393-521515F16884}"/>
    <dgm:cxn modelId="{90CE212F-6CF0-4C6C-8DC2-BEBE471E5EA6}" type="presOf" srcId="{7DEC4138-E5C1-4D17-A04E-7DECE0B6D2D9}" destId="{7571290D-1771-4068-A235-0E8B96E465BC}" srcOrd="0" destOrd="0" presId="urn:microsoft.com/office/officeart/2005/8/layout/hProcess4"/>
    <dgm:cxn modelId="{4222DF08-4A8E-462F-BF64-A808D1615481}" srcId="{0889E2F2-0321-4EAF-8265-696F0BE9EC57}" destId="{075C6901-B51E-4032-8A44-7DBF217773DA}" srcOrd="1" destOrd="0" parTransId="{8C874C73-2793-4746-8DC6-B1BF82F9FC5E}" sibTransId="{EE2C6C5A-1FEA-4F1C-A6E2-B0FFD1F07D22}"/>
    <dgm:cxn modelId="{9497EB7D-256A-DB4A-8C23-5B2D34364AB8}" type="presOf" srcId="{D5D00D3B-E852-471A-B015-6F4BB868218C}" destId="{311C3532-D9CB-4AE9-8604-2D5F3BC43C7A}" srcOrd="1" destOrd="0" presId="urn:microsoft.com/office/officeart/2005/8/layout/hProcess4"/>
    <dgm:cxn modelId="{869E5756-0816-4345-A9F8-831092882D96}" type="presParOf" srcId="{92C9AF7E-B376-45F0-8910-E605C7540149}" destId="{B38962F1-8E83-4828-AB6E-B87DE9DB477A}" srcOrd="0" destOrd="0" presId="urn:microsoft.com/office/officeart/2005/8/layout/hProcess4"/>
    <dgm:cxn modelId="{694617DA-0902-4308-BAC6-11D34BA07F04}" type="presParOf" srcId="{92C9AF7E-B376-45F0-8910-E605C7540149}" destId="{CA7001E9-252B-4745-8C48-971626D74B35}" srcOrd="1" destOrd="0" presId="urn:microsoft.com/office/officeart/2005/8/layout/hProcess4"/>
    <dgm:cxn modelId="{17C57C2D-A702-474E-879E-103E0AB3B0CB}" type="presParOf" srcId="{92C9AF7E-B376-45F0-8910-E605C7540149}" destId="{03DF4F70-1C65-44EC-BCBA-4B70C1EFF48D}" srcOrd="2" destOrd="0" presId="urn:microsoft.com/office/officeart/2005/8/layout/hProcess4"/>
    <dgm:cxn modelId="{483E1BCD-2CA4-411E-AFA8-8E0F717C69C1}" type="presParOf" srcId="{03DF4F70-1C65-44EC-BCBA-4B70C1EFF48D}" destId="{8A585B88-BA5F-4968-B6AF-961D7D48688A}" srcOrd="0" destOrd="0" presId="urn:microsoft.com/office/officeart/2005/8/layout/hProcess4"/>
    <dgm:cxn modelId="{72D9F460-CCF8-40B6-9E36-7EFE82BF5A83}" type="presParOf" srcId="{8A585B88-BA5F-4968-B6AF-961D7D48688A}" destId="{8F92DA02-BC3E-4571-A9CF-41DAECB6D731}" srcOrd="0" destOrd="0" presId="urn:microsoft.com/office/officeart/2005/8/layout/hProcess4"/>
    <dgm:cxn modelId="{16FFF566-EF19-42A6-9E70-1C33FFE4B5ED}" type="presParOf" srcId="{8A585B88-BA5F-4968-B6AF-961D7D48688A}" destId="{6C3FE29C-FC32-401D-B955-FDF837622210}" srcOrd="1" destOrd="0" presId="urn:microsoft.com/office/officeart/2005/8/layout/hProcess4"/>
    <dgm:cxn modelId="{212E0B13-E2AF-4F22-81B1-FF465B0C0394}" type="presParOf" srcId="{8A585B88-BA5F-4968-B6AF-961D7D48688A}" destId="{276E2A30-DF08-4B97-B0F6-1E8E3E4B6852}" srcOrd="2" destOrd="0" presId="urn:microsoft.com/office/officeart/2005/8/layout/hProcess4"/>
    <dgm:cxn modelId="{F264E4C3-EEE5-4830-B9B7-9AD3E06943BC}" type="presParOf" srcId="{8A585B88-BA5F-4968-B6AF-961D7D48688A}" destId="{BC2178E4-820B-45C5-ABB8-F8A55D7684A1}" srcOrd="3" destOrd="0" presId="urn:microsoft.com/office/officeart/2005/8/layout/hProcess4"/>
    <dgm:cxn modelId="{8CC899F4-E49C-4E17-8A7E-FDF133777312}" type="presParOf" srcId="{8A585B88-BA5F-4968-B6AF-961D7D48688A}" destId="{0BA6AD66-9B68-469A-8827-86A4B961C30B}" srcOrd="4" destOrd="0" presId="urn:microsoft.com/office/officeart/2005/8/layout/hProcess4"/>
    <dgm:cxn modelId="{9A7A44E8-3AA9-4FDE-BCD9-018382220EB7}" type="presParOf" srcId="{03DF4F70-1C65-44EC-BCBA-4B70C1EFF48D}" destId="{7571290D-1771-4068-A235-0E8B96E465BC}" srcOrd="1" destOrd="0" presId="urn:microsoft.com/office/officeart/2005/8/layout/hProcess4"/>
    <dgm:cxn modelId="{A9A4A803-8D5A-478C-BD13-1B978341A604}" type="presParOf" srcId="{03DF4F70-1C65-44EC-BCBA-4B70C1EFF48D}" destId="{E2ACB28F-CD35-41DB-8357-E6D1A6C27E03}" srcOrd="2" destOrd="0" presId="urn:microsoft.com/office/officeart/2005/8/layout/hProcess4"/>
    <dgm:cxn modelId="{6293F065-BD96-44E4-A998-D126EC9F53D7}" type="presParOf" srcId="{E2ACB28F-CD35-41DB-8357-E6D1A6C27E03}" destId="{EB8F53ED-1F1E-449B-93FC-A1778FA364F5}" srcOrd="0" destOrd="0" presId="urn:microsoft.com/office/officeart/2005/8/layout/hProcess4"/>
    <dgm:cxn modelId="{FAD30F4C-79AD-436C-8FAA-20EB8572EF81}" type="presParOf" srcId="{E2ACB28F-CD35-41DB-8357-E6D1A6C27E03}" destId="{2E916255-D504-495F-87EB-EE1D5689C62A}" srcOrd="1" destOrd="0" presId="urn:microsoft.com/office/officeart/2005/8/layout/hProcess4"/>
    <dgm:cxn modelId="{E6ED16AA-4FC3-470F-804D-7A55F09190AE}" type="presParOf" srcId="{E2ACB28F-CD35-41DB-8357-E6D1A6C27E03}" destId="{6D685571-77EB-44B6-BA62-A11984ACFC18}" srcOrd="2" destOrd="0" presId="urn:microsoft.com/office/officeart/2005/8/layout/hProcess4"/>
    <dgm:cxn modelId="{67A17BA3-B9F7-402A-B213-130F9518FF74}" type="presParOf" srcId="{E2ACB28F-CD35-41DB-8357-E6D1A6C27E03}" destId="{9F917829-9F2A-43FD-81D8-B3CD78A232C2}" srcOrd="3" destOrd="0" presId="urn:microsoft.com/office/officeart/2005/8/layout/hProcess4"/>
    <dgm:cxn modelId="{48CE19CB-4E03-4714-9D82-2CA0344A29D0}" type="presParOf" srcId="{E2ACB28F-CD35-41DB-8357-E6D1A6C27E03}" destId="{A03F7437-BA47-4E27-A7E4-7797EB9FA216}" srcOrd="4" destOrd="0" presId="urn:microsoft.com/office/officeart/2005/8/layout/hProcess4"/>
    <dgm:cxn modelId="{199F1773-EE06-42A7-AC6A-C0D3C135098A}" type="presParOf" srcId="{03DF4F70-1C65-44EC-BCBA-4B70C1EFF48D}" destId="{C18071C4-9582-441E-95C0-84732213ABF9}" srcOrd="3" destOrd="0" presId="urn:microsoft.com/office/officeart/2005/8/layout/hProcess4"/>
    <dgm:cxn modelId="{2BD5314A-25F0-7848-8BB4-9D23E4FBF5F4}" type="presParOf" srcId="{03DF4F70-1C65-44EC-BCBA-4B70C1EFF48D}" destId="{40EE90D4-981F-4C01-A630-C52F682D192A}" srcOrd="4" destOrd="0" presId="urn:microsoft.com/office/officeart/2005/8/layout/hProcess4"/>
    <dgm:cxn modelId="{62A24421-7716-4048-A91F-BA2B21CD7FE3}" type="presParOf" srcId="{40EE90D4-981F-4C01-A630-C52F682D192A}" destId="{D95F8D21-BA22-48CC-A861-2FBAF577FD25}" srcOrd="0" destOrd="0" presId="urn:microsoft.com/office/officeart/2005/8/layout/hProcess4"/>
    <dgm:cxn modelId="{0BBC89C8-17E4-2B45-8244-DFAB41E5FD51}" type="presParOf" srcId="{40EE90D4-981F-4C01-A630-C52F682D192A}" destId="{401A75A6-09AF-4C5E-8915-5B9B34C938A5}" srcOrd="1" destOrd="0" presId="urn:microsoft.com/office/officeart/2005/8/layout/hProcess4"/>
    <dgm:cxn modelId="{C3D078D3-DE8E-0642-B854-17C782B18A09}" type="presParOf" srcId="{40EE90D4-981F-4C01-A630-C52F682D192A}" destId="{311C3532-D9CB-4AE9-8604-2D5F3BC43C7A}" srcOrd="2" destOrd="0" presId="urn:microsoft.com/office/officeart/2005/8/layout/hProcess4"/>
    <dgm:cxn modelId="{6D108A25-BB01-2A4B-A8D8-46C81723E5DE}" type="presParOf" srcId="{40EE90D4-981F-4C01-A630-C52F682D192A}" destId="{7E171596-9047-4EB1-BDA7-F7DC5787B142}" srcOrd="3" destOrd="0" presId="urn:microsoft.com/office/officeart/2005/8/layout/hProcess4"/>
    <dgm:cxn modelId="{590FBD04-EE72-5D49-A574-7F27A0EB1AFC}" type="presParOf" srcId="{40EE90D4-981F-4C01-A630-C52F682D192A}" destId="{E452C6C8-906F-4360-81BF-4CC5CC896F4E}" srcOrd="4" destOrd="0" presId="urn:microsoft.com/office/officeart/2005/8/layout/hProcess4"/>
    <dgm:cxn modelId="{A4548DA0-D71F-5C42-9079-968920CB7B07}" type="presParOf" srcId="{03DF4F70-1C65-44EC-BCBA-4B70C1EFF48D}" destId="{90B8A262-1346-44B1-9D88-0353751510BD}" srcOrd="5" destOrd="0" presId="urn:microsoft.com/office/officeart/2005/8/layout/hProcess4"/>
    <dgm:cxn modelId="{FC78693B-4550-8740-93DF-B3A0BAE70F11}" type="presParOf" srcId="{03DF4F70-1C65-44EC-BCBA-4B70C1EFF48D}" destId="{2E6DD284-E40C-421E-9A39-2F70E2DB803A}" srcOrd="6" destOrd="0" presId="urn:microsoft.com/office/officeart/2005/8/layout/hProcess4"/>
    <dgm:cxn modelId="{95F28E52-9352-B844-B4E9-434E9BEE2C04}" type="presParOf" srcId="{2E6DD284-E40C-421E-9A39-2F70E2DB803A}" destId="{A1499072-C0ED-43C7-B91F-B6720CA5BBAA}" srcOrd="0" destOrd="0" presId="urn:microsoft.com/office/officeart/2005/8/layout/hProcess4"/>
    <dgm:cxn modelId="{F0717CEC-F475-EF4C-A469-92F101BB3CAF}" type="presParOf" srcId="{2E6DD284-E40C-421E-9A39-2F70E2DB803A}" destId="{662886D4-942D-4D74-B54E-991A74BD5C15}" srcOrd="1" destOrd="0" presId="urn:microsoft.com/office/officeart/2005/8/layout/hProcess4"/>
    <dgm:cxn modelId="{C8326E65-2F43-DC4D-BA26-BF37EBA87ADA}" type="presParOf" srcId="{2E6DD284-E40C-421E-9A39-2F70E2DB803A}" destId="{5F550115-F370-4547-8D76-1E43FA821876}" srcOrd="2" destOrd="0" presId="urn:microsoft.com/office/officeart/2005/8/layout/hProcess4"/>
    <dgm:cxn modelId="{C8D33C1C-4C2C-9F46-A1FF-3EF8130DC373}" type="presParOf" srcId="{2E6DD284-E40C-421E-9A39-2F70E2DB803A}" destId="{10FD9E52-FA9F-484A-83CB-AFC1FF81FC45}" srcOrd="3" destOrd="0" presId="urn:microsoft.com/office/officeart/2005/8/layout/hProcess4"/>
    <dgm:cxn modelId="{082868AE-9328-BD49-9D23-0200B7DF01C7}" type="presParOf" srcId="{2E6DD284-E40C-421E-9A39-2F70E2DB803A}" destId="{2FA8A59A-241F-4FDD-ACC7-31BB87A703BF}"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16000" y="3200400"/>
            <a:ext cx="100584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016000" y="4724400"/>
            <a:ext cx="9144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A6335D7-3958-40CD-BA11-8C150F91CA22}"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28F94-5575-4E7F-930E-8513DB77E44E}" type="slidenum">
              <a:rPr lang="en-US" smtClean="0"/>
              <a:t>‹#›</a:t>
            </a:fld>
            <a:endParaRPr lang="en-US"/>
          </a:p>
        </p:txBody>
      </p:sp>
      <p:sp>
        <p:nvSpPr>
          <p:cNvPr id="7" name="Rectangle 6"/>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335D7-3958-40CD-BA11-8C150F91CA22}"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28F94-5575-4E7F-930E-8513DB77E44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16000" y="3276600"/>
            <a:ext cx="100584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016000" y="4953000"/>
            <a:ext cx="9144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335D7-3958-40CD-BA11-8C150F91CA22}"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28F94-5575-4E7F-930E-8513DB77E44E}" type="slidenum">
              <a:rPr lang="en-US" smtClean="0"/>
              <a:t>‹#›</a:t>
            </a:fld>
            <a:endParaRPr lang="en-US"/>
          </a:p>
        </p:txBody>
      </p:sp>
      <p:sp>
        <p:nvSpPr>
          <p:cNvPr id="8" name="Rectangle 7"/>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160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335D7-3958-40CD-BA11-8C150F91CA22}"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328F94-5575-4E7F-930E-8513DB77E44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119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119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5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5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335D7-3958-40CD-BA11-8C150F91CA22}" type="datetimeFigureOut">
              <a:rPr lang="en-US" smtClean="0"/>
              <a:t>12/4/2015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328F94-5575-4E7F-930E-8513DB77E44E}" type="slidenum">
              <a:rPr lang="en-US" smtClean="0"/>
              <a:t>‹#›</a:t>
            </a:fld>
            <a:endParaRPr lang="en-US"/>
          </a:p>
        </p:txBody>
      </p:sp>
      <p:cxnSp>
        <p:nvCxnSpPr>
          <p:cNvPr id="11" name="Straight Connector 10"/>
          <p:cNvCxnSpPr/>
          <p:nvPr/>
        </p:nvCxnSpPr>
        <p:spPr>
          <a:xfrm>
            <a:off x="10119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935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A6335D7-3958-40CD-BA11-8C150F91CA22}" type="datetimeFigureOut">
              <a:rPr lang="en-US" smtClean="0"/>
              <a:t>12/4/2015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328F94-5575-4E7F-930E-8513DB77E44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335D7-3958-40CD-BA11-8C150F91CA22}" type="datetimeFigureOut">
              <a:rPr lang="en-US" smtClean="0"/>
              <a:t>12/4/2015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328F94-5575-4E7F-930E-8513DB77E44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6464"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4947821" y="457201"/>
            <a:ext cx="6126579"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16002" y="457200"/>
            <a:ext cx="3564876"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335D7-3958-40CD-BA11-8C150F91CA22}"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328F94-5575-4E7F-930E-8513DB77E44E}" type="slidenum">
              <a:rPr lang="en-US" smtClean="0"/>
              <a:t>‹#›</a:t>
            </a:fld>
            <a:endParaRPr lang="en-US"/>
          </a:p>
        </p:txBody>
      </p:sp>
      <p:cxnSp>
        <p:nvCxnSpPr>
          <p:cNvPr id="10" name="Straight Connector 9"/>
          <p:cNvCxnSpPr/>
          <p:nvPr/>
        </p:nvCxnSpPr>
        <p:spPr>
          <a:xfrm rot="5400000">
            <a:off x="2871259" y="2514336"/>
            <a:ext cx="3810000" cy="211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1936" y="4572000"/>
            <a:ext cx="9046464"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1036320" y="457200"/>
            <a:ext cx="100584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133856" y="3505200"/>
            <a:ext cx="98552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335D7-3958-40CD-BA11-8C150F91CA22}"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328F94-5575-4E7F-930E-8513DB77E44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19200" y="685800"/>
            <a:ext cx="9652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335D7-3958-40CD-BA11-8C150F91CA22}"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28F94-5575-4E7F-930E-8513DB77E44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6000" y="685802"/>
            <a:ext cx="24384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4400" y="685801"/>
            <a:ext cx="7620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335D7-3958-40CD-BA11-8C150F91CA22}"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28F94-5575-4E7F-930E-8513DB77E44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000" y="4572000"/>
            <a:ext cx="90424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16000" y="685800"/>
            <a:ext cx="100584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31200" y="6208777"/>
            <a:ext cx="28448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2A6335D7-3958-40CD-BA11-8C150F91CA22}" type="datetimeFigureOut">
              <a:rPr lang="en-US" smtClean="0"/>
              <a:t>12/4/2015</a:t>
            </a:fld>
            <a:endParaRPr lang="en-US"/>
          </a:p>
        </p:txBody>
      </p:sp>
      <p:sp>
        <p:nvSpPr>
          <p:cNvPr id="5" name="Footer Placeholder 4"/>
          <p:cNvSpPr>
            <a:spLocks noGrp="1"/>
          </p:cNvSpPr>
          <p:nvPr>
            <p:ph type="ftr" sz="quarter" idx="3"/>
          </p:nvPr>
        </p:nvSpPr>
        <p:spPr>
          <a:xfrm>
            <a:off x="1015999" y="6208777"/>
            <a:ext cx="6498492"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10160000" y="5687569"/>
            <a:ext cx="1016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97328F94-5575-4E7F-930E-8513DB77E44E}" type="slidenum">
              <a:rPr lang="en-US" smtClean="0"/>
              <a:t>‹#›</a:t>
            </a:fld>
            <a:endParaRPr lang="en-US"/>
          </a:p>
        </p:txBody>
      </p:sp>
      <p:sp>
        <p:nvSpPr>
          <p:cNvPr id="8" name="Rectangle 7"/>
          <p:cNvSpPr/>
          <p:nvPr/>
        </p:nvSpPr>
        <p:spPr>
          <a:xfrm>
            <a:off x="1036320" y="0"/>
            <a:ext cx="100584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5514" y="683108"/>
            <a:ext cx="9144000" cy="2387600"/>
          </a:xfrm>
        </p:spPr>
        <p:txBody>
          <a:bodyPr>
            <a:noAutofit/>
          </a:bodyPr>
          <a:lstStyle/>
          <a:p>
            <a:pPr algn="just"/>
            <a:r>
              <a:rPr lang="en-US" sz="4000" dirty="0" smtClean="0">
                <a:latin typeface="Copperplate Gothic Bold" pitchFamily="34" charset="0"/>
                <a:cs typeface="Dirty Headline"/>
              </a:rPr>
              <a:t>RELATIONSHIP BETWEEN PHYSICAL ACTIVITY AND ACADEMIC PERFORMANCE AMONG MEDICAL STUDENTS IN UKM</a:t>
            </a:r>
            <a:endParaRPr lang="en-US" sz="4000" dirty="0">
              <a:latin typeface="Copperplate Gothic Bold" pitchFamily="34" charset="0"/>
              <a:cs typeface="Dirty Headline"/>
            </a:endParaRPr>
          </a:p>
        </p:txBody>
      </p:sp>
      <p:sp>
        <p:nvSpPr>
          <p:cNvPr id="5" name="TextBox 4"/>
          <p:cNvSpPr txBox="1"/>
          <p:nvPr/>
        </p:nvSpPr>
        <p:spPr>
          <a:xfrm>
            <a:off x="1097280" y="3418057"/>
            <a:ext cx="5176911" cy="1938992"/>
          </a:xfrm>
          <a:prstGeom prst="rect">
            <a:avLst/>
          </a:prstGeom>
          <a:noFill/>
        </p:spPr>
        <p:txBody>
          <a:bodyPr wrap="square" rtlCol="0">
            <a:spAutoFit/>
          </a:bodyPr>
          <a:lstStyle/>
          <a:p>
            <a:r>
              <a:rPr lang="en-US" sz="2400" dirty="0" smtClean="0">
                <a:latin typeface="Bangla MN"/>
                <a:cs typeface="Bangla MN"/>
              </a:rPr>
              <a:t>LAB 5 </a:t>
            </a:r>
          </a:p>
          <a:p>
            <a:r>
              <a:rPr lang="en-US" sz="2400" dirty="0" smtClean="0">
                <a:latin typeface="Bangla MN"/>
                <a:cs typeface="Bangla MN"/>
              </a:rPr>
              <a:t>MEDICINE &amp; SOCIETY</a:t>
            </a:r>
          </a:p>
          <a:p>
            <a:r>
              <a:rPr lang="en-US" sz="2400" dirty="0" smtClean="0">
                <a:latin typeface="Bangla MN"/>
                <a:cs typeface="Bangla MN"/>
              </a:rPr>
              <a:t>FACULTY OF MEDICINE</a:t>
            </a:r>
          </a:p>
          <a:p>
            <a:r>
              <a:rPr lang="en-US" sz="2400" dirty="0" smtClean="0">
                <a:latin typeface="Bangla MN"/>
                <a:cs typeface="Bangla MN"/>
              </a:rPr>
              <a:t>UNIVERSITI KEBANGSAAN MALAYSIA</a:t>
            </a:r>
            <a:endParaRPr lang="en-US" sz="2400" dirty="0">
              <a:latin typeface="Bangla MN"/>
              <a:cs typeface="Bangla MN"/>
            </a:endParaRPr>
          </a:p>
        </p:txBody>
      </p:sp>
      <p:sp>
        <p:nvSpPr>
          <p:cNvPr id="6" name="TextBox 5"/>
          <p:cNvSpPr txBox="1"/>
          <p:nvPr/>
        </p:nvSpPr>
        <p:spPr>
          <a:xfrm>
            <a:off x="3263705" y="5584874"/>
            <a:ext cx="5233181" cy="461665"/>
          </a:xfrm>
          <a:prstGeom prst="rect">
            <a:avLst/>
          </a:prstGeom>
          <a:noFill/>
        </p:spPr>
        <p:txBody>
          <a:bodyPr wrap="square" rtlCol="0">
            <a:spAutoFit/>
          </a:bodyPr>
          <a:lstStyle/>
          <a:p>
            <a:r>
              <a:rPr lang="en-US" sz="2400" dirty="0" smtClean="0"/>
              <a:t>DR </a:t>
            </a:r>
            <a:r>
              <a:rPr lang="en-US" sz="2400" dirty="0" err="1" smtClean="0"/>
              <a:t>Nur</a:t>
            </a:r>
            <a:r>
              <a:rPr lang="en-US" sz="2400" dirty="0" smtClean="0"/>
              <a:t> </a:t>
            </a:r>
            <a:r>
              <a:rPr lang="en-US" sz="2400" dirty="0" err="1" smtClean="0"/>
              <a:t>Fadhilah</a:t>
            </a:r>
            <a:r>
              <a:rPr lang="en-US" sz="2400" dirty="0" smtClean="0"/>
              <a:t> </a:t>
            </a:r>
            <a:r>
              <a:rPr lang="en-US" sz="2400" dirty="0" err="1" smtClean="0"/>
              <a:t>bt</a:t>
            </a:r>
            <a:r>
              <a:rPr lang="en-US" sz="2400" dirty="0" smtClean="0"/>
              <a:t> </a:t>
            </a:r>
            <a:r>
              <a:rPr lang="en-US" sz="2400" dirty="0" err="1" smtClean="0"/>
              <a:t>Mohd</a:t>
            </a:r>
            <a:r>
              <a:rPr lang="en-US" sz="2400" dirty="0" smtClean="0"/>
              <a:t> </a:t>
            </a:r>
            <a:r>
              <a:rPr lang="en-US" sz="2400" dirty="0" err="1" smtClean="0"/>
              <a:t>Razib</a:t>
            </a:r>
            <a:endParaRPr lang="en-US" sz="2400" dirty="0"/>
          </a:p>
        </p:txBody>
      </p:sp>
    </p:spTree>
    <p:extLst>
      <p:ext uri="{BB962C8B-B14F-4D97-AF65-F5344CB8AC3E}">
        <p14:creationId xmlns:p14="http://schemas.microsoft.com/office/powerpoint/2010/main" val="3760866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0" y="254000"/>
            <a:ext cx="9042400" cy="885825"/>
          </a:xfrm>
        </p:spPr>
        <p:txBody>
          <a:bodyPr>
            <a:normAutofit/>
          </a:bodyPr>
          <a:lstStyle/>
          <a:p>
            <a:pPr algn="ctr"/>
            <a:r>
              <a:rPr lang="en-US" sz="5000" dirty="0" smtClean="0">
                <a:latin typeface="Franklin Gothic Heavy" pitchFamily="34" charset="0"/>
                <a:cs typeface="Dirty Headline"/>
              </a:rPr>
              <a:t>LAB MEMBERS</a:t>
            </a:r>
            <a:endParaRPr lang="en-US" sz="5000" dirty="0">
              <a:latin typeface="Franklin Gothic Heavy" pitchFamily="34" charset="0"/>
              <a:cs typeface="Dirty Headline"/>
            </a:endParaRPr>
          </a:p>
        </p:txBody>
      </p:sp>
      <p:graphicFrame>
        <p:nvGraphicFramePr>
          <p:cNvPr id="6" name="Table 5"/>
          <p:cNvGraphicFramePr>
            <a:graphicFrameLocks noGrp="1"/>
          </p:cNvGraphicFramePr>
          <p:nvPr>
            <p:extLst>
              <p:ext uri="{D42A27DB-BD31-4B8C-83A1-F6EECF244321}">
                <p14:modId xmlns:p14="http://schemas.microsoft.com/office/powerpoint/2010/main" val="337696025"/>
              </p:ext>
            </p:extLst>
          </p:nvPr>
        </p:nvGraphicFramePr>
        <p:xfrm>
          <a:off x="1793876" y="1158874"/>
          <a:ext cx="8589547" cy="4813935"/>
        </p:xfrm>
        <a:graphic>
          <a:graphicData uri="http://schemas.openxmlformats.org/drawingml/2006/table">
            <a:tbl>
              <a:tblPr>
                <a:tableStyleId>{5C22544A-7EE6-4342-B048-85BDC9FD1C3A}</a:tableStyleId>
              </a:tblPr>
              <a:tblGrid>
                <a:gridCol w="682624"/>
                <a:gridCol w="5318125"/>
                <a:gridCol w="2588798"/>
              </a:tblGrid>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AHMAD TARMIDZI BIN MOHD  JAMAL</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A149109</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2</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AMELIA AKMAR BINTI RAMLI</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A147313</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3</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AMIRA SOFIA BINTI JEMALE</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A149023</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4</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ANIS BINTI AZMI</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A143631</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5</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ASYRAF NASUHA BIN JAMSARI</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A143691</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6</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CHAN CHEE YONG</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A148882</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39923">
                <a:tc>
                  <a:txBody>
                    <a:bodyPr/>
                    <a:lstStyle/>
                    <a:p>
                      <a:pPr algn="ctr" fontAlgn="b"/>
                      <a:r>
                        <a:rPr lang="en-US" sz="1600" b="0" i="0" u="none" strike="noStrike" dirty="0" smtClean="0">
                          <a:solidFill>
                            <a:srgbClr val="000000"/>
                          </a:solidFill>
                          <a:effectLst/>
                          <a:latin typeface="Avenir Next Condensed Demi Bold"/>
                          <a:cs typeface="Avenir Next Condensed Demi Bold"/>
                        </a:rPr>
                        <a:t>7</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DENNIS KHENG ZHOU</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A150020</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8</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EUNICE NG SOO KHIAN</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A149908</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9</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JASVEENI A/P SREERAMLU</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A148514</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10</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KHAIRULINI BINTI MOHD AMIROL</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A149035</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11</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MIRA ADRIANA BINTI YAHYA</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A146691</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12</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MOHD ZAKWAN BIN AHMAD ZALIZAN</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A147858</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13</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NUR AISYAH BINTI ABDUL RAHMAN</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A148279</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14</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NUR AZARINA BINTI ROSLI</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A149527</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15</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NURUL AZUWA LIYANA BINTI NUR AZIZ HASHIM</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GA02531</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16</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SHABBIR BIN FEROZE</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A151473</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17</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SITI RAMZAH BINTI HASSAN</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A147865</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18</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TAY WERN TENG </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a:effectLst/>
                          <a:latin typeface="Avenir Next Condensed Demi Bold"/>
                          <a:cs typeface="Avenir Next Condensed Demi Bold"/>
                        </a:rPr>
                        <a:t>A149274</a:t>
                      </a:r>
                      <a:endParaRPr lang="en-US" sz="1600" b="0" i="0" u="none" strike="noStrike">
                        <a:solidFill>
                          <a:srgbClr val="000000"/>
                        </a:solidFill>
                        <a:effectLst/>
                        <a:latin typeface="Avenir Next Condensed Demi Bold"/>
                        <a:cs typeface="Avenir Next Condensed Demi Bold"/>
                      </a:endParaRPr>
                    </a:p>
                  </a:txBody>
                  <a:tcPr marL="9525" marR="9525" marT="9525" marB="0" anchor="b">
                    <a:solidFill>
                      <a:schemeClr val="bg1"/>
                    </a:solidFill>
                  </a:tcPr>
                </a:tc>
              </a:tr>
              <a:tr h="253018">
                <a:tc>
                  <a:txBody>
                    <a:bodyPr/>
                    <a:lstStyle/>
                    <a:p>
                      <a:pPr algn="ctr" fontAlgn="b"/>
                      <a:r>
                        <a:rPr lang="en-US" sz="1600" b="0" i="0" u="none" strike="noStrike" dirty="0" smtClean="0">
                          <a:solidFill>
                            <a:srgbClr val="000000"/>
                          </a:solidFill>
                          <a:effectLst/>
                          <a:latin typeface="Avenir Next Condensed Demi Bold"/>
                          <a:cs typeface="Avenir Next Condensed Demi Bold"/>
                        </a:rPr>
                        <a:t>19</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THIVYASRI A/P KANAPATHY</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c>
                  <a:txBody>
                    <a:bodyPr/>
                    <a:lstStyle/>
                    <a:p>
                      <a:pPr algn="l" fontAlgn="b"/>
                      <a:r>
                        <a:rPr lang="en-US" sz="1600" u="none" strike="noStrike" dirty="0">
                          <a:effectLst/>
                          <a:latin typeface="Avenir Next Condensed Demi Bold"/>
                          <a:cs typeface="Avenir Next Condensed Demi Bold"/>
                        </a:rPr>
                        <a:t>GA02545</a:t>
                      </a:r>
                      <a:endParaRPr lang="en-US" sz="1600" b="0" i="0" u="none" strike="noStrike" dirty="0">
                        <a:solidFill>
                          <a:srgbClr val="000000"/>
                        </a:solidFill>
                        <a:effectLst/>
                        <a:latin typeface="Avenir Next Condensed Demi Bold"/>
                        <a:cs typeface="Avenir Next Condensed Demi Bold"/>
                      </a:endParaRPr>
                    </a:p>
                  </a:txBody>
                  <a:tcPr marL="9525" marR="9525" marT="9525" marB="0" anchor="b">
                    <a:solidFill>
                      <a:schemeClr val="bg1"/>
                    </a:solidFill>
                  </a:tcPr>
                </a:tc>
              </a:tr>
            </a:tbl>
          </a:graphicData>
        </a:graphic>
      </p:graphicFrame>
    </p:spTree>
    <p:extLst>
      <p:ext uri="{BB962C8B-B14F-4D97-AF65-F5344CB8AC3E}">
        <p14:creationId xmlns:p14="http://schemas.microsoft.com/office/powerpoint/2010/main" val="2669939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555625"/>
            <a:ext cx="9042400" cy="965200"/>
          </a:xfrm>
        </p:spPr>
        <p:txBody>
          <a:bodyPr>
            <a:normAutofit/>
          </a:bodyPr>
          <a:lstStyle/>
          <a:p>
            <a:pPr algn="ctr"/>
            <a:r>
              <a:rPr lang="en-US" dirty="0" smtClean="0">
                <a:solidFill>
                  <a:schemeClr val="bg2">
                    <a:lumMod val="25000"/>
                  </a:schemeClr>
                </a:solidFill>
                <a:cs typeface="Dirty Headline"/>
              </a:rPr>
              <a:t>INTRODUCTION</a:t>
            </a:r>
            <a:endParaRPr lang="en-US" dirty="0">
              <a:solidFill>
                <a:schemeClr val="bg2">
                  <a:lumMod val="25000"/>
                </a:schemeClr>
              </a:solidFill>
              <a:cs typeface="Dirty Headline"/>
            </a:endParaRPr>
          </a:p>
        </p:txBody>
      </p:sp>
      <p:sp>
        <p:nvSpPr>
          <p:cNvPr id="3" name="Content Placeholder 2"/>
          <p:cNvSpPr>
            <a:spLocks noGrp="1"/>
          </p:cNvSpPr>
          <p:nvPr>
            <p:ph idx="1"/>
          </p:nvPr>
        </p:nvSpPr>
        <p:spPr>
          <a:xfrm>
            <a:off x="873125" y="1543050"/>
            <a:ext cx="10058400" cy="3886200"/>
          </a:xfrm>
        </p:spPr>
        <p:txBody>
          <a:bodyPr>
            <a:normAutofit/>
          </a:bodyPr>
          <a:lstStyle/>
          <a:p>
            <a:r>
              <a:rPr lang="en-US" sz="2400" dirty="0" smtClean="0">
                <a:solidFill>
                  <a:schemeClr val="tx1"/>
                </a:solidFill>
              </a:rPr>
              <a:t>Lack of physical activity is a trend that is growing nowadays. </a:t>
            </a:r>
          </a:p>
          <a:p>
            <a:r>
              <a:rPr lang="en-US" sz="2400" dirty="0" smtClean="0">
                <a:solidFill>
                  <a:schemeClr val="tx1"/>
                </a:solidFill>
              </a:rPr>
              <a:t>However, increased level in physical activity and fitness have shown to improve academic performance.</a:t>
            </a:r>
          </a:p>
          <a:p>
            <a:r>
              <a:rPr lang="en-US" sz="2400" dirty="0" smtClean="0">
                <a:solidFill>
                  <a:schemeClr val="tx1"/>
                </a:solidFill>
              </a:rPr>
              <a:t>Thus, a study was conducted among UKM year 2 medical students to find the relationship between physical activity and academic performance.</a:t>
            </a:r>
          </a:p>
          <a:p>
            <a:r>
              <a:rPr lang="en-US" sz="2400" dirty="0" smtClean="0">
                <a:solidFill>
                  <a:schemeClr val="tx1"/>
                </a:solidFill>
              </a:rPr>
              <a:t>This is to prove that physical activity has a significant relationship on the students’ academic performance.  </a:t>
            </a:r>
            <a:endParaRPr lang="en-US" sz="2400" dirty="0">
              <a:solidFill>
                <a:schemeClr val="tx1"/>
              </a:solidFill>
            </a:endParaRPr>
          </a:p>
        </p:txBody>
      </p:sp>
    </p:spTree>
    <p:extLst>
      <p:ext uri="{BB962C8B-B14F-4D97-AF65-F5344CB8AC3E}">
        <p14:creationId xmlns:p14="http://schemas.microsoft.com/office/powerpoint/2010/main" val="2875935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25" y="460375"/>
            <a:ext cx="9042400" cy="965200"/>
          </a:xfrm>
        </p:spPr>
        <p:txBody>
          <a:bodyPr/>
          <a:lstStyle/>
          <a:p>
            <a:pPr algn="ctr"/>
            <a:r>
              <a:rPr lang="en-US" sz="5000" dirty="0" smtClean="0">
                <a:solidFill>
                  <a:srgbClr val="51253A"/>
                </a:solidFill>
                <a:cs typeface="Dirty Headline"/>
              </a:rPr>
              <a:t>OBJECTIVES</a:t>
            </a:r>
            <a:endParaRPr lang="en-US" sz="5000" dirty="0">
              <a:solidFill>
                <a:srgbClr val="51253A"/>
              </a:solidFill>
              <a:cs typeface="Dirty Headline"/>
            </a:endParaRPr>
          </a:p>
        </p:txBody>
      </p:sp>
      <p:sp>
        <p:nvSpPr>
          <p:cNvPr id="3" name="Content Placeholder 2"/>
          <p:cNvSpPr>
            <a:spLocks noGrp="1"/>
          </p:cNvSpPr>
          <p:nvPr>
            <p:ph idx="1"/>
          </p:nvPr>
        </p:nvSpPr>
        <p:spPr>
          <a:xfrm>
            <a:off x="1016000" y="1479549"/>
            <a:ext cx="10058400" cy="4092575"/>
          </a:xfrm>
        </p:spPr>
        <p:txBody>
          <a:bodyPr/>
          <a:lstStyle/>
          <a:p>
            <a:pPr marL="0" indent="0">
              <a:buNone/>
            </a:pPr>
            <a:endParaRPr lang="en-US" sz="2400" b="1" u="sng" dirty="0" smtClean="0">
              <a:latin typeface="Bernard MT Condensed"/>
              <a:cs typeface="Bernard MT Condensed"/>
            </a:endParaRPr>
          </a:p>
          <a:p>
            <a:pPr marL="0" indent="0">
              <a:buNone/>
            </a:pPr>
            <a:r>
              <a:rPr lang="en-US" sz="2400" u="sng" dirty="0" smtClean="0">
                <a:solidFill>
                  <a:schemeClr val="tx1"/>
                </a:solidFill>
                <a:latin typeface="Bernard MT Condensed"/>
                <a:cs typeface="Bernard MT Condensed"/>
              </a:rPr>
              <a:t>General Objective</a:t>
            </a:r>
          </a:p>
          <a:p>
            <a:pPr marL="0" indent="0">
              <a:buNone/>
            </a:pPr>
            <a:r>
              <a:rPr lang="en-US" sz="2400" dirty="0" smtClean="0">
                <a:solidFill>
                  <a:schemeClr val="tx1"/>
                </a:solidFill>
              </a:rPr>
              <a:t>To study relation between physical activity and academic performance among  year 2 UKM medical students.</a:t>
            </a:r>
          </a:p>
          <a:p>
            <a:pPr marL="0" indent="0">
              <a:buNone/>
            </a:pPr>
            <a:endParaRPr lang="en-US" sz="2400" dirty="0">
              <a:solidFill>
                <a:schemeClr val="tx1"/>
              </a:solidFill>
            </a:endParaRPr>
          </a:p>
          <a:p>
            <a:pPr marL="0" indent="0">
              <a:buNone/>
            </a:pPr>
            <a:endParaRPr lang="en-US" sz="2400" b="1" u="sng" dirty="0" smtClean="0">
              <a:solidFill>
                <a:schemeClr val="tx1"/>
              </a:solidFill>
            </a:endParaRPr>
          </a:p>
          <a:p>
            <a:pPr marL="0" indent="0">
              <a:buNone/>
            </a:pPr>
            <a:r>
              <a:rPr lang="en-US" sz="2400" u="sng" dirty="0" smtClean="0">
                <a:solidFill>
                  <a:schemeClr val="tx1"/>
                </a:solidFill>
                <a:latin typeface="Bernard MT Condensed"/>
                <a:cs typeface="Bernard MT Condensed"/>
              </a:rPr>
              <a:t>Specific Objectives</a:t>
            </a:r>
          </a:p>
          <a:p>
            <a:pPr marL="457200" indent="-457200">
              <a:buAutoNum type="arabicPeriod"/>
            </a:pPr>
            <a:r>
              <a:rPr lang="en-US" sz="2400" dirty="0" smtClean="0">
                <a:solidFill>
                  <a:schemeClr val="tx1"/>
                </a:solidFill>
              </a:rPr>
              <a:t>To determine the level of physical activity on medical students.</a:t>
            </a:r>
          </a:p>
          <a:p>
            <a:pPr marL="457200" indent="-457200">
              <a:buAutoNum type="arabicPeriod"/>
            </a:pPr>
            <a:r>
              <a:rPr lang="en-US" sz="2400" dirty="0" smtClean="0">
                <a:solidFill>
                  <a:schemeClr val="tx1"/>
                </a:solidFill>
              </a:rPr>
              <a:t>To determine the academic performance of medical students.</a:t>
            </a:r>
          </a:p>
        </p:txBody>
      </p:sp>
    </p:spTree>
    <p:extLst>
      <p:ext uri="{BB962C8B-B14F-4D97-AF65-F5344CB8AC3E}">
        <p14:creationId xmlns:p14="http://schemas.microsoft.com/office/powerpoint/2010/main" val="1784025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952499" y="190500"/>
            <a:ext cx="10144125" cy="6080125"/>
          </a:xfrm>
        </p:spPr>
        <p:txBody>
          <a:bodyPr>
            <a:normAutofit/>
          </a:bodyPr>
          <a:lstStyle/>
          <a:p>
            <a:pPr marL="0" indent="0" algn="ctr">
              <a:buNone/>
            </a:pPr>
            <a:r>
              <a:rPr lang="en-US" sz="5000" dirty="0" smtClean="0">
                <a:solidFill>
                  <a:srgbClr val="51253A"/>
                </a:solidFill>
                <a:latin typeface="+mj-lt"/>
                <a:cs typeface="Dirty Headline"/>
              </a:rPr>
              <a:t>RESEARCH HYPOTHESIS</a:t>
            </a:r>
          </a:p>
          <a:p>
            <a:pPr marL="0" indent="0" algn="l">
              <a:buNone/>
            </a:pPr>
            <a:endParaRPr lang="en-US" b="1" u="sng" dirty="0" smtClean="0">
              <a:latin typeface="Bernard MT Condensed"/>
              <a:cs typeface="Bernard MT Condensed"/>
            </a:endParaRPr>
          </a:p>
          <a:p>
            <a:pPr marL="0" indent="0" algn="l">
              <a:buNone/>
            </a:pPr>
            <a:endParaRPr lang="en-US" b="1" u="sng" dirty="0" smtClean="0">
              <a:latin typeface="Bernard MT Condensed"/>
              <a:cs typeface="Bernard MT Condensed"/>
            </a:endParaRPr>
          </a:p>
          <a:p>
            <a:pPr marL="0" indent="0" algn="l">
              <a:buNone/>
            </a:pPr>
            <a:r>
              <a:rPr lang="en-US" u="sng" dirty="0" smtClean="0">
                <a:solidFill>
                  <a:schemeClr val="tx1">
                    <a:lumMod val="95000"/>
                    <a:lumOff val="5000"/>
                  </a:schemeClr>
                </a:solidFill>
                <a:latin typeface="Bernard MT Condensed"/>
                <a:cs typeface="Bernard MT Condensed"/>
              </a:rPr>
              <a:t>Null Hypothesis</a:t>
            </a:r>
          </a:p>
          <a:p>
            <a:pPr algn="l"/>
            <a:r>
              <a:rPr lang="en-US" dirty="0" smtClean="0">
                <a:solidFill>
                  <a:schemeClr val="tx1">
                    <a:lumMod val="95000"/>
                    <a:lumOff val="5000"/>
                  </a:schemeClr>
                </a:solidFill>
              </a:rPr>
              <a:t>There is no relation between physical activity and academic performance</a:t>
            </a:r>
          </a:p>
          <a:p>
            <a:pPr algn="l"/>
            <a:endParaRPr lang="en-US" dirty="0">
              <a:solidFill>
                <a:schemeClr val="tx1">
                  <a:lumMod val="95000"/>
                  <a:lumOff val="5000"/>
                </a:schemeClr>
              </a:solidFill>
            </a:endParaRPr>
          </a:p>
          <a:p>
            <a:pPr marL="0" indent="0" algn="l">
              <a:buNone/>
            </a:pPr>
            <a:r>
              <a:rPr lang="en-US" u="sng" dirty="0" smtClean="0">
                <a:solidFill>
                  <a:schemeClr val="tx1">
                    <a:lumMod val="95000"/>
                    <a:lumOff val="5000"/>
                  </a:schemeClr>
                </a:solidFill>
                <a:latin typeface="Bernard MT Condensed"/>
                <a:cs typeface="Bernard MT Condensed"/>
              </a:rPr>
              <a:t>Alternative Hypothesis</a:t>
            </a:r>
            <a:endParaRPr lang="en-US" dirty="0" smtClean="0">
              <a:solidFill>
                <a:schemeClr val="tx1">
                  <a:lumMod val="95000"/>
                  <a:lumOff val="5000"/>
                </a:schemeClr>
              </a:solidFill>
              <a:latin typeface="Bernard MT Condensed"/>
              <a:cs typeface="Bernard MT Condensed"/>
            </a:endParaRPr>
          </a:p>
          <a:p>
            <a:pPr algn="l"/>
            <a:r>
              <a:rPr lang="en-US" dirty="0" smtClean="0">
                <a:solidFill>
                  <a:schemeClr val="tx1">
                    <a:lumMod val="95000"/>
                    <a:lumOff val="5000"/>
                  </a:schemeClr>
                </a:solidFill>
              </a:rPr>
              <a:t>Increased physical activity improves one’s academic performance.</a:t>
            </a:r>
            <a:endParaRPr lang="en-US" sz="1000" dirty="0" smtClean="0">
              <a:solidFill>
                <a:schemeClr val="tx1">
                  <a:lumMod val="95000"/>
                  <a:lumOff val="5000"/>
                </a:schemeClr>
              </a:solidFill>
            </a:endParaRPr>
          </a:p>
        </p:txBody>
      </p:sp>
    </p:spTree>
    <p:extLst>
      <p:ext uri="{BB962C8B-B14F-4D97-AF65-F5344CB8AC3E}">
        <p14:creationId xmlns:p14="http://schemas.microsoft.com/office/powerpoint/2010/main" val="2565761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264" y="0"/>
            <a:ext cx="9042400" cy="1600200"/>
          </a:xfrm>
        </p:spPr>
        <p:txBody>
          <a:bodyPr>
            <a:normAutofit/>
          </a:bodyPr>
          <a:lstStyle/>
          <a:p>
            <a:pPr algn="ctr"/>
            <a:r>
              <a:rPr lang="en-US" sz="5000" dirty="0">
                <a:solidFill>
                  <a:srgbClr val="51253A"/>
                </a:solidFill>
                <a:cs typeface="Dirty Headline"/>
              </a:rPr>
              <a:t>RESEARCH</a:t>
            </a:r>
            <a:r>
              <a:rPr lang="en-US" sz="5000" dirty="0">
                <a:solidFill>
                  <a:schemeClr val="bg2">
                    <a:lumMod val="10000"/>
                  </a:schemeClr>
                </a:solidFill>
                <a:cs typeface="Dirty Headline"/>
              </a:rPr>
              <a:t> </a:t>
            </a:r>
            <a:r>
              <a:rPr lang="en-US" sz="5000" dirty="0" smtClean="0">
                <a:solidFill>
                  <a:schemeClr val="bg2">
                    <a:lumMod val="25000"/>
                  </a:schemeClr>
                </a:solidFill>
                <a:cs typeface="Dirty Headline"/>
              </a:rPr>
              <a:t>QUESTION</a:t>
            </a:r>
            <a:endParaRPr lang="en-US" sz="5000" dirty="0">
              <a:solidFill>
                <a:schemeClr val="bg2">
                  <a:lumMod val="25000"/>
                </a:schemeClr>
              </a:solidFill>
            </a:endParaRPr>
          </a:p>
        </p:txBody>
      </p:sp>
      <p:sp>
        <p:nvSpPr>
          <p:cNvPr id="3" name="Content Placeholder 2"/>
          <p:cNvSpPr>
            <a:spLocks noGrp="1"/>
          </p:cNvSpPr>
          <p:nvPr>
            <p:ph idx="1"/>
          </p:nvPr>
        </p:nvSpPr>
        <p:spPr>
          <a:xfrm>
            <a:off x="1277258" y="1247502"/>
            <a:ext cx="7892868" cy="4826726"/>
          </a:xfrm>
        </p:spPr>
        <p:txBody>
          <a:bodyPr/>
          <a:lstStyle/>
          <a:p>
            <a:pPr marL="457200" indent="-457200">
              <a:buFont typeface="+mj-lt"/>
              <a:buAutoNum type="arabicPeriod"/>
            </a:pPr>
            <a:r>
              <a:rPr lang="en-US" dirty="0" smtClean="0">
                <a:solidFill>
                  <a:srgbClr val="0D0D0D"/>
                </a:solidFill>
              </a:rPr>
              <a:t>What is the level of physical activity among Year 2 </a:t>
            </a:r>
            <a:r>
              <a:rPr lang="en-US" dirty="0" err="1" smtClean="0">
                <a:solidFill>
                  <a:srgbClr val="0D0D0D"/>
                </a:solidFill>
              </a:rPr>
              <a:t>Universiti</a:t>
            </a:r>
            <a:r>
              <a:rPr lang="en-US" dirty="0" smtClean="0">
                <a:solidFill>
                  <a:srgbClr val="0D0D0D"/>
                </a:solidFill>
              </a:rPr>
              <a:t> </a:t>
            </a:r>
            <a:r>
              <a:rPr lang="en-US" dirty="0" err="1" smtClean="0">
                <a:solidFill>
                  <a:srgbClr val="0D0D0D"/>
                </a:solidFill>
              </a:rPr>
              <a:t>Kebangsaan</a:t>
            </a:r>
            <a:r>
              <a:rPr lang="en-US" dirty="0" smtClean="0">
                <a:solidFill>
                  <a:srgbClr val="0D0D0D"/>
                </a:solidFill>
              </a:rPr>
              <a:t> Malaysia students?</a:t>
            </a:r>
          </a:p>
          <a:p>
            <a:pPr marL="457200" indent="-457200">
              <a:buFont typeface="+mj-lt"/>
              <a:buAutoNum type="arabicPeriod"/>
            </a:pPr>
            <a:endParaRPr lang="en-US" dirty="0" smtClean="0">
              <a:solidFill>
                <a:srgbClr val="0D0D0D"/>
              </a:solidFill>
            </a:endParaRPr>
          </a:p>
          <a:p>
            <a:pPr marL="457200" indent="-457200">
              <a:buFont typeface="+mj-lt"/>
              <a:buAutoNum type="arabicPeriod"/>
            </a:pPr>
            <a:r>
              <a:rPr lang="en-US" dirty="0" smtClean="0">
                <a:solidFill>
                  <a:srgbClr val="0D0D0D"/>
                </a:solidFill>
              </a:rPr>
              <a:t>What </a:t>
            </a:r>
            <a:r>
              <a:rPr lang="en-US" dirty="0">
                <a:solidFill>
                  <a:srgbClr val="0D0D0D"/>
                </a:solidFill>
              </a:rPr>
              <a:t>is the effect of physical activity towards the academic performance of medical students?</a:t>
            </a:r>
          </a:p>
          <a:p>
            <a:endParaRPr lang="en-US" dirty="0"/>
          </a:p>
        </p:txBody>
      </p:sp>
      <p:pic>
        <p:nvPicPr>
          <p:cNvPr id="1026" name="Picture 2" descr="C:\Users\USER\Desktop\questions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12627" y="1887583"/>
            <a:ext cx="2629989" cy="38254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182149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27463" y="2142309"/>
            <a:ext cx="10476411" cy="172475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4" name="Rectangle 2"/>
          <p:cNvSpPr>
            <a:spLocks noGrp="1" noChangeArrowheads="1"/>
          </p:cNvSpPr>
          <p:nvPr>
            <p:ph type="title"/>
          </p:nvPr>
        </p:nvSpPr>
        <p:spPr>
          <a:xfrm>
            <a:off x="412751" y="1560015"/>
            <a:ext cx="9042400" cy="679450"/>
          </a:xfrm>
        </p:spPr>
        <p:txBody>
          <a:bodyPr>
            <a:normAutofit fontScale="90000"/>
          </a:bodyPr>
          <a:lstStyle/>
          <a:p>
            <a:pPr algn="l"/>
            <a:r>
              <a:rPr lang="en-US" sz="3600" b="1" i="1" dirty="0">
                <a:latin typeface="Times New Roman" charset="0"/>
              </a:rPr>
              <a:t>PHYSICAL ACTIVITY</a:t>
            </a:r>
            <a:r>
              <a:rPr lang="en-US" sz="4000" b="1" i="1" dirty="0">
                <a:latin typeface="Times New Roman" charset="0"/>
              </a:rPr>
              <a:t> </a:t>
            </a:r>
            <a:endParaRPr lang="en-US" sz="4000" b="1" dirty="0">
              <a:latin typeface="Times New Roman" charset="0"/>
            </a:endParaRPr>
          </a:p>
        </p:txBody>
      </p:sp>
      <p:sp>
        <p:nvSpPr>
          <p:cNvPr id="3077" name="Rectangle 5"/>
          <p:cNvSpPr>
            <a:spLocks noGrp="1" noChangeArrowheads="1"/>
          </p:cNvSpPr>
          <p:nvPr>
            <p:ph idx="1"/>
          </p:nvPr>
        </p:nvSpPr>
        <p:spPr>
          <a:xfrm>
            <a:off x="1016000" y="1301750"/>
            <a:ext cx="10058400" cy="3619499"/>
          </a:xfrm>
        </p:spPr>
        <p:txBody>
          <a:bodyPr/>
          <a:lstStyle/>
          <a:p>
            <a:pPr algn="l">
              <a:lnSpc>
                <a:spcPct val="80000"/>
              </a:lnSpc>
            </a:pPr>
            <a:r>
              <a:rPr lang="en-US" sz="2400" i="1" dirty="0">
                <a:solidFill>
                  <a:schemeClr val="tx1"/>
                </a:solidFill>
                <a:latin typeface="Times New Roman" charset="0"/>
              </a:rPr>
              <a:t>"Physical activity is involvement of any body movement that works your muscles and requires more energy for example walking, running, dancing, swimming, yoga, and gardening. "</a:t>
            </a:r>
          </a:p>
          <a:p>
            <a:pPr algn="l">
              <a:lnSpc>
                <a:spcPct val="80000"/>
              </a:lnSpc>
            </a:pPr>
            <a:r>
              <a:rPr lang="en-US" sz="2400" dirty="0">
                <a:latin typeface="Times New Roman" charset="0"/>
              </a:rPr>
              <a:t>(National Heart, Lung and Blood Institute, 2015)</a:t>
            </a:r>
          </a:p>
        </p:txBody>
      </p:sp>
      <p:pic>
        <p:nvPicPr>
          <p:cNvPr id="3075" name="Picture 3" descr="7_M8A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667" y="3997688"/>
            <a:ext cx="2788708"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6" name="Text Box 4"/>
          <p:cNvSpPr txBox="1">
            <a:spLocks noChangeArrowheads="1"/>
          </p:cNvSpPr>
          <p:nvPr/>
        </p:nvSpPr>
        <p:spPr bwMode="auto">
          <a:xfrm>
            <a:off x="1543050" y="431801"/>
            <a:ext cx="9116483"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5000" dirty="0">
                <a:latin typeface="Franklin Gothic Heavy" pitchFamily="34" charset="0"/>
                <a:cs typeface="Dirty Headline"/>
              </a:rPr>
              <a:t>LITERATURE REVIEW</a:t>
            </a:r>
          </a:p>
        </p:txBody>
      </p:sp>
      <p:sp>
        <p:nvSpPr>
          <p:cNvPr id="3078" name="Text Box 6"/>
          <p:cNvSpPr txBox="1">
            <a:spLocks noChangeArrowheads="1"/>
          </p:cNvSpPr>
          <p:nvPr/>
        </p:nvSpPr>
        <p:spPr bwMode="auto">
          <a:xfrm>
            <a:off x="6104468" y="5000626"/>
            <a:ext cx="54652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3079" name="Text Box 7"/>
          <p:cNvSpPr txBox="1">
            <a:spLocks noChangeArrowheads="1"/>
          </p:cNvSpPr>
          <p:nvPr/>
        </p:nvSpPr>
        <p:spPr bwMode="auto">
          <a:xfrm>
            <a:off x="4080934" y="4629151"/>
            <a:ext cx="748876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i="1" dirty="0">
                <a:latin typeface="Times New Roman" charset="0"/>
              </a:rPr>
              <a:t>Source: </a:t>
            </a:r>
            <a:r>
              <a:rPr lang="en-US" b="1" i="1" dirty="0">
                <a:latin typeface="Times New Roman" charset="0"/>
              </a:rPr>
              <a:t>What is Physical Activity?</a:t>
            </a:r>
            <a:r>
              <a:rPr lang="en-US" i="1" dirty="0">
                <a:latin typeface="Times New Roman" charset="0"/>
              </a:rPr>
              <a:t> by </a:t>
            </a:r>
            <a:r>
              <a:rPr lang="en-US" altLang="en-US" i="1" dirty="0">
                <a:latin typeface="Times New Roman" charset="0"/>
              </a:rPr>
              <a:t>National Heart, Lung and Blood Institute</a:t>
            </a:r>
          </a:p>
        </p:txBody>
      </p:sp>
    </p:spTree>
    <p:extLst>
      <p:ext uri="{BB962C8B-B14F-4D97-AF65-F5344CB8AC3E}">
        <p14:creationId xmlns:p14="http://schemas.microsoft.com/office/powerpoint/2010/main" val="1990429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031875" y="875212"/>
            <a:ext cx="10280559" cy="318826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p:cNvSpPr>
            <a:spLocks noGrp="1" noChangeArrowheads="1"/>
          </p:cNvSpPr>
          <p:nvPr>
            <p:ph type="title"/>
          </p:nvPr>
        </p:nvSpPr>
        <p:spPr>
          <a:xfrm>
            <a:off x="862058" y="297452"/>
            <a:ext cx="9042400" cy="695325"/>
          </a:xfrm>
        </p:spPr>
        <p:txBody>
          <a:bodyPr>
            <a:normAutofit/>
          </a:bodyPr>
          <a:lstStyle/>
          <a:p>
            <a:pPr algn="l"/>
            <a:r>
              <a:rPr lang="en-US" sz="3200" b="1" i="1" dirty="0">
                <a:latin typeface="Times New Roman" charset="0"/>
              </a:rPr>
              <a:t>ACADEMIC PERFORMANCE</a:t>
            </a:r>
          </a:p>
        </p:txBody>
      </p:sp>
      <p:sp>
        <p:nvSpPr>
          <p:cNvPr id="4101" name="Rectangle 5"/>
          <p:cNvSpPr>
            <a:spLocks noGrp="1" noChangeArrowheads="1"/>
          </p:cNvSpPr>
          <p:nvPr>
            <p:ph idx="1"/>
          </p:nvPr>
        </p:nvSpPr>
        <p:spPr>
          <a:xfrm>
            <a:off x="1031875" y="365760"/>
            <a:ext cx="10058400" cy="4323806"/>
          </a:xfrm>
        </p:spPr>
        <p:txBody>
          <a:bodyPr>
            <a:normAutofit/>
          </a:bodyPr>
          <a:lstStyle/>
          <a:p>
            <a:pPr marL="0" indent="0" algn="just">
              <a:lnSpc>
                <a:spcPct val="80000"/>
              </a:lnSpc>
              <a:buNone/>
            </a:pPr>
            <a:r>
              <a:rPr lang="en-US" i="1" dirty="0" smtClean="0">
                <a:latin typeface="Times New Roman" charset="0"/>
              </a:rPr>
              <a:t>" </a:t>
            </a:r>
            <a:r>
              <a:rPr lang="en-US" i="1" dirty="0">
                <a:latin typeface="Times New Roman" charset="0"/>
              </a:rPr>
              <a:t>Academic performance is used broadly to describe different factors that may influence student success in school. These factors fall into three primary areas that are cognitive skills and attitudes (e.g., attention/concentration, memory, verbal ability), academic behaviors (e.g., conduct attendance, time on task, homework completion) academic achievement (e.g. standardized test scores, grades</a:t>
            </a:r>
            <a:r>
              <a:rPr lang="en-US" i="1" dirty="0" smtClean="0">
                <a:latin typeface="Times New Roman" charset="0"/>
              </a:rPr>
              <a:t>).“</a:t>
            </a:r>
          </a:p>
          <a:p>
            <a:pPr marL="0" indent="0" algn="just">
              <a:lnSpc>
                <a:spcPct val="80000"/>
              </a:lnSpc>
              <a:buNone/>
            </a:pPr>
            <a:endParaRPr lang="en-US" i="1" dirty="0">
              <a:latin typeface="Times New Roman" charset="0"/>
            </a:endParaRPr>
          </a:p>
          <a:p>
            <a:pPr algn="just">
              <a:lnSpc>
                <a:spcPct val="80000"/>
              </a:lnSpc>
            </a:pPr>
            <a:r>
              <a:rPr lang="en-US" dirty="0">
                <a:latin typeface="Times New Roman" charset="0"/>
              </a:rPr>
              <a:t>(U.S. Department of Health and Human Services, Centers for Disease Control and Prevention, 2010)</a:t>
            </a:r>
            <a:endParaRPr lang="en-US" dirty="0"/>
          </a:p>
        </p:txBody>
      </p:sp>
      <p:pic>
        <p:nvPicPr>
          <p:cNvPr id="4099" name="Picture 3" descr="7_M8A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875" y="4272479"/>
            <a:ext cx="2444750" cy="1825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2" name="Text Box 6"/>
          <p:cNvSpPr txBox="1">
            <a:spLocks noChangeArrowheads="1"/>
          </p:cNvSpPr>
          <p:nvPr/>
        </p:nvSpPr>
        <p:spPr bwMode="auto">
          <a:xfrm>
            <a:off x="6104468" y="5000626"/>
            <a:ext cx="54652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4103" name="Text Box 7"/>
          <p:cNvSpPr txBox="1">
            <a:spLocks noChangeArrowheads="1"/>
          </p:cNvSpPr>
          <p:nvPr/>
        </p:nvSpPr>
        <p:spPr bwMode="auto">
          <a:xfrm>
            <a:off x="3680701" y="4931077"/>
            <a:ext cx="8276167" cy="92333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a:spAutoFit/>
          </a:bodyPr>
          <a:lstStyle/>
          <a:p>
            <a:r>
              <a:rPr lang="en-US" i="1" dirty="0">
                <a:latin typeface="Times New Roman" charset="0"/>
              </a:rPr>
              <a:t>Source:  U.S. Department of Health &amp; Human Services, National Heart, Lung and Blood Institute of America. (2015). Physical Activity. Retrieved from http://</a:t>
            </a:r>
            <a:r>
              <a:rPr lang="en-US" i="1" dirty="0" err="1">
                <a:latin typeface="Times New Roman" charset="0"/>
              </a:rPr>
              <a:t>www.nhlbi.nih.gov</a:t>
            </a:r>
            <a:r>
              <a:rPr lang="en-US" i="1" dirty="0">
                <a:latin typeface="Times New Roman" charset="0"/>
              </a:rPr>
              <a:t>/health/health-topics/topics/</a:t>
            </a:r>
            <a:r>
              <a:rPr lang="en-US" i="1" dirty="0" err="1">
                <a:latin typeface="Times New Roman" charset="0"/>
              </a:rPr>
              <a:t>phys</a:t>
            </a:r>
            <a:r>
              <a:rPr lang="en-US" i="1" dirty="0">
                <a:latin typeface="Times New Roman" charset="0"/>
              </a:rPr>
              <a:t>/benefits</a:t>
            </a:r>
            <a:endParaRPr lang="en-US" dirty="0"/>
          </a:p>
        </p:txBody>
      </p:sp>
    </p:spTree>
    <p:extLst>
      <p:ext uri="{BB962C8B-B14F-4D97-AF65-F5344CB8AC3E}">
        <p14:creationId xmlns:p14="http://schemas.microsoft.com/office/powerpoint/2010/main" val="1360767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52497" y="2005257"/>
            <a:ext cx="10763252" cy="2239221"/>
          </a:xfrm>
          <a:prstGeom prst="roundRect">
            <a:avLst/>
          </a:prstGeom>
          <a:noFill/>
          <a:ln w="57150">
            <a:solidFill>
              <a:schemeClr val="accent6">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p:cNvSpPr>
            <a:spLocks noGrp="1" noChangeArrowheads="1"/>
          </p:cNvSpPr>
          <p:nvPr>
            <p:ph type="title"/>
          </p:nvPr>
        </p:nvSpPr>
        <p:spPr>
          <a:xfrm>
            <a:off x="852623" y="776423"/>
            <a:ext cx="9042400" cy="1012825"/>
          </a:xfrm>
        </p:spPr>
        <p:txBody>
          <a:bodyPr>
            <a:noAutofit/>
          </a:bodyPr>
          <a:lstStyle/>
          <a:p>
            <a:pPr algn="l"/>
            <a:r>
              <a:rPr lang="en-US" sz="3200" b="1" i="1" dirty="0">
                <a:solidFill>
                  <a:schemeClr val="accent1">
                    <a:lumMod val="50000"/>
                  </a:schemeClr>
                </a:solidFill>
                <a:latin typeface="Times New Roman" charset="0"/>
              </a:rPr>
              <a:t>Relationship between physical activities and academic performance</a:t>
            </a:r>
            <a:r>
              <a:rPr lang="en-US" sz="3200" b="1" dirty="0">
                <a:solidFill>
                  <a:schemeClr val="accent1">
                    <a:lumMod val="50000"/>
                  </a:schemeClr>
                </a:solidFill>
                <a:latin typeface="Times New Roman" charset="0"/>
              </a:rPr>
              <a:t> </a:t>
            </a:r>
          </a:p>
        </p:txBody>
      </p:sp>
      <p:sp>
        <p:nvSpPr>
          <p:cNvPr id="5125" name="Text Box 5"/>
          <p:cNvSpPr txBox="1">
            <a:spLocks noChangeArrowheads="1"/>
          </p:cNvSpPr>
          <p:nvPr/>
        </p:nvSpPr>
        <p:spPr bwMode="auto">
          <a:xfrm>
            <a:off x="6104468" y="5000626"/>
            <a:ext cx="54652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US"/>
          </a:p>
        </p:txBody>
      </p:sp>
      <p:sp>
        <p:nvSpPr>
          <p:cNvPr id="5126" name="Text Box 6"/>
          <p:cNvSpPr txBox="1">
            <a:spLocks noChangeArrowheads="1"/>
          </p:cNvSpPr>
          <p:nvPr/>
        </p:nvSpPr>
        <p:spPr bwMode="auto">
          <a:xfrm>
            <a:off x="3678765" y="4631294"/>
            <a:ext cx="8036983"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i="1" dirty="0">
                <a:latin typeface="Times New Roman" charset="0"/>
              </a:rPr>
              <a:t>Source:  </a:t>
            </a:r>
          </a:p>
          <a:p>
            <a:r>
              <a:rPr lang="en-US" i="1" dirty="0" err="1">
                <a:latin typeface="Times New Roman" charset="0"/>
              </a:rPr>
              <a:t>Sallis</a:t>
            </a:r>
            <a:r>
              <a:rPr lang="en-US" i="1" dirty="0">
                <a:latin typeface="Times New Roman" charset="0"/>
              </a:rPr>
              <a:t> JF, McKenzie TL, </a:t>
            </a:r>
            <a:r>
              <a:rPr lang="en-US" i="1" dirty="0" err="1">
                <a:latin typeface="Times New Roman" charset="0"/>
              </a:rPr>
              <a:t>Kolody</a:t>
            </a:r>
            <a:r>
              <a:rPr lang="en-US" i="1" dirty="0">
                <a:latin typeface="Times New Roman" charset="0"/>
              </a:rPr>
              <a:t> B et al. Effects of </a:t>
            </a:r>
            <a:r>
              <a:rPr lang="en-US" i="1" dirty="0" err="1">
                <a:latin typeface="Times New Roman" charset="0"/>
              </a:rPr>
              <a:t>healthrelated</a:t>
            </a:r>
            <a:r>
              <a:rPr lang="en-US" i="1" dirty="0">
                <a:latin typeface="Times New Roman" charset="0"/>
              </a:rPr>
              <a:t> physical education on academic achievement: project SPARK. Res Q Exec Sport 1999; 70:127 - 34. Health </a:t>
            </a:r>
            <a:r>
              <a:rPr lang="en-US" i="1" dirty="0" err="1">
                <a:latin typeface="Times New Roman" charset="0"/>
              </a:rPr>
              <a:t>behaviour</a:t>
            </a:r>
            <a:r>
              <a:rPr lang="en-US" i="1" dirty="0">
                <a:latin typeface="Times New Roman" charset="0"/>
              </a:rPr>
              <a:t> and academic achievement 79 Downloaded from http://</a:t>
            </a:r>
            <a:r>
              <a:rPr lang="en-US" i="1" dirty="0" err="1">
                <a:latin typeface="Times New Roman" charset="0"/>
              </a:rPr>
              <a:t>her.oxfordjournals.org</a:t>
            </a:r>
            <a:r>
              <a:rPr lang="en-US" i="1" dirty="0">
                <a:latin typeface="Times New Roman" charset="0"/>
              </a:rPr>
              <a:t>/ at </a:t>
            </a:r>
            <a:r>
              <a:rPr lang="en-US" i="1" dirty="0" err="1">
                <a:latin typeface="Times New Roman" charset="0"/>
              </a:rPr>
              <a:t>Universiti</a:t>
            </a:r>
            <a:r>
              <a:rPr lang="en-US" i="1" dirty="0">
                <a:latin typeface="Times New Roman" charset="0"/>
              </a:rPr>
              <a:t> </a:t>
            </a:r>
            <a:r>
              <a:rPr lang="en-US" i="1" dirty="0" err="1">
                <a:latin typeface="Times New Roman" charset="0"/>
              </a:rPr>
              <a:t>Kebangsaan</a:t>
            </a:r>
            <a:r>
              <a:rPr lang="en-US" i="1" dirty="0">
                <a:latin typeface="Times New Roman" charset="0"/>
              </a:rPr>
              <a:t> Malaysia on October 4, 2015</a:t>
            </a:r>
          </a:p>
        </p:txBody>
      </p:sp>
      <p:sp>
        <p:nvSpPr>
          <p:cNvPr id="5127" name="Text Box 7"/>
          <p:cNvSpPr txBox="1">
            <a:spLocks noChangeArrowheads="1"/>
          </p:cNvSpPr>
          <p:nvPr/>
        </p:nvSpPr>
        <p:spPr bwMode="auto">
          <a:xfrm>
            <a:off x="952497" y="2155372"/>
            <a:ext cx="10454217"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0"/>
                <a:cs typeface="宋体" charset="0"/>
              </a:defRPr>
            </a:lvl1pPr>
            <a:lvl2pPr>
              <a:defRPr>
                <a:solidFill>
                  <a:schemeClr val="tx1"/>
                </a:solidFill>
                <a:latin typeface="Arial" charset="0"/>
                <a:ea typeface="宋体" charset="0"/>
                <a:cs typeface="宋体" charset="0"/>
              </a:defRPr>
            </a:lvl2pPr>
            <a:lvl3pPr>
              <a:defRPr>
                <a:solidFill>
                  <a:schemeClr val="tx1"/>
                </a:solidFill>
                <a:latin typeface="Arial" charset="0"/>
                <a:ea typeface="宋体" charset="0"/>
                <a:cs typeface="宋体" charset="0"/>
              </a:defRPr>
            </a:lvl3pPr>
            <a:lvl4pPr>
              <a:defRPr>
                <a:solidFill>
                  <a:schemeClr val="tx1"/>
                </a:solidFill>
                <a:latin typeface="Arial" charset="0"/>
                <a:ea typeface="宋体" charset="0"/>
                <a:cs typeface="宋体" charset="0"/>
              </a:defRPr>
            </a:lvl4pPr>
            <a:lvl5pPr>
              <a:defRPr>
                <a:solidFill>
                  <a:schemeClr val="tx1"/>
                </a:solidFill>
                <a:latin typeface="Arial" charset="0"/>
                <a:ea typeface="宋体" charset="0"/>
                <a:cs typeface="宋体" charset="0"/>
              </a:defRPr>
            </a:lvl5pPr>
            <a:lvl6pPr fontAlgn="base">
              <a:spcBef>
                <a:spcPct val="0"/>
              </a:spcBef>
              <a:spcAft>
                <a:spcPct val="0"/>
              </a:spcAft>
              <a:buFont typeface="Arial" charset="0"/>
              <a:defRPr>
                <a:solidFill>
                  <a:schemeClr val="tx1"/>
                </a:solidFill>
                <a:latin typeface="Arial" charset="0"/>
                <a:ea typeface="宋体" charset="0"/>
                <a:cs typeface="宋体" charset="0"/>
              </a:defRPr>
            </a:lvl6pPr>
            <a:lvl7pPr fontAlgn="base">
              <a:spcBef>
                <a:spcPct val="0"/>
              </a:spcBef>
              <a:spcAft>
                <a:spcPct val="0"/>
              </a:spcAft>
              <a:buFont typeface="Arial" charset="0"/>
              <a:defRPr>
                <a:solidFill>
                  <a:schemeClr val="tx1"/>
                </a:solidFill>
                <a:latin typeface="Arial" charset="0"/>
                <a:ea typeface="宋体" charset="0"/>
                <a:cs typeface="宋体" charset="0"/>
              </a:defRPr>
            </a:lvl7pPr>
            <a:lvl8pPr fontAlgn="base">
              <a:spcBef>
                <a:spcPct val="0"/>
              </a:spcBef>
              <a:spcAft>
                <a:spcPct val="0"/>
              </a:spcAft>
              <a:buFont typeface="Arial" charset="0"/>
              <a:defRPr>
                <a:solidFill>
                  <a:schemeClr val="tx1"/>
                </a:solidFill>
                <a:latin typeface="Arial" charset="0"/>
                <a:ea typeface="宋体" charset="0"/>
                <a:cs typeface="宋体" charset="0"/>
              </a:defRPr>
            </a:lvl8pPr>
            <a:lvl9pPr fontAlgn="base">
              <a:spcBef>
                <a:spcPct val="0"/>
              </a:spcBef>
              <a:spcAft>
                <a:spcPct val="0"/>
              </a:spcAft>
              <a:buFont typeface="Arial" charset="0"/>
              <a:defRPr>
                <a:solidFill>
                  <a:schemeClr val="tx1"/>
                </a:solidFill>
                <a:latin typeface="Arial" charset="0"/>
                <a:ea typeface="宋体" charset="0"/>
                <a:cs typeface="宋体" charset="0"/>
              </a:defRPr>
            </a:lvl9pPr>
          </a:lstStyle>
          <a:p>
            <a:pPr algn="just"/>
            <a:r>
              <a:rPr lang="en-US" sz="2400" i="1" dirty="0" smtClean="0">
                <a:solidFill>
                  <a:schemeClr val="bg2">
                    <a:lumMod val="10000"/>
                  </a:schemeClr>
                </a:solidFill>
                <a:latin typeface="Times New Roman" charset="0"/>
                <a:cs typeface="Times New Roman" charset="0"/>
                <a:sym typeface="Times New Roman" charset="0"/>
              </a:rPr>
              <a:t>"</a:t>
            </a:r>
            <a:r>
              <a:rPr lang="en-US" altLang="en-US" sz="2400" b="1" i="1" dirty="0">
                <a:solidFill>
                  <a:schemeClr val="accent6">
                    <a:lumMod val="75000"/>
                  </a:schemeClr>
                </a:solidFill>
                <a:latin typeface="Times New Roman" charset="0"/>
                <a:cs typeface="Times New Roman" charset="0"/>
                <a:sym typeface="Times New Roman" charset="0"/>
              </a:rPr>
              <a:t>Physical activity </a:t>
            </a:r>
            <a:r>
              <a:rPr lang="en-US" sz="2400" b="1" i="1" dirty="0">
                <a:solidFill>
                  <a:schemeClr val="accent6">
                    <a:lumMod val="75000"/>
                  </a:schemeClr>
                </a:solidFill>
                <a:latin typeface="Times New Roman" charset="0"/>
                <a:cs typeface="Times New Roman" charset="0"/>
                <a:sym typeface="Times New Roman" charset="0"/>
              </a:rPr>
              <a:t>is</a:t>
            </a:r>
            <a:r>
              <a:rPr lang="en-US" altLang="en-US" sz="2400" b="1" i="1" dirty="0">
                <a:solidFill>
                  <a:schemeClr val="accent6">
                    <a:lumMod val="75000"/>
                  </a:schemeClr>
                </a:solidFill>
                <a:latin typeface="Times New Roman" charset="0"/>
                <a:cs typeface="Times New Roman" charset="0"/>
                <a:sym typeface="Times New Roman" charset="0"/>
              </a:rPr>
              <a:t> linked strongly with the behavior of the students in classroom</a:t>
            </a:r>
            <a:r>
              <a:rPr lang="en-US" altLang="en-US" sz="2400" i="1" dirty="0">
                <a:solidFill>
                  <a:schemeClr val="bg2">
                    <a:lumMod val="10000"/>
                  </a:schemeClr>
                </a:solidFill>
                <a:latin typeface="Times New Roman" charset="0"/>
                <a:cs typeface="Times New Roman" charset="0"/>
                <a:sym typeface="Times New Roman" charset="0"/>
              </a:rPr>
              <a:t>.</a:t>
            </a:r>
            <a:r>
              <a:rPr lang="en-US" sz="2400" i="1" dirty="0">
                <a:solidFill>
                  <a:schemeClr val="bg2">
                    <a:lumMod val="10000"/>
                  </a:schemeClr>
                </a:solidFill>
                <a:latin typeface="Times New Roman" charset="0"/>
                <a:cs typeface="Times New Roman" charset="0"/>
                <a:sym typeface="Times New Roman" charset="0"/>
              </a:rPr>
              <a:t> </a:t>
            </a:r>
            <a:r>
              <a:rPr lang="en-US" altLang="en-US" sz="2400" i="1" dirty="0">
                <a:solidFill>
                  <a:schemeClr val="bg2">
                    <a:lumMod val="10000"/>
                  </a:schemeClr>
                </a:solidFill>
                <a:latin typeface="Times New Roman" charset="0"/>
                <a:cs typeface="Times New Roman" charset="0"/>
                <a:sym typeface="Times New Roman" charset="0"/>
              </a:rPr>
              <a:t>Relationship between physical activity and academic performance </a:t>
            </a:r>
            <a:r>
              <a:rPr lang="en-US" altLang="en-US" sz="2400" i="1" dirty="0" smtClean="0">
                <a:solidFill>
                  <a:schemeClr val="bg2">
                    <a:lumMod val="10000"/>
                  </a:schemeClr>
                </a:solidFill>
                <a:latin typeface="Times New Roman" charset="0"/>
                <a:cs typeface="Times New Roman" charset="0"/>
                <a:sym typeface="Times New Roman" charset="0"/>
              </a:rPr>
              <a:t>was </a:t>
            </a:r>
            <a:r>
              <a:rPr lang="en-US" altLang="en-US" sz="2400" i="1" dirty="0">
                <a:solidFill>
                  <a:schemeClr val="bg2">
                    <a:lumMod val="10000"/>
                  </a:schemeClr>
                </a:solidFill>
                <a:latin typeface="Times New Roman" charset="0"/>
                <a:cs typeface="Times New Roman" charset="0"/>
                <a:sym typeface="Times New Roman" charset="0"/>
              </a:rPr>
              <a:t>also seen in the cohort studies done</a:t>
            </a:r>
            <a:r>
              <a:rPr lang="en-US" sz="2400" i="1" dirty="0" smtClean="0">
                <a:solidFill>
                  <a:schemeClr val="bg2">
                    <a:lumMod val="10000"/>
                  </a:schemeClr>
                </a:solidFill>
                <a:latin typeface="Times New Roman" charset="0"/>
                <a:cs typeface="Times New Roman" charset="0"/>
                <a:sym typeface="Times New Roman" charset="0"/>
              </a:rPr>
              <a:t>.</a:t>
            </a:r>
            <a:r>
              <a:rPr lang="en-US" sz="2400" i="1" dirty="0" smtClean="0">
                <a:solidFill>
                  <a:schemeClr val="bg2">
                    <a:lumMod val="10000"/>
                  </a:schemeClr>
                </a:solidFill>
                <a:latin typeface="+mn-lt"/>
                <a:cs typeface="Times New Roman" charset="0"/>
                <a:sym typeface="Times New Roman" charset="0"/>
              </a:rPr>
              <a:t>" </a:t>
            </a:r>
          </a:p>
          <a:p>
            <a:pPr algn="just"/>
            <a:endParaRPr lang="en-US" sz="2400" i="1" dirty="0">
              <a:solidFill>
                <a:schemeClr val="bg2">
                  <a:lumMod val="10000"/>
                </a:schemeClr>
              </a:solidFill>
              <a:latin typeface="+mn-lt"/>
              <a:cs typeface="Times New Roman" charset="0"/>
              <a:sym typeface="Times New Roman" charset="0"/>
            </a:endParaRPr>
          </a:p>
          <a:p>
            <a:pPr algn="r"/>
            <a:r>
              <a:rPr lang="en-US" sz="2400" i="1" dirty="0" smtClean="0">
                <a:solidFill>
                  <a:schemeClr val="bg2">
                    <a:lumMod val="10000"/>
                  </a:schemeClr>
                </a:solidFill>
                <a:latin typeface="+mn-lt"/>
                <a:cs typeface="Times New Roman" charset="0"/>
                <a:sym typeface="Times New Roman" charset="0"/>
              </a:rPr>
              <a:t>(</a:t>
            </a:r>
            <a:r>
              <a:rPr lang="en-US" altLang="en-US" sz="2400" i="1" dirty="0" err="1">
                <a:solidFill>
                  <a:schemeClr val="bg2">
                    <a:lumMod val="10000"/>
                  </a:schemeClr>
                </a:solidFill>
                <a:latin typeface="+mn-lt"/>
                <a:cs typeface="Times New Roman" charset="0"/>
                <a:sym typeface="Times New Roman" charset="0"/>
              </a:rPr>
              <a:t>Sallis</a:t>
            </a:r>
            <a:r>
              <a:rPr lang="en-US" altLang="en-US" sz="2400" i="1" dirty="0">
                <a:solidFill>
                  <a:schemeClr val="bg2">
                    <a:lumMod val="10000"/>
                  </a:schemeClr>
                </a:solidFill>
                <a:latin typeface="+mn-lt"/>
                <a:cs typeface="Times New Roman" charset="0"/>
                <a:sym typeface="Times New Roman" charset="0"/>
              </a:rPr>
              <a:t> et al</a:t>
            </a:r>
            <a:r>
              <a:rPr lang="en-US" sz="2400" i="1" dirty="0">
                <a:solidFill>
                  <a:schemeClr val="bg2">
                    <a:lumMod val="10000"/>
                  </a:schemeClr>
                </a:solidFill>
                <a:latin typeface="+mn-lt"/>
                <a:cs typeface="Times New Roman" charset="0"/>
                <a:sym typeface="Times New Roman" charset="0"/>
              </a:rPr>
              <a:t>,</a:t>
            </a:r>
            <a:r>
              <a:rPr lang="en-US" altLang="en-US" sz="2400" i="1" dirty="0">
                <a:solidFill>
                  <a:schemeClr val="bg2">
                    <a:lumMod val="10000"/>
                  </a:schemeClr>
                </a:solidFill>
                <a:latin typeface="+mn-lt"/>
                <a:cs typeface="Times New Roman" charset="0"/>
                <a:sym typeface="Times New Roman" charset="0"/>
              </a:rPr>
              <a:t>199</a:t>
            </a:r>
            <a:r>
              <a:rPr lang="en-US" sz="2400" i="1" dirty="0">
                <a:solidFill>
                  <a:schemeClr val="bg2">
                    <a:lumMod val="10000"/>
                  </a:schemeClr>
                </a:solidFill>
                <a:latin typeface="+mn-lt"/>
                <a:cs typeface="Times New Roman" charset="0"/>
                <a:sym typeface="Times New Roman" charset="0"/>
              </a:rPr>
              <a:t>9)</a:t>
            </a:r>
            <a:endParaRPr lang="en-US" altLang="en-US" sz="2400" i="1" dirty="0">
              <a:solidFill>
                <a:schemeClr val="bg2">
                  <a:lumMod val="10000"/>
                </a:schemeClr>
              </a:solidFill>
              <a:latin typeface="+mn-lt"/>
              <a:cs typeface="Times New Roman" charset="0"/>
              <a:sym typeface="Times New Roman" charset="0"/>
            </a:endParaRPr>
          </a:p>
        </p:txBody>
      </p:sp>
    </p:spTree>
    <p:extLst>
      <p:ext uri="{BB962C8B-B14F-4D97-AF65-F5344CB8AC3E}">
        <p14:creationId xmlns:p14="http://schemas.microsoft.com/office/powerpoint/2010/main" val="1676579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49084" y="457199"/>
            <a:ext cx="10607041" cy="4258492"/>
          </a:xfrm>
          <a:prstGeom prst="roundRect">
            <a:avLst/>
          </a:prstGeom>
          <a:noFill/>
          <a:ln w="38100">
            <a:solidFill>
              <a:schemeClr val="accent6">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989874" y="280851"/>
            <a:ext cx="10058400" cy="3886200"/>
          </a:xfrm>
        </p:spPr>
        <p:txBody>
          <a:bodyPr>
            <a:noAutofit/>
          </a:bodyPr>
          <a:lstStyle/>
          <a:p>
            <a:pPr marL="0" indent="0" algn="just">
              <a:buNone/>
            </a:pPr>
            <a:endParaRPr lang="en-US" i="1" dirty="0" smtClean="0"/>
          </a:p>
          <a:p>
            <a:pPr marL="0" indent="0" algn="just">
              <a:buNone/>
            </a:pPr>
            <a:endParaRPr lang="en-US" i="1" dirty="0"/>
          </a:p>
          <a:p>
            <a:pPr marL="0" indent="0" algn="just">
              <a:buNone/>
            </a:pPr>
            <a:r>
              <a:rPr lang="en-US" i="1" dirty="0" smtClean="0">
                <a:solidFill>
                  <a:schemeClr val="tx1"/>
                </a:solidFill>
              </a:rPr>
              <a:t>“In </a:t>
            </a:r>
            <a:r>
              <a:rPr lang="en-US" i="1" dirty="0">
                <a:solidFill>
                  <a:schemeClr val="tx1"/>
                </a:solidFill>
              </a:rPr>
              <a:t>the first study which involves 546 students divided into control group and intervention group, </a:t>
            </a:r>
            <a:r>
              <a:rPr lang="en-US" i="1" dirty="0" smtClean="0">
                <a:solidFill>
                  <a:schemeClr val="tx1"/>
                </a:solidFill>
              </a:rPr>
              <a:t>It </a:t>
            </a:r>
            <a:r>
              <a:rPr lang="en-US" i="1" dirty="0">
                <a:solidFill>
                  <a:schemeClr val="tx1"/>
                </a:solidFill>
              </a:rPr>
              <a:t>was shown that the </a:t>
            </a:r>
            <a:r>
              <a:rPr lang="en-US" b="1" i="1" dirty="0">
                <a:solidFill>
                  <a:srgbClr val="E36406"/>
                </a:solidFill>
              </a:rPr>
              <a:t>intervention group who had poorer grades than the control group prior to intervention scored significantly better in math </a:t>
            </a:r>
            <a:r>
              <a:rPr lang="en-US" b="1" i="1" dirty="0" smtClean="0">
                <a:solidFill>
                  <a:srgbClr val="E36406"/>
                </a:solidFill>
              </a:rPr>
              <a:t>grades </a:t>
            </a:r>
            <a:r>
              <a:rPr lang="en-US" b="1" i="1" dirty="0">
                <a:solidFill>
                  <a:srgbClr val="E36406"/>
                </a:solidFill>
              </a:rPr>
              <a:t>than control</a:t>
            </a:r>
            <a:r>
              <a:rPr lang="en-US" b="1" i="1" dirty="0"/>
              <a:t> </a:t>
            </a:r>
            <a:r>
              <a:rPr lang="en-US" i="1" dirty="0">
                <a:solidFill>
                  <a:schemeClr val="tx1"/>
                </a:solidFill>
              </a:rPr>
              <a:t>after but had</a:t>
            </a:r>
            <a:r>
              <a:rPr lang="en-US" i="1" dirty="0">
                <a:solidFill>
                  <a:schemeClr val="accent6">
                    <a:lumMod val="75000"/>
                  </a:schemeClr>
                </a:solidFill>
              </a:rPr>
              <a:t> </a:t>
            </a:r>
            <a:r>
              <a:rPr lang="en-US" b="1" i="1" dirty="0">
                <a:solidFill>
                  <a:schemeClr val="accent6">
                    <a:lumMod val="75000"/>
                  </a:schemeClr>
                </a:solidFill>
              </a:rPr>
              <a:t>poorer performance in languages and ‘overall intelligence</a:t>
            </a:r>
            <a:r>
              <a:rPr lang="en-US" b="1" i="1" dirty="0" smtClean="0">
                <a:solidFill>
                  <a:schemeClr val="accent6">
                    <a:lumMod val="75000"/>
                  </a:schemeClr>
                </a:solidFill>
              </a:rPr>
              <a:t>’</a:t>
            </a:r>
            <a:r>
              <a:rPr lang="en-US" i="1" dirty="0" smtClean="0">
                <a:solidFill>
                  <a:schemeClr val="accent6">
                    <a:lumMod val="75000"/>
                  </a:schemeClr>
                </a:solidFill>
              </a:rPr>
              <a:t>. </a:t>
            </a:r>
          </a:p>
          <a:p>
            <a:pPr marL="0" indent="0" algn="just">
              <a:buNone/>
            </a:pPr>
            <a:endParaRPr lang="en-US" i="1" dirty="0">
              <a:solidFill>
                <a:schemeClr val="accent6">
                  <a:lumMod val="60000"/>
                  <a:lumOff val="40000"/>
                </a:schemeClr>
              </a:solidFill>
            </a:endParaRPr>
          </a:p>
          <a:p>
            <a:pPr marL="0" indent="0" algn="just">
              <a:buNone/>
            </a:pPr>
            <a:r>
              <a:rPr lang="en-US" i="1" dirty="0" smtClean="0">
                <a:solidFill>
                  <a:srgbClr val="000000"/>
                </a:solidFill>
              </a:rPr>
              <a:t>However</a:t>
            </a:r>
            <a:r>
              <a:rPr lang="en-US" i="1" dirty="0">
                <a:solidFill>
                  <a:srgbClr val="000000"/>
                </a:solidFill>
              </a:rPr>
              <a:t>, in </a:t>
            </a:r>
            <a:r>
              <a:rPr lang="en-US" i="1" dirty="0" smtClean="0">
                <a:solidFill>
                  <a:srgbClr val="000000"/>
                </a:solidFill>
              </a:rPr>
              <a:t>contrary to the first study, </a:t>
            </a:r>
            <a:r>
              <a:rPr lang="en-US" b="1" i="1" dirty="0" smtClean="0">
                <a:solidFill>
                  <a:schemeClr val="accent6">
                    <a:lumMod val="75000"/>
                  </a:schemeClr>
                </a:solidFill>
              </a:rPr>
              <a:t>the </a:t>
            </a:r>
            <a:r>
              <a:rPr lang="en-US" b="1" i="1" dirty="0">
                <a:solidFill>
                  <a:schemeClr val="accent6">
                    <a:lumMod val="75000"/>
                  </a:schemeClr>
                </a:solidFill>
              </a:rPr>
              <a:t>second study showed no significant improvement in academic </a:t>
            </a:r>
            <a:r>
              <a:rPr lang="en-US" b="1" i="1" dirty="0" smtClean="0">
                <a:solidFill>
                  <a:schemeClr val="accent6">
                    <a:lumMod val="75000"/>
                  </a:schemeClr>
                </a:solidFill>
              </a:rPr>
              <a:t>performance.</a:t>
            </a:r>
            <a:r>
              <a:rPr lang="en-US" i="1" dirty="0" smtClean="0">
                <a:solidFill>
                  <a:schemeClr val="accent6">
                    <a:lumMod val="75000"/>
                  </a:schemeClr>
                </a:solidFill>
              </a:rPr>
              <a:t>”</a:t>
            </a:r>
            <a:r>
              <a:rPr lang="en-US" i="1" dirty="0"/>
              <a:t> </a:t>
            </a:r>
            <a:endParaRPr lang="en-US" i="1" dirty="0" smtClean="0"/>
          </a:p>
          <a:p>
            <a:pPr marL="0" indent="0" algn="just">
              <a:buNone/>
            </a:pPr>
            <a:endParaRPr lang="en-US" i="1" dirty="0"/>
          </a:p>
          <a:p>
            <a:pPr marL="0" indent="0" algn="r">
              <a:buNone/>
            </a:pPr>
            <a:r>
              <a:rPr lang="en-US" dirty="0" smtClean="0"/>
              <a:t>(</a:t>
            </a:r>
            <a:r>
              <a:rPr lang="en-US" dirty="0" err="1" smtClean="0"/>
              <a:t>Shephard</a:t>
            </a:r>
            <a:r>
              <a:rPr lang="en-US" dirty="0" smtClean="0"/>
              <a:t> RJ, 1996)</a:t>
            </a:r>
            <a:endParaRPr lang="en-US" i="1" dirty="0"/>
          </a:p>
        </p:txBody>
      </p:sp>
      <p:sp>
        <p:nvSpPr>
          <p:cNvPr id="2" name="TextBox 1"/>
          <p:cNvSpPr txBox="1"/>
          <p:nvPr/>
        </p:nvSpPr>
        <p:spPr>
          <a:xfrm>
            <a:off x="5096279" y="4842840"/>
            <a:ext cx="7095721" cy="1754327"/>
          </a:xfrm>
          <a:prstGeom prst="rect">
            <a:avLst/>
          </a:prstGeom>
          <a:noFill/>
        </p:spPr>
        <p:txBody>
          <a:bodyPr wrap="square" rtlCol="0">
            <a:spAutoFit/>
          </a:bodyPr>
          <a:lstStyle/>
          <a:p>
            <a:r>
              <a:rPr lang="en-US" i="1" dirty="0" smtClean="0"/>
              <a:t>Source:</a:t>
            </a:r>
          </a:p>
          <a:p>
            <a:r>
              <a:rPr lang="en-US" i="1" dirty="0" err="1" smtClean="0"/>
              <a:t>Shephard</a:t>
            </a:r>
            <a:r>
              <a:rPr lang="en-US" i="1" dirty="0"/>
              <a:t>, R.J., H. </a:t>
            </a:r>
            <a:r>
              <a:rPr lang="en-US" i="1" dirty="0" err="1"/>
              <a:t>Lavallee</a:t>
            </a:r>
            <a:r>
              <a:rPr lang="en-US" i="1" dirty="0"/>
              <a:t>, M. </a:t>
            </a:r>
            <a:r>
              <a:rPr lang="en-US" i="1" dirty="0" err="1"/>
              <a:t>Volle</a:t>
            </a:r>
            <a:r>
              <a:rPr lang="en-US" i="1" dirty="0"/>
              <a:t>, R. </a:t>
            </a:r>
            <a:r>
              <a:rPr lang="en-US" i="1" dirty="0" err="1"/>
              <a:t>LaBarre</a:t>
            </a:r>
            <a:r>
              <a:rPr lang="en-US" i="1" dirty="0"/>
              <a:t>, and C. </a:t>
            </a:r>
            <a:r>
              <a:rPr lang="en-US" i="1" dirty="0" err="1"/>
              <a:t>Beaucage</a:t>
            </a:r>
            <a:r>
              <a:rPr lang="en-US" i="1" dirty="0"/>
              <a:t>. 1994. </a:t>
            </a:r>
            <a:r>
              <a:rPr lang="en-US" i="1" dirty="0" smtClean="0"/>
              <a:t>Academic Skills </a:t>
            </a:r>
            <a:r>
              <a:rPr lang="en-US" i="1" dirty="0"/>
              <a:t>and Required Physical Education: the </a:t>
            </a:r>
            <a:r>
              <a:rPr lang="en-US" i="1" dirty="0" err="1"/>
              <a:t>Trois</a:t>
            </a:r>
            <a:r>
              <a:rPr lang="en-US" i="1" dirty="0"/>
              <a:t> </a:t>
            </a:r>
            <a:r>
              <a:rPr lang="en-US" i="1" dirty="0" err="1"/>
              <a:t>Rivieres</a:t>
            </a:r>
            <a:r>
              <a:rPr lang="en-US" i="1" dirty="0"/>
              <a:t> experience. </a:t>
            </a:r>
            <a:r>
              <a:rPr lang="en-US" i="1" dirty="0" smtClean="0"/>
              <a:t>CAPHER </a:t>
            </a:r>
            <a:r>
              <a:rPr lang="en-US" i="1" dirty="0"/>
              <a:t>J. Res </a:t>
            </a:r>
            <a:r>
              <a:rPr lang="en-US" i="1" dirty="0" err="1"/>
              <a:t>Suppl</a:t>
            </a:r>
            <a:r>
              <a:rPr lang="en-US" i="1" dirty="0"/>
              <a:t> 1:1-12.</a:t>
            </a:r>
            <a:endParaRPr lang="en-MY" i="1" dirty="0"/>
          </a:p>
          <a:p>
            <a:r>
              <a:rPr lang="en-US" i="1" dirty="0"/>
              <a:t> </a:t>
            </a:r>
            <a:endParaRPr lang="en-MY" i="1" dirty="0"/>
          </a:p>
          <a:p>
            <a:endParaRPr lang="en-US" i="1" dirty="0"/>
          </a:p>
        </p:txBody>
      </p:sp>
    </p:spTree>
    <p:extLst>
      <p:ext uri="{BB962C8B-B14F-4D97-AF65-F5344CB8AC3E}">
        <p14:creationId xmlns:p14="http://schemas.microsoft.com/office/powerpoint/2010/main" val="20030895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rrowheads="1"/>
          </p:cNvSpPr>
          <p:nvPr/>
        </p:nvSpPr>
        <p:spPr bwMode="auto">
          <a:xfrm>
            <a:off x="4454434" y="2880360"/>
            <a:ext cx="3618412" cy="1600608"/>
          </a:xfrm>
          <a:prstGeom prst="ellipse">
            <a:avLst/>
          </a:prstGeom>
          <a:solidFill>
            <a:schemeClr val="accent1">
              <a:lumMod val="60000"/>
              <a:lumOff val="40000"/>
            </a:schemeClr>
          </a:solidFill>
          <a:ln w="38100">
            <a:solidFill>
              <a:srgbClr val="339966"/>
            </a:solidFill>
          </a:ln>
        </p:spPr>
        <p:txBody>
          <a:bodyPr rot="0" vert="horz" wrap="square" lIns="91440" tIns="45720" rIns="91440" bIns="45720" anchor="t" anchorCtr="0" upright="1">
            <a:noAutofit/>
          </a:bodyPr>
          <a:lstStyle/>
          <a:p>
            <a:pPr marL="0" marR="0" algn="ctr">
              <a:spcBef>
                <a:spcPts val="0"/>
              </a:spcBef>
              <a:spcAft>
                <a:spcPts val="0"/>
              </a:spcAft>
            </a:pPr>
            <a:r>
              <a:rPr lang="en-US" sz="2600" b="1" dirty="0">
                <a:effectLst/>
                <a:latin typeface="Cambria"/>
                <a:ea typeface="MS Mincho"/>
                <a:cs typeface="Times New Roman"/>
              </a:rPr>
              <a:t> </a:t>
            </a:r>
            <a:r>
              <a:rPr lang="en-US" sz="2600" b="1" dirty="0" smtClean="0">
                <a:effectLst/>
                <a:latin typeface="Cambria"/>
                <a:ea typeface="MS Mincho"/>
                <a:cs typeface="Times New Roman"/>
              </a:rPr>
              <a:t>ACADEMIC </a:t>
            </a:r>
            <a:r>
              <a:rPr lang="en-US" sz="2600" b="1" dirty="0">
                <a:effectLst/>
                <a:latin typeface="Cambria"/>
                <a:ea typeface="MS Mincho"/>
                <a:cs typeface="Times New Roman"/>
              </a:rPr>
              <a:t>PERFORMANCE</a:t>
            </a:r>
          </a:p>
        </p:txBody>
      </p:sp>
      <p:sp>
        <p:nvSpPr>
          <p:cNvPr id="5" name="Rectangle 4"/>
          <p:cNvSpPr>
            <a:spLocks noChangeArrowheads="1"/>
          </p:cNvSpPr>
          <p:nvPr/>
        </p:nvSpPr>
        <p:spPr bwMode="auto">
          <a:xfrm>
            <a:off x="1063058" y="4589962"/>
            <a:ext cx="2808242" cy="1071154"/>
          </a:xfrm>
          <a:prstGeom prst="rect">
            <a:avLst/>
          </a:prstGeom>
          <a:solidFill>
            <a:srgbClr val="ABFFE3"/>
          </a:solidFill>
          <a:ln w="38100" cap="flat" cmpd="sng">
            <a:solidFill>
              <a:srgbClr val="3366CC"/>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2000" b="1" dirty="0">
                <a:effectLst/>
                <a:latin typeface="Cambria"/>
                <a:ea typeface="MS Mincho"/>
                <a:cs typeface="Times New Roman"/>
              </a:rPr>
              <a:t>DIET</a:t>
            </a:r>
            <a:endParaRPr lang="en-US" sz="2000" dirty="0">
              <a:effectLst/>
              <a:latin typeface="Cambria"/>
              <a:ea typeface="MS Mincho"/>
              <a:cs typeface="Times New Roman"/>
            </a:endParaRPr>
          </a:p>
          <a:p>
            <a:pPr marL="342900" marR="0" lvl="0" indent="-342900">
              <a:spcBef>
                <a:spcPts val="0"/>
              </a:spcBef>
              <a:spcAft>
                <a:spcPts val="0"/>
              </a:spcAft>
              <a:buFont typeface="Symbol"/>
              <a:buChar char=""/>
            </a:pPr>
            <a:r>
              <a:rPr lang="en-US" sz="1600" dirty="0">
                <a:effectLst/>
                <a:latin typeface="Cambria"/>
                <a:ea typeface="MS Mincho"/>
                <a:cs typeface="Times New Roman"/>
              </a:rPr>
              <a:t>Malnourishment</a:t>
            </a:r>
          </a:p>
          <a:p>
            <a:pPr marL="342900" marR="0" lvl="0" indent="-342900">
              <a:spcBef>
                <a:spcPts val="0"/>
              </a:spcBef>
              <a:spcAft>
                <a:spcPts val="0"/>
              </a:spcAft>
              <a:buFont typeface="Symbol"/>
              <a:buChar char=""/>
            </a:pPr>
            <a:r>
              <a:rPr lang="en-US" sz="1600" dirty="0">
                <a:effectLst/>
                <a:latin typeface="Cambria"/>
                <a:ea typeface="MS Mincho"/>
                <a:cs typeface="Times New Roman"/>
              </a:rPr>
              <a:t>Healthy eating</a:t>
            </a:r>
          </a:p>
        </p:txBody>
      </p:sp>
      <p:sp>
        <p:nvSpPr>
          <p:cNvPr id="6" name="Rectangle 5"/>
          <p:cNvSpPr>
            <a:spLocks noChangeArrowheads="1"/>
          </p:cNvSpPr>
          <p:nvPr/>
        </p:nvSpPr>
        <p:spPr bwMode="auto">
          <a:xfrm>
            <a:off x="8239125" y="1283426"/>
            <a:ext cx="2407104" cy="1105444"/>
          </a:xfrm>
          <a:prstGeom prst="rect">
            <a:avLst/>
          </a:prstGeom>
          <a:solidFill>
            <a:srgbClr val="ABFFE3"/>
          </a:solidFill>
          <a:ln w="38100" cap="flat" cmpd="sng">
            <a:solidFill>
              <a:srgbClr val="3366CC"/>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2200" b="1" dirty="0">
                <a:effectLst/>
                <a:latin typeface="Cambria"/>
                <a:ea typeface="MS Mincho"/>
                <a:cs typeface="Times New Roman"/>
              </a:rPr>
              <a:t> </a:t>
            </a:r>
            <a:endParaRPr lang="en-US" sz="2200" dirty="0">
              <a:effectLst/>
              <a:latin typeface="Cambria"/>
              <a:ea typeface="MS Mincho"/>
              <a:cs typeface="Times New Roman"/>
            </a:endParaRPr>
          </a:p>
          <a:p>
            <a:pPr marL="0" marR="0" algn="ctr">
              <a:spcBef>
                <a:spcPts val="0"/>
              </a:spcBef>
              <a:spcAft>
                <a:spcPts val="0"/>
              </a:spcAft>
            </a:pPr>
            <a:r>
              <a:rPr lang="en-US" sz="2200" b="1" dirty="0">
                <a:effectLst/>
                <a:latin typeface="Cambria"/>
                <a:ea typeface="MS Mincho"/>
                <a:cs typeface="Times New Roman"/>
              </a:rPr>
              <a:t>SELF</a:t>
            </a:r>
            <a:r>
              <a:rPr lang="en-US" sz="2200" b="1" dirty="0">
                <a:effectLst/>
                <a:latin typeface="Cambria"/>
                <a:ea typeface="SimSun"/>
                <a:cs typeface="Times New Roman"/>
              </a:rPr>
              <a:t>-</a:t>
            </a:r>
            <a:r>
              <a:rPr lang="en-US" sz="2200" b="1" dirty="0">
                <a:effectLst/>
                <a:latin typeface="Cambria"/>
                <a:ea typeface="MS Mincho"/>
                <a:cs typeface="Times New Roman"/>
              </a:rPr>
              <a:t>ESTEEM</a:t>
            </a:r>
            <a:endParaRPr lang="en-US" sz="2200" dirty="0">
              <a:effectLst/>
              <a:latin typeface="Cambria"/>
              <a:ea typeface="MS Mincho"/>
              <a:cs typeface="Times New Roman"/>
            </a:endParaRPr>
          </a:p>
        </p:txBody>
      </p:sp>
      <p:sp>
        <p:nvSpPr>
          <p:cNvPr id="7" name="Rectangle 6"/>
          <p:cNvSpPr>
            <a:spLocks noChangeArrowheads="1"/>
          </p:cNvSpPr>
          <p:nvPr/>
        </p:nvSpPr>
        <p:spPr bwMode="auto">
          <a:xfrm>
            <a:off x="4699839" y="1271996"/>
            <a:ext cx="2686050" cy="1116874"/>
          </a:xfrm>
          <a:prstGeom prst="rect">
            <a:avLst/>
          </a:prstGeom>
          <a:solidFill>
            <a:srgbClr val="ABFFE3"/>
          </a:solidFill>
          <a:ln w="38100" cap="flat" cmpd="sng">
            <a:solidFill>
              <a:srgbClr val="3366CC"/>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2400" b="1" dirty="0" smtClean="0">
                <a:effectLst/>
                <a:latin typeface="Cambria"/>
                <a:ea typeface="MS Mincho"/>
                <a:cs typeface="Times New Roman"/>
              </a:rPr>
              <a:t> </a:t>
            </a:r>
            <a:endParaRPr lang="en-US" sz="2400" dirty="0">
              <a:latin typeface="Cambria"/>
              <a:ea typeface="MS Mincho"/>
              <a:cs typeface="Times New Roman"/>
            </a:endParaRPr>
          </a:p>
          <a:p>
            <a:pPr marL="0" marR="0" algn="ctr">
              <a:spcBef>
                <a:spcPts val="0"/>
              </a:spcBef>
              <a:spcAft>
                <a:spcPts val="0"/>
              </a:spcAft>
            </a:pPr>
            <a:r>
              <a:rPr lang="en-US" sz="2400" b="1" dirty="0" smtClean="0">
                <a:effectLst/>
                <a:latin typeface="Cambria"/>
                <a:ea typeface="MS Mincho"/>
                <a:cs typeface="Times New Roman"/>
              </a:rPr>
              <a:t>BMI</a:t>
            </a:r>
            <a:endParaRPr lang="en-US" sz="2400" dirty="0">
              <a:effectLst/>
              <a:latin typeface="Cambria"/>
              <a:ea typeface="MS Mincho"/>
              <a:cs typeface="Times New Roman"/>
            </a:endParaRPr>
          </a:p>
        </p:txBody>
      </p:sp>
      <p:sp>
        <p:nvSpPr>
          <p:cNvPr id="8" name="Rectangle 7"/>
          <p:cNvSpPr>
            <a:spLocks noChangeArrowheads="1"/>
          </p:cNvSpPr>
          <p:nvPr/>
        </p:nvSpPr>
        <p:spPr bwMode="auto">
          <a:xfrm>
            <a:off x="4838700" y="4743450"/>
            <a:ext cx="2686050" cy="917666"/>
          </a:xfrm>
          <a:prstGeom prst="rect">
            <a:avLst/>
          </a:prstGeom>
          <a:solidFill>
            <a:srgbClr val="ABFFE3"/>
          </a:solidFill>
          <a:ln w="38100" cap="flat" cmpd="sng">
            <a:solidFill>
              <a:srgbClr val="3366CC"/>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2200" b="1" dirty="0" smtClean="0">
                <a:solidFill>
                  <a:srgbClr val="FF0000"/>
                </a:solidFill>
                <a:effectLst/>
                <a:latin typeface="Cambria"/>
                <a:ea typeface="MS Mincho"/>
                <a:cs typeface="Times New Roman"/>
              </a:rPr>
              <a:t>*</a:t>
            </a:r>
            <a:r>
              <a:rPr lang="en-US" sz="2200" b="1" dirty="0" smtClean="0">
                <a:effectLst/>
                <a:latin typeface="Cambria"/>
                <a:ea typeface="MS Mincho"/>
                <a:cs typeface="Times New Roman"/>
              </a:rPr>
              <a:t>PHYSICAL </a:t>
            </a:r>
            <a:r>
              <a:rPr lang="en-US" sz="2200" b="1" dirty="0">
                <a:effectLst/>
                <a:latin typeface="Cambria"/>
                <a:ea typeface="MS Mincho"/>
                <a:cs typeface="Times New Roman"/>
              </a:rPr>
              <a:t>ACTIVITY</a:t>
            </a:r>
            <a:endParaRPr lang="en-US" sz="2200" dirty="0">
              <a:effectLst/>
              <a:latin typeface="Cambria"/>
              <a:ea typeface="MS Mincho"/>
              <a:cs typeface="Times New Roman"/>
            </a:endParaRPr>
          </a:p>
        </p:txBody>
      </p:sp>
      <p:cxnSp>
        <p:nvCxnSpPr>
          <p:cNvPr id="9" name="Straight Arrow Connector 8"/>
          <p:cNvCxnSpPr>
            <a:cxnSpLocks noChangeShapeType="1"/>
            <a:endCxn id="4" idx="1"/>
          </p:cNvCxnSpPr>
          <p:nvPr/>
        </p:nvCxnSpPr>
        <p:spPr bwMode="auto">
          <a:xfrm>
            <a:off x="3344091" y="2400300"/>
            <a:ext cx="1640247" cy="714464"/>
          </a:xfrm>
          <a:prstGeom prst="straightConnector1">
            <a:avLst/>
          </a:prstGeom>
          <a:noFill/>
          <a:ln w="38100" cap="flat" cmpd="sng">
            <a:solidFill>
              <a:srgbClr val="00B0F0"/>
            </a:solidFill>
            <a:round/>
            <a:headEnd/>
            <a:tailEnd type="stealth" w="lg" len="med"/>
          </a:ln>
          <a:extLst>
            <a:ext uri="{909E8E84-426E-40dd-AFC4-6F175D3DCCD1}">
              <a14:hiddenFill xmlns:a14="http://schemas.microsoft.com/office/drawing/2010/main" xmlns="">
                <a:noFill/>
              </a14:hiddenFill>
            </a:ext>
          </a:extLst>
        </p:spPr>
      </p:cxnSp>
      <p:cxnSp>
        <p:nvCxnSpPr>
          <p:cNvPr id="10" name="Straight Arrow Connector 9"/>
          <p:cNvCxnSpPr>
            <a:cxnSpLocks noChangeShapeType="1"/>
          </p:cNvCxnSpPr>
          <p:nvPr/>
        </p:nvCxnSpPr>
        <p:spPr bwMode="auto">
          <a:xfrm>
            <a:off x="6181725" y="2400300"/>
            <a:ext cx="0" cy="480060"/>
          </a:xfrm>
          <a:prstGeom prst="straightConnector1">
            <a:avLst/>
          </a:prstGeom>
          <a:noFill/>
          <a:ln w="38100" cap="flat" cmpd="sng">
            <a:solidFill>
              <a:srgbClr val="00B0F0"/>
            </a:solidFill>
            <a:round/>
            <a:headEnd/>
            <a:tailEnd type="stealth" w="lg" len="med"/>
          </a:ln>
          <a:extLst>
            <a:ext uri="{909E8E84-426E-40dd-AFC4-6F175D3DCCD1}">
              <a14:hiddenFill xmlns:a14="http://schemas.microsoft.com/office/drawing/2010/main" xmlns="">
                <a:noFill/>
              </a14:hiddenFill>
            </a:ext>
          </a:extLst>
        </p:spPr>
      </p:cxnSp>
      <p:cxnSp>
        <p:nvCxnSpPr>
          <p:cNvPr id="11" name="Straight Arrow Connector 10"/>
          <p:cNvCxnSpPr>
            <a:cxnSpLocks noChangeShapeType="1"/>
            <a:stCxn id="6" idx="2"/>
            <a:endCxn id="4" idx="7"/>
          </p:cNvCxnSpPr>
          <p:nvPr/>
        </p:nvCxnSpPr>
        <p:spPr bwMode="auto">
          <a:xfrm flipH="1">
            <a:off x="7542942" y="2388870"/>
            <a:ext cx="1899735" cy="725894"/>
          </a:xfrm>
          <a:prstGeom prst="straightConnector1">
            <a:avLst/>
          </a:prstGeom>
          <a:noFill/>
          <a:ln w="38100" cap="flat" cmpd="sng">
            <a:solidFill>
              <a:srgbClr val="00B0F0"/>
            </a:solidFill>
            <a:round/>
            <a:headEnd/>
            <a:tailEnd type="stealth" w="lg" len="med"/>
          </a:ln>
          <a:extLst>
            <a:ext uri="{909E8E84-426E-40dd-AFC4-6F175D3DCCD1}">
              <a14:hiddenFill xmlns:a14="http://schemas.microsoft.com/office/drawing/2010/main" xmlns="">
                <a:noFill/>
              </a14:hiddenFill>
            </a:ext>
          </a:extLst>
        </p:spPr>
      </p:cxnSp>
      <p:cxnSp>
        <p:nvCxnSpPr>
          <p:cNvPr id="12" name="Straight Arrow Connector 11"/>
          <p:cNvCxnSpPr>
            <a:cxnSpLocks noChangeShapeType="1"/>
          </p:cNvCxnSpPr>
          <p:nvPr/>
        </p:nvCxnSpPr>
        <p:spPr bwMode="auto">
          <a:xfrm flipV="1">
            <a:off x="3095897" y="4114800"/>
            <a:ext cx="1657078" cy="475162"/>
          </a:xfrm>
          <a:prstGeom prst="straightConnector1">
            <a:avLst/>
          </a:prstGeom>
          <a:noFill/>
          <a:ln w="38100" cap="flat" cmpd="sng">
            <a:solidFill>
              <a:srgbClr val="00B0F0"/>
            </a:solidFill>
            <a:round/>
            <a:headEnd/>
            <a:tailEnd type="stealth" w="lg" len="med"/>
          </a:ln>
          <a:extLst>
            <a:ext uri="{909E8E84-426E-40dd-AFC4-6F175D3DCCD1}">
              <a14:hiddenFill xmlns:a14="http://schemas.microsoft.com/office/drawing/2010/main" xmlns="">
                <a:noFill/>
              </a14:hiddenFill>
            </a:ext>
          </a:extLst>
        </p:spPr>
      </p:cxnSp>
      <p:cxnSp>
        <p:nvCxnSpPr>
          <p:cNvPr id="13" name="Straight Arrow Connector 12"/>
          <p:cNvCxnSpPr>
            <a:cxnSpLocks noChangeShapeType="1"/>
            <a:stCxn id="8" idx="0"/>
          </p:cNvCxnSpPr>
          <p:nvPr/>
        </p:nvCxnSpPr>
        <p:spPr bwMode="auto">
          <a:xfrm flipV="1">
            <a:off x="6181725" y="4480968"/>
            <a:ext cx="0" cy="262482"/>
          </a:xfrm>
          <a:prstGeom prst="straightConnector1">
            <a:avLst/>
          </a:prstGeom>
          <a:noFill/>
          <a:ln w="38100" cap="flat" cmpd="sng">
            <a:solidFill>
              <a:srgbClr val="00B0F0"/>
            </a:solidFill>
            <a:round/>
            <a:headEnd/>
            <a:tailEnd type="stealth" w="lg" len="med"/>
          </a:ln>
          <a:extLst>
            <a:ext uri="{909E8E84-426E-40dd-AFC4-6F175D3DCCD1}">
              <a14:hiddenFill xmlns:a14="http://schemas.microsoft.com/office/drawing/2010/main" xmlns="">
                <a:noFill/>
              </a14:hiddenFill>
            </a:ext>
          </a:extLst>
        </p:spPr>
      </p:cxnSp>
      <p:cxnSp>
        <p:nvCxnSpPr>
          <p:cNvPr id="16" name="Curved Connector 15"/>
          <p:cNvCxnSpPr>
            <a:cxnSpLocks noChangeShapeType="1"/>
            <a:stCxn id="5" idx="0"/>
          </p:cNvCxnSpPr>
          <p:nvPr/>
        </p:nvCxnSpPr>
        <p:spPr bwMode="auto">
          <a:xfrm rot="5400000" flipH="1" flipV="1">
            <a:off x="2362711" y="1387896"/>
            <a:ext cx="3306534" cy="3097598"/>
          </a:xfrm>
          <a:prstGeom prst="curvedConnector3">
            <a:avLst>
              <a:gd name="adj1" fmla="val 122296"/>
            </a:avLst>
          </a:prstGeom>
          <a:noFill/>
          <a:ln w="38100" cap="flat" cmpd="sng">
            <a:solidFill>
              <a:schemeClr val="accent1">
                <a:lumMod val="60000"/>
                <a:lumOff val="40000"/>
              </a:schemeClr>
            </a:solidFill>
            <a:round/>
            <a:headEnd/>
            <a:tailEnd type="arrow" w="med" len="med"/>
          </a:ln>
          <a:effectLst>
            <a:outerShdw blurRad="63500" dist="20000" dir="5400000" rotWithShape="0">
              <a:srgbClr val="000000">
                <a:alpha val="37000"/>
              </a:srgbClr>
            </a:outerShdw>
          </a:effectLst>
          <a:extLst>
            <a:ext uri="{909E8E84-426E-40dd-AFC4-6F175D3DCCD1}">
              <a14:hiddenFill xmlns:a14="http://schemas.microsoft.com/office/drawing/2010/main" xmlns="">
                <a:noFill/>
              </a14:hiddenFill>
            </a:ext>
          </a:extLst>
        </p:spPr>
      </p:cxnSp>
      <p:sp>
        <p:nvSpPr>
          <p:cNvPr id="17" name="Rectangle 16"/>
          <p:cNvSpPr>
            <a:spLocks noChangeArrowheads="1"/>
          </p:cNvSpPr>
          <p:nvPr/>
        </p:nvSpPr>
        <p:spPr bwMode="auto">
          <a:xfrm>
            <a:off x="1063058" y="1271996"/>
            <a:ext cx="2808242" cy="1116874"/>
          </a:xfrm>
          <a:prstGeom prst="rect">
            <a:avLst/>
          </a:prstGeom>
          <a:solidFill>
            <a:srgbClr val="ABFFE3"/>
          </a:solidFill>
          <a:ln w="38100" cap="flat" cmpd="sng">
            <a:solidFill>
              <a:srgbClr val="3366CC"/>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2000" b="1" dirty="0">
                <a:effectLst/>
                <a:latin typeface="Cambria"/>
                <a:ea typeface="MS Mincho"/>
                <a:cs typeface="Times New Roman"/>
              </a:rPr>
              <a:t>SOCIOECONOMY </a:t>
            </a:r>
            <a:endParaRPr lang="en-US" sz="2000" dirty="0">
              <a:effectLst/>
              <a:latin typeface="Cambria"/>
              <a:ea typeface="MS Mincho"/>
              <a:cs typeface="Times New Roman"/>
            </a:endParaRPr>
          </a:p>
          <a:p>
            <a:pPr marL="342900" marR="0" lvl="0" indent="-342900">
              <a:spcBef>
                <a:spcPts val="0"/>
              </a:spcBef>
              <a:spcAft>
                <a:spcPts val="0"/>
              </a:spcAft>
              <a:buFont typeface="Symbol"/>
              <a:buChar char=""/>
            </a:pPr>
            <a:r>
              <a:rPr lang="en-US" dirty="0">
                <a:effectLst/>
                <a:latin typeface="Cambria"/>
                <a:ea typeface="MS Mincho"/>
                <a:cs typeface="Times New Roman"/>
              </a:rPr>
              <a:t>Poverty</a:t>
            </a:r>
          </a:p>
          <a:p>
            <a:pPr marL="342900" marR="0" lvl="0" indent="-342900">
              <a:spcBef>
                <a:spcPts val="0"/>
              </a:spcBef>
              <a:spcAft>
                <a:spcPts val="0"/>
              </a:spcAft>
              <a:buFont typeface="Symbol"/>
              <a:buChar char=""/>
            </a:pPr>
            <a:r>
              <a:rPr lang="en-US" dirty="0">
                <a:effectLst/>
                <a:latin typeface="Cambria"/>
                <a:ea typeface="MS Mincho"/>
                <a:cs typeface="Times New Roman"/>
              </a:rPr>
              <a:t>Social support</a:t>
            </a:r>
          </a:p>
        </p:txBody>
      </p:sp>
      <p:sp>
        <p:nvSpPr>
          <p:cNvPr id="38" name="TextBox 37"/>
          <p:cNvSpPr txBox="1"/>
          <p:nvPr/>
        </p:nvSpPr>
        <p:spPr>
          <a:xfrm>
            <a:off x="1528354" y="6178731"/>
            <a:ext cx="184731" cy="369332"/>
          </a:xfrm>
          <a:prstGeom prst="rect">
            <a:avLst/>
          </a:prstGeom>
          <a:noFill/>
        </p:spPr>
        <p:txBody>
          <a:bodyPr wrap="none" rtlCol="0">
            <a:spAutoFit/>
          </a:bodyPr>
          <a:lstStyle/>
          <a:p>
            <a:endParaRPr lang="en-US" dirty="0"/>
          </a:p>
        </p:txBody>
      </p:sp>
      <p:sp>
        <p:nvSpPr>
          <p:cNvPr id="56" name="Right Arrow 55"/>
          <p:cNvSpPr/>
          <p:nvPr/>
        </p:nvSpPr>
        <p:spPr>
          <a:xfrm>
            <a:off x="3871300" y="1724297"/>
            <a:ext cx="828539" cy="36576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ight Arrow 56"/>
          <p:cNvSpPr/>
          <p:nvPr/>
        </p:nvSpPr>
        <p:spPr>
          <a:xfrm>
            <a:off x="7410586" y="1647553"/>
            <a:ext cx="828539" cy="36576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12-Point Star 63"/>
          <p:cNvSpPr/>
          <p:nvPr/>
        </p:nvSpPr>
        <p:spPr>
          <a:xfrm>
            <a:off x="8072846" y="4045813"/>
            <a:ext cx="3513908" cy="2132918"/>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 is the studied factor in this research</a:t>
            </a:r>
          </a:p>
        </p:txBody>
      </p:sp>
    </p:spTree>
    <p:extLst>
      <p:ext uri="{BB962C8B-B14F-4D97-AF65-F5344CB8AC3E}">
        <p14:creationId xmlns:p14="http://schemas.microsoft.com/office/powerpoint/2010/main" val="988440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0234" y="408949"/>
            <a:ext cx="9042400" cy="954488"/>
          </a:xfrm>
        </p:spPr>
        <p:txBody>
          <a:bodyPr>
            <a:normAutofit/>
          </a:bodyPr>
          <a:lstStyle/>
          <a:p>
            <a:pPr algn="ctr"/>
            <a:r>
              <a:rPr lang="en-US" sz="5000" dirty="0" smtClean="0">
                <a:solidFill>
                  <a:srgbClr val="51253A"/>
                </a:solidFill>
              </a:rPr>
              <a:t>RESEARCH METHODOLOGY</a:t>
            </a:r>
            <a:endParaRPr lang="en-US" sz="5000" dirty="0">
              <a:solidFill>
                <a:srgbClr val="51253A"/>
              </a:solidFill>
            </a:endParaRPr>
          </a:p>
        </p:txBody>
      </p:sp>
      <p:sp>
        <p:nvSpPr>
          <p:cNvPr id="3" name="Content Placeholder 2"/>
          <p:cNvSpPr>
            <a:spLocks noGrp="1"/>
          </p:cNvSpPr>
          <p:nvPr>
            <p:ph idx="1"/>
          </p:nvPr>
        </p:nvSpPr>
        <p:spPr>
          <a:xfrm>
            <a:off x="893835" y="1248377"/>
            <a:ext cx="10058400" cy="4971984"/>
          </a:xfrm>
        </p:spPr>
        <p:txBody>
          <a:bodyPr>
            <a:normAutofit/>
          </a:bodyPr>
          <a:lstStyle/>
          <a:p>
            <a:r>
              <a:rPr lang="en-US" dirty="0">
                <a:solidFill>
                  <a:schemeClr val="tx1"/>
                </a:solidFill>
              </a:rPr>
              <a:t>Design: cross-sectional </a:t>
            </a:r>
            <a:r>
              <a:rPr lang="en-US" dirty="0" smtClean="0">
                <a:solidFill>
                  <a:schemeClr val="tx1"/>
                </a:solidFill>
              </a:rPr>
              <a:t>study</a:t>
            </a:r>
          </a:p>
          <a:p>
            <a:r>
              <a:rPr lang="en-US" dirty="0" smtClean="0">
                <a:solidFill>
                  <a:schemeClr val="tx1"/>
                </a:solidFill>
              </a:rPr>
              <a:t>Descriptive analysis: age, gender, race, academic performance, BMI, level of physical activity, flexibility and strength</a:t>
            </a:r>
            <a:endParaRPr lang="en-US" dirty="0">
              <a:solidFill>
                <a:schemeClr val="tx1"/>
              </a:solidFill>
            </a:endParaRPr>
          </a:p>
          <a:p>
            <a:r>
              <a:rPr lang="en-US" dirty="0">
                <a:solidFill>
                  <a:schemeClr val="tx1"/>
                </a:solidFill>
              </a:rPr>
              <a:t>Analytic </a:t>
            </a:r>
            <a:r>
              <a:rPr lang="en-US" dirty="0" smtClean="0">
                <a:solidFill>
                  <a:schemeClr val="tx1"/>
                </a:solidFill>
              </a:rPr>
              <a:t>statistics: Student T-test, Pearson Chi-squared Test</a:t>
            </a:r>
          </a:p>
          <a:p>
            <a:r>
              <a:rPr lang="en-US" dirty="0" smtClean="0">
                <a:solidFill>
                  <a:schemeClr val="tx1"/>
                </a:solidFill>
              </a:rPr>
              <a:t>Study location: Preclinical of UKM</a:t>
            </a:r>
            <a:endParaRPr lang="en-US" dirty="0">
              <a:solidFill>
                <a:schemeClr val="tx1"/>
              </a:solidFill>
            </a:endParaRPr>
          </a:p>
          <a:p>
            <a:r>
              <a:rPr lang="en-US" dirty="0">
                <a:solidFill>
                  <a:schemeClr val="tx1"/>
                </a:solidFill>
              </a:rPr>
              <a:t>Population: second year UKM medical students,  </a:t>
            </a:r>
            <a:r>
              <a:rPr lang="en-US" dirty="0" smtClean="0">
                <a:solidFill>
                  <a:schemeClr val="tx1"/>
                </a:solidFill>
              </a:rPr>
              <a:t>122 </a:t>
            </a:r>
            <a:r>
              <a:rPr lang="en-US" dirty="0">
                <a:solidFill>
                  <a:schemeClr val="tx1"/>
                </a:solidFill>
              </a:rPr>
              <a:t>out of 184 in batch 2015/</a:t>
            </a:r>
            <a:r>
              <a:rPr lang="en-US" dirty="0" smtClean="0">
                <a:solidFill>
                  <a:schemeClr val="tx1"/>
                </a:solidFill>
              </a:rPr>
              <a:t>2016</a:t>
            </a:r>
          </a:p>
          <a:p>
            <a:pPr lvl="1"/>
            <a:r>
              <a:rPr lang="en-US" dirty="0" smtClean="0">
                <a:solidFill>
                  <a:schemeClr val="tx1"/>
                </a:solidFill>
              </a:rPr>
              <a:t>With inclusion criteria of 2</a:t>
            </a:r>
            <a:r>
              <a:rPr lang="en-US" baseline="30000" dirty="0" smtClean="0">
                <a:solidFill>
                  <a:schemeClr val="tx1"/>
                </a:solidFill>
              </a:rPr>
              <a:t>nd</a:t>
            </a:r>
            <a:r>
              <a:rPr lang="en-US" dirty="0" smtClean="0">
                <a:solidFill>
                  <a:schemeClr val="tx1"/>
                </a:solidFill>
              </a:rPr>
              <a:t> year undergraduate medical student, aged between 19 to 25 years old as well as being single.</a:t>
            </a:r>
          </a:p>
          <a:p>
            <a:pPr lvl="1"/>
            <a:r>
              <a:rPr lang="en-US" dirty="0" smtClean="0">
                <a:solidFill>
                  <a:schemeClr val="tx1"/>
                </a:solidFill>
              </a:rPr>
              <a:t>Exclusion criteria of those who are married, aged more than 25 or less than 19.</a:t>
            </a:r>
            <a:endParaRPr lang="en-US" dirty="0">
              <a:solidFill>
                <a:schemeClr val="tx1"/>
              </a:solidFill>
            </a:endParaRPr>
          </a:p>
          <a:p>
            <a:r>
              <a:rPr lang="en-US" dirty="0">
                <a:solidFill>
                  <a:schemeClr val="tx1"/>
                </a:solidFill>
              </a:rPr>
              <a:t>Convenience sampling: </a:t>
            </a:r>
            <a:r>
              <a:rPr lang="en-US" dirty="0" smtClean="0">
                <a:solidFill>
                  <a:schemeClr val="tx1"/>
                </a:solidFill>
              </a:rPr>
              <a:t>122 </a:t>
            </a:r>
            <a:r>
              <a:rPr lang="en-US" dirty="0">
                <a:solidFill>
                  <a:schemeClr val="tx1"/>
                </a:solidFill>
              </a:rPr>
              <a:t>second year medical student</a:t>
            </a:r>
          </a:p>
          <a:p>
            <a:r>
              <a:rPr lang="en-US" dirty="0" smtClean="0">
                <a:solidFill>
                  <a:schemeClr val="tx1"/>
                </a:solidFill>
              </a:rPr>
              <a:t>5th </a:t>
            </a:r>
            <a:r>
              <a:rPr lang="en-US" dirty="0">
                <a:solidFill>
                  <a:schemeClr val="tx1"/>
                </a:solidFill>
              </a:rPr>
              <a:t>October </a:t>
            </a:r>
            <a:r>
              <a:rPr lang="en-US" dirty="0" smtClean="0">
                <a:solidFill>
                  <a:schemeClr val="tx1"/>
                </a:solidFill>
              </a:rPr>
              <a:t>till 4th December 2015 </a:t>
            </a:r>
            <a:endParaRPr lang="en-US" dirty="0">
              <a:solidFill>
                <a:schemeClr val="tx1"/>
              </a:solidFill>
            </a:endParaRPr>
          </a:p>
        </p:txBody>
      </p:sp>
    </p:spTree>
    <p:extLst>
      <p:ext uri="{BB962C8B-B14F-4D97-AF65-F5344CB8AC3E}">
        <p14:creationId xmlns:p14="http://schemas.microsoft.com/office/powerpoint/2010/main" val="42032952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5029" y="522513"/>
            <a:ext cx="8882742" cy="1802675"/>
          </a:xfrm>
        </p:spPr>
        <p:txBody>
          <a:bodyPr>
            <a:normAutofit/>
          </a:bodyPr>
          <a:lstStyle/>
          <a:p>
            <a:r>
              <a:rPr lang="en-US" sz="5000" dirty="0" smtClean="0">
                <a:solidFill>
                  <a:schemeClr val="bg2">
                    <a:lumMod val="25000"/>
                  </a:schemeClr>
                </a:solidFill>
              </a:rPr>
              <a:t>RESEARCH TOOL: 			  		QUESTIONNAIRE</a:t>
            </a:r>
            <a:endParaRPr lang="en-US" sz="5000" dirty="0">
              <a:solidFill>
                <a:schemeClr val="bg2">
                  <a:lumMod val="25000"/>
                </a:schemeClr>
              </a:solidFill>
            </a:endParaRPr>
          </a:p>
        </p:txBody>
      </p:sp>
      <p:sp>
        <p:nvSpPr>
          <p:cNvPr id="5" name="Content Placeholder 4"/>
          <p:cNvSpPr>
            <a:spLocks noGrp="1"/>
          </p:cNvSpPr>
          <p:nvPr>
            <p:ph idx="1"/>
          </p:nvPr>
        </p:nvSpPr>
        <p:spPr>
          <a:xfrm>
            <a:off x="1016000" y="2057400"/>
            <a:ext cx="10058400" cy="3886200"/>
          </a:xfrm>
        </p:spPr>
        <p:txBody>
          <a:bodyPr>
            <a:normAutofit/>
          </a:bodyPr>
          <a:lstStyle/>
          <a:p>
            <a:r>
              <a:rPr lang="en-US" dirty="0" smtClean="0">
                <a:solidFill>
                  <a:srgbClr val="000000"/>
                </a:solidFill>
              </a:rPr>
              <a:t>Adapted </a:t>
            </a:r>
            <a:r>
              <a:rPr lang="en-US" dirty="0">
                <a:solidFill>
                  <a:srgbClr val="000000"/>
                </a:solidFill>
              </a:rPr>
              <a:t>from </a:t>
            </a:r>
            <a:r>
              <a:rPr lang="en-US" dirty="0" smtClean="0">
                <a:solidFill>
                  <a:srgbClr val="000000"/>
                </a:solidFill>
              </a:rPr>
              <a:t>Rapid Assessment Physical Activity (RAPA) </a:t>
            </a:r>
          </a:p>
          <a:p>
            <a:r>
              <a:rPr lang="en-US" dirty="0" smtClean="0">
                <a:solidFill>
                  <a:srgbClr val="000000"/>
                </a:solidFill>
              </a:rPr>
              <a:t>Content</a:t>
            </a:r>
            <a:r>
              <a:rPr lang="en-US" dirty="0">
                <a:solidFill>
                  <a:srgbClr val="000000"/>
                </a:solidFill>
              </a:rPr>
              <a:t>: </a:t>
            </a:r>
            <a:endParaRPr lang="en-US" dirty="0" smtClean="0">
              <a:solidFill>
                <a:srgbClr val="000000"/>
              </a:solidFill>
            </a:endParaRPr>
          </a:p>
          <a:p>
            <a:pPr lvl="1"/>
            <a:r>
              <a:rPr lang="en-US" dirty="0">
                <a:solidFill>
                  <a:srgbClr val="000000"/>
                </a:solidFill>
              </a:rPr>
              <a:t>D</a:t>
            </a:r>
            <a:r>
              <a:rPr lang="en-US" dirty="0" smtClean="0">
                <a:solidFill>
                  <a:srgbClr val="000000"/>
                </a:solidFill>
              </a:rPr>
              <a:t>emographic </a:t>
            </a:r>
            <a:r>
              <a:rPr lang="en-US" dirty="0">
                <a:solidFill>
                  <a:srgbClr val="000000"/>
                </a:solidFill>
              </a:rPr>
              <a:t>(matric number, identification number, gender, race, date of birth and marital status)</a:t>
            </a:r>
          </a:p>
          <a:p>
            <a:pPr lvl="1"/>
            <a:r>
              <a:rPr lang="en-US" dirty="0" smtClean="0">
                <a:solidFill>
                  <a:srgbClr val="000000"/>
                </a:solidFill>
              </a:rPr>
              <a:t>Physical status (height</a:t>
            </a:r>
            <a:r>
              <a:rPr lang="en-US" dirty="0">
                <a:solidFill>
                  <a:srgbClr val="000000"/>
                </a:solidFill>
              </a:rPr>
              <a:t>, </a:t>
            </a:r>
            <a:r>
              <a:rPr lang="en-US" dirty="0" smtClean="0">
                <a:solidFill>
                  <a:srgbClr val="000000"/>
                </a:solidFill>
              </a:rPr>
              <a:t>weight, and BMI) </a:t>
            </a:r>
            <a:endParaRPr lang="en-US" dirty="0">
              <a:solidFill>
                <a:srgbClr val="000000"/>
              </a:solidFill>
            </a:endParaRPr>
          </a:p>
          <a:p>
            <a:pPr lvl="1"/>
            <a:r>
              <a:rPr lang="en-US" dirty="0">
                <a:solidFill>
                  <a:srgbClr val="000000"/>
                </a:solidFill>
              </a:rPr>
              <a:t>RAPA questionnaire on level of physical activity, strength and flexibility.</a:t>
            </a:r>
          </a:p>
          <a:p>
            <a:endParaRPr lang="en-US" dirty="0">
              <a:solidFill>
                <a:srgbClr val="000000"/>
              </a:solidFill>
            </a:endParaRPr>
          </a:p>
        </p:txBody>
      </p:sp>
    </p:spTree>
    <p:extLst>
      <p:ext uri="{BB962C8B-B14F-4D97-AF65-F5344CB8AC3E}">
        <p14:creationId xmlns:p14="http://schemas.microsoft.com/office/powerpoint/2010/main" val="2175597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smtClean="0"/>
              <a:t>RESULTS</a:t>
            </a:r>
            <a:endParaRPr lang="en-US" dirty="0"/>
          </a:p>
        </p:txBody>
      </p:sp>
    </p:spTree>
    <p:extLst>
      <p:ext uri="{BB962C8B-B14F-4D97-AF65-F5344CB8AC3E}">
        <p14:creationId xmlns:p14="http://schemas.microsoft.com/office/powerpoint/2010/main" val="956842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172495" y="2163652"/>
            <a:ext cx="5847009" cy="914400"/>
          </a:xfrm>
          <a:prstGeom prst="round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3500" b="1" dirty="0" smtClean="0"/>
              <a:t>Descriptive Analysis</a:t>
            </a:r>
            <a:endParaRPr lang="en-MY" sz="3500" b="1" dirty="0"/>
          </a:p>
        </p:txBody>
      </p:sp>
      <p:sp>
        <p:nvSpPr>
          <p:cNvPr id="5" name="Rounded Rectangle 4"/>
          <p:cNvSpPr/>
          <p:nvPr/>
        </p:nvSpPr>
        <p:spPr>
          <a:xfrm>
            <a:off x="3172494" y="3551016"/>
            <a:ext cx="5847009" cy="2025536"/>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3500" b="1" dirty="0" smtClean="0">
                <a:solidFill>
                  <a:srgbClr val="002060"/>
                </a:solidFill>
              </a:rPr>
              <a:t>Bivariate Analysis</a:t>
            </a:r>
          </a:p>
          <a:p>
            <a:pPr marL="457200" indent="-457200">
              <a:buFont typeface="Arial" panose="020B0604020202020204" pitchFamily="34" charset="0"/>
              <a:buChar char="•"/>
            </a:pPr>
            <a:r>
              <a:rPr lang="en-MY" sz="2800" dirty="0" smtClean="0">
                <a:solidFill>
                  <a:srgbClr val="002060"/>
                </a:solidFill>
              </a:rPr>
              <a:t>Chi-squared test</a:t>
            </a:r>
          </a:p>
          <a:p>
            <a:pPr marL="457200" indent="-457200">
              <a:buFont typeface="Arial" panose="020B0604020202020204" pitchFamily="34" charset="0"/>
              <a:buChar char="•"/>
            </a:pPr>
            <a:r>
              <a:rPr lang="en-MY" sz="2800" dirty="0" smtClean="0">
                <a:solidFill>
                  <a:srgbClr val="002060"/>
                </a:solidFill>
              </a:rPr>
              <a:t>T test</a:t>
            </a:r>
            <a:endParaRPr lang="en-MY" sz="2800" dirty="0">
              <a:solidFill>
                <a:srgbClr val="002060"/>
              </a:solidFill>
            </a:endParaRPr>
          </a:p>
        </p:txBody>
      </p:sp>
    </p:spTree>
    <p:extLst>
      <p:ext uri="{BB962C8B-B14F-4D97-AF65-F5344CB8AC3E}">
        <p14:creationId xmlns:p14="http://schemas.microsoft.com/office/powerpoint/2010/main" val="3147821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92383" y="2632484"/>
            <a:ext cx="9601181" cy="1400383"/>
          </a:xfrm>
          <a:prstGeom prst="rect">
            <a:avLst/>
          </a:prstGeom>
          <a:noFill/>
        </p:spPr>
        <p:txBody>
          <a:bodyPr wrap="none" lIns="91440" tIns="45720" rIns="91440" bIns="45720">
            <a:spAutoFit/>
          </a:bodyPr>
          <a:lstStyle/>
          <a:p>
            <a:pPr algn="ctr"/>
            <a:r>
              <a:rPr lang="en-US" sz="8500" b="1"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Descriptive Analysis</a:t>
            </a:r>
            <a:endParaRPr lang="en-US" sz="85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10758486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27944907"/>
              </p:ext>
            </p:extLst>
          </p:nvPr>
        </p:nvGraphicFramePr>
        <p:xfrm>
          <a:off x="309093" y="58672"/>
          <a:ext cx="11565228" cy="6065520"/>
        </p:xfrm>
        <a:graphic>
          <a:graphicData uri="http://schemas.openxmlformats.org/drawingml/2006/table">
            <a:tbl>
              <a:tblPr firstRow="1" bandRow="1">
                <a:tableStyleId>{93296810-A885-4BE3-A3E7-6D5BEEA58F35}</a:tableStyleId>
              </a:tblPr>
              <a:tblGrid>
                <a:gridCol w="5422006"/>
                <a:gridCol w="3013656"/>
                <a:gridCol w="3129566"/>
              </a:tblGrid>
              <a:tr h="370840">
                <a:tc>
                  <a:txBody>
                    <a:bodyPr/>
                    <a:lstStyle/>
                    <a:p>
                      <a:pPr algn="ctr"/>
                      <a:r>
                        <a:rPr lang="en-MY" sz="2300" dirty="0" smtClean="0">
                          <a:solidFill>
                            <a:schemeClr val="tx1"/>
                          </a:solidFill>
                        </a:rPr>
                        <a:t>Variable</a:t>
                      </a:r>
                      <a:endParaRPr lang="en-MY" sz="2300" dirty="0">
                        <a:solidFill>
                          <a:schemeClr val="tx1"/>
                        </a:solidFill>
                      </a:endParaRPr>
                    </a:p>
                  </a:txBody>
                  <a:tcPr/>
                </a:tc>
                <a:tc>
                  <a:txBody>
                    <a:bodyPr/>
                    <a:lstStyle/>
                    <a:p>
                      <a:pPr algn="ctr"/>
                      <a:r>
                        <a:rPr lang="en-MY" sz="2300" dirty="0" smtClean="0">
                          <a:solidFill>
                            <a:schemeClr val="tx1"/>
                          </a:solidFill>
                        </a:rPr>
                        <a:t>Frequency</a:t>
                      </a:r>
                      <a:endParaRPr lang="en-MY" sz="2300" dirty="0">
                        <a:solidFill>
                          <a:schemeClr val="tx1"/>
                        </a:solidFill>
                      </a:endParaRPr>
                    </a:p>
                  </a:txBody>
                  <a:tcPr/>
                </a:tc>
                <a:tc>
                  <a:txBody>
                    <a:bodyPr/>
                    <a:lstStyle/>
                    <a:p>
                      <a:pPr algn="ctr"/>
                      <a:r>
                        <a:rPr lang="en-MY" sz="2300" dirty="0" smtClean="0">
                          <a:solidFill>
                            <a:schemeClr val="tx1"/>
                          </a:solidFill>
                        </a:rPr>
                        <a:t>Percentage (%)</a:t>
                      </a:r>
                      <a:endParaRPr lang="en-MY" sz="2300" dirty="0">
                        <a:solidFill>
                          <a:schemeClr val="tx1"/>
                        </a:solidFill>
                      </a:endParaRPr>
                    </a:p>
                  </a:txBody>
                  <a:tcPr/>
                </a:tc>
              </a:tr>
              <a:tr h="370840">
                <a:tc>
                  <a:txBody>
                    <a:bodyPr/>
                    <a:lstStyle/>
                    <a:p>
                      <a:pPr marL="0" indent="0">
                        <a:buFont typeface="+mj-lt"/>
                        <a:buNone/>
                      </a:pPr>
                      <a:r>
                        <a:rPr lang="en-MY" sz="2300" b="1" dirty="0" smtClean="0">
                          <a:solidFill>
                            <a:srgbClr val="FF0000"/>
                          </a:solidFill>
                        </a:rPr>
                        <a:t>1. AGE</a:t>
                      </a:r>
                    </a:p>
                    <a:p>
                      <a:pPr marL="0" indent="0">
                        <a:buFont typeface="+mj-lt"/>
                        <a:buNone/>
                      </a:pPr>
                      <a:r>
                        <a:rPr lang="en-MY" sz="2300" dirty="0" smtClean="0">
                          <a:solidFill>
                            <a:schemeClr val="tx1"/>
                          </a:solidFill>
                        </a:rPr>
                        <a:t>19 year old</a:t>
                      </a:r>
                    </a:p>
                    <a:p>
                      <a:pPr marL="0" indent="0">
                        <a:buFont typeface="+mj-lt"/>
                        <a:buNone/>
                      </a:pPr>
                      <a:r>
                        <a:rPr lang="en-MY" sz="2300" dirty="0" smtClean="0">
                          <a:solidFill>
                            <a:schemeClr val="tx1"/>
                          </a:solidFill>
                        </a:rPr>
                        <a:t>20 year old</a:t>
                      </a:r>
                    </a:p>
                    <a:p>
                      <a:pPr marL="0" indent="0">
                        <a:buFont typeface="+mj-lt"/>
                        <a:buNone/>
                      </a:pPr>
                      <a:r>
                        <a:rPr lang="en-MY" sz="2300" dirty="0" smtClean="0">
                          <a:solidFill>
                            <a:schemeClr val="tx1"/>
                          </a:solidFill>
                        </a:rPr>
                        <a:t>21 year old</a:t>
                      </a:r>
                    </a:p>
                    <a:p>
                      <a:pPr marL="0" indent="0">
                        <a:buFont typeface="+mj-lt"/>
                        <a:buNone/>
                      </a:pPr>
                      <a:r>
                        <a:rPr lang="en-MY" sz="2300" dirty="0" smtClean="0">
                          <a:solidFill>
                            <a:schemeClr val="tx1"/>
                          </a:solidFill>
                        </a:rPr>
                        <a:t>22 year old</a:t>
                      </a:r>
                    </a:p>
                    <a:p>
                      <a:pPr marL="0" indent="0">
                        <a:buFont typeface="+mj-lt"/>
                        <a:buNone/>
                      </a:pPr>
                      <a:r>
                        <a:rPr lang="en-MY" sz="2300" dirty="0" smtClean="0">
                          <a:solidFill>
                            <a:schemeClr val="tx1"/>
                          </a:solidFill>
                        </a:rPr>
                        <a:t>23 year old</a:t>
                      </a:r>
                      <a:endParaRPr lang="en-MY" sz="2300" dirty="0">
                        <a:solidFill>
                          <a:schemeClr val="tx1"/>
                        </a:solidFill>
                      </a:endParaRPr>
                    </a:p>
                  </a:txBody>
                  <a:tcPr/>
                </a:tc>
                <a:tc>
                  <a:txBody>
                    <a:bodyPr/>
                    <a:lstStyle/>
                    <a:p>
                      <a:pPr algn="ctr"/>
                      <a:endParaRPr lang="en-MY" sz="2300" dirty="0" smtClean="0">
                        <a:solidFill>
                          <a:schemeClr val="tx1"/>
                        </a:solidFill>
                      </a:endParaRPr>
                    </a:p>
                    <a:p>
                      <a:pPr algn="ctr"/>
                      <a:r>
                        <a:rPr lang="en-MY" sz="2300" dirty="0" smtClean="0">
                          <a:solidFill>
                            <a:schemeClr val="tx1"/>
                          </a:solidFill>
                        </a:rPr>
                        <a:t>2</a:t>
                      </a:r>
                    </a:p>
                    <a:p>
                      <a:pPr algn="ctr"/>
                      <a:r>
                        <a:rPr lang="en-MY" sz="2300" dirty="0" smtClean="0">
                          <a:solidFill>
                            <a:schemeClr val="tx1"/>
                          </a:solidFill>
                        </a:rPr>
                        <a:t>69</a:t>
                      </a:r>
                    </a:p>
                    <a:p>
                      <a:pPr algn="ctr"/>
                      <a:r>
                        <a:rPr lang="en-MY" sz="2300" dirty="0" smtClean="0">
                          <a:solidFill>
                            <a:schemeClr val="tx1"/>
                          </a:solidFill>
                        </a:rPr>
                        <a:t>49</a:t>
                      </a:r>
                    </a:p>
                    <a:p>
                      <a:pPr algn="ctr"/>
                      <a:r>
                        <a:rPr lang="en-MY" sz="2300" dirty="0" smtClean="0">
                          <a:solidFill>
                            <a:schemeClr val="tx1"/>
                          </a:solidFill>
                        </a:rPr>
                        <a:t>0</a:t>
                      </a:r>
                    </a:p>
                    <a:p>
                      <a:pPr algn="ctr"/>
                      <a:r>
                        <a:rPr lang="en-MY" sz="2300" dirty="0" smtClean="0">
                          <a:solidFill>
                            <a:schemeClr val="tx1"/>
                          </a:solidFill>
                        </a:rPr>
                        <a:t>1</a:t>
                      </a:r>
                      <a:endParaRPr lang="en-MY" sz="2300" dirty="0">
                        <a:solidFill>
                          <a:schemeClr val="tx1"/>
                        </a:solidFill>
                      </a:endParaRPr>
                    </a:p>
                  </a:txBody>
                  <a:tcPr/>
                </a:tc>
                <a:tc>
                  <a:txBody>
                    <a:bodyPr/>
                    <a:lstStyle/>
                    <a:p>
                      <a:pPr algn="ctr"/>
                      <a:endParaRPr lang="en-MY" sz="2300" dirty="0" smtClean="0">
                        <a:solidFill>
                          <a:schemeClr val="tx1"/>
                        </a:solidFill>
                      </a:endParaRPr>
                    </a:p>
                    <a:p>
                      <a:pPr algn="ctr"/>
                      <a:r>
                        <a:rPr lang="en-MY" sz="2300" dirty="0" smtClean="0">
                          <a:solidFill>
                            <a:schemeClr val="tx1"/>
                          </a:solidFill>
                        </a:rPr>
                        <a:t>1.7</a:t>
                      </a:r>
                    </a:p>
                    <a:p>
                      <a:pPr algn="ctr"/>
                      <a:r>
                        <a:rPr lang="en-MY" sz="2300" dirty="0" smtClean="0">
                          <a:solidFill>
                            <a:schemeClr val="tx1"/>
                          </a:solidFill>
                        </a:rPr>
                        <a:t>57.0</a:t>
                      </a:r>
                    </a:p>
                    <a:p>
                      <a:pPr algn="ctr"/>
                      <a:r>
                        <a:rPr lang="en-MY" sz="2300" dirty="0" smtClean="0">
                          <a:solidFill>
                            <a:schemeClr val="tx1"/>
                          </a:solidFill>
                        </a:rPr>
                        <a:t>40.5</a:t>
                      </a:r>
                    </a:p>
                    <a:p>
                      <a:pPr algn="ctr"/>
                      <a:r>
                        <a:rPr lang="en-MY" sz="2300" dirty="0" smtClean="0">
                          <a:solidFill>
                            <a:schemeClr val="tx1"/>
                          </a:solidFill>
                        </a:rPr>
                        <a:t>0</a:t>
                      </a:r>
                    </a:p>
                    <a:p>
                      <a:pPr algn="ctr"/>
                      <a:r>
                        <a:rPr lang="en-MY" sz="2300" dirty="0" smtClean="0">
                          <a:solidFill>
                            <a:schemeClr val="tx1"/>
                          </a:solidFill>
                        </a:rPr>
                        <a:t>0.8</a:t>
                      </a:r>
                    </a:p>
                  </a:txBody>
                  <a:tcPr/>
                </a:tc>
              </a:tr>
              <a:tr h="370840">
                <a:tc>
                  <a:txBody>
                    <a:bodyPr/>
                    <a:lstStyle/>
                    <a:p>
                      <a:pPr marL="0" indent="0">
                        <a:buFont typeface="+mj-lt"/>
                        <a:buNone/>
                      </a:pPr>
                      <a:r>
                        <a:rPr lang="en-MY" sz="2300" b="1" dirty="0" smtClean="0">
                          <a:solidFill>
                            <a:srgbClr val="FF0000"/>
                          </a:solidFill>
                        </a:rPr>
                        <a:t>2. GENDER</a:t>
                      </a:r>
                    </a:p>
                    <a:p>
                      <a:pPr marL="0" indent="0">
                        <a:buFont typeface="+mj-lt"/>
                        <a:buNone/>
                      </a:pPr>
                      <a:r>
                        <a:rPr lang="en-MY" sz="2300" dirty="0" smtClean="0">
                          <a:solidFill>
                            <a:schemeClr val="tx1"/>
                          </a:solidFill>
                        </a:rPr>
                        <a:t>Male</a:t>
                      </a:r>
                    </a:p>
                    <a:p>
                      <a:pPr marL="0" indent="0">
                        <a:buFont typeface="+mj-lt"/>
                        <a:buNone/>
                      </a:pPr>
                      <a:r>
                        <a:rPr lang="en-MY" sz="2300" dirty="0" smtClean="0">
                          <a:solidFill>
                            <a:schemeClr val="tx1"/>
                          </a:solidFill>
                        </a:rPr>
                        <a:t>Female</a:t>
                      </a:r>
                    </a:p>
                  </a:txBody>
                  <a:tcPr/>
                </a:tc>
                <a:tc>
                  <a:txBody>
                    <a:bodyPr/>
                    <a:lstStyle/>
                    <a:p>
                      <a:pPr algn="ctr"/>
                      <a:endParaRPr lang="en-MY" sz="2300" dirty="0" smtClean="0">
                        <a:solidFill>
                          <a:schemeClr val="tx1"/>
                        </a:solidFill>
                      </a:endParaRPr>
                    </a:p>
                    <a:p>
                      <a:pPr algn="ctr"/>
                      <a:r>
                        <a:rPr lang="en-MY" sz="2300" dirty="0" smtClean="0">
                          <a:solidFill>
                            <a:schemeClr val="tx1"/>
                          </a:solidFill>
                        </a:rPr>
                        <a:t>46</a:t>
                      </a:r>
                    </a:p>
                    <a:p>
                      <a:pPr algn="ctr"/>
                      <a:r>
                        <a:rPr lang="en-MY" sz="2300" dirty="0" smtClean="0">
                          <a:solidFill>
                            <a:schemeClr val="tx1"/>
                          </a:solidFill>
                        </a:rPr>
                        <a:t>76</a:t>
                      </a:r>
                      <a:endParaRPr lang="en-MY" sz="2300" dirty="0">
                        <a:solidFill>
                          <a:schemeClr val="tx1"/>
                        </a:solidFill>
                      </a:endParaRPr>
                    </a:p>
                  </a:txBody>
                  <a:tcPr/>
                </a:tc>
                <a:tc>
                  <a:txBody>
                    <a:bodyPr/>
                    <a:lstStyle/>
                    <a:p>
                      <a:pPr algn="ctr"/>
                      <a:endParaRPr lang="en-MY" sz="2300" dirty="0" smtClean="0">
                        <a:solidFill>
                          <a:schemeClr val="tx1"/>
                        </a:solidFill>
                      </a:endParaRPr>
                    </a:p>
                    <a:p>
                      <a:pPr algn="ctr"/>
                      <a:r>
                        <a:rPr lang="en-MY" sz="2300" dirty="0" smtClean="0">
                          <a:solidFill>
                            <a:schemeClr val="tx1"/>
                          </a:solidFill>
                        </a:rPr>
                        <a:t>37.7</a:t>
                      </a:r>
                    </a:p>
                    <a:p>
                      <a:pPr algn="ctr"/>
                      <a:r>
                        <a:rPr lang="en-MY" sz="2300" dirty="0" smtClean="0">
                          <a:solidFill>
                            <a:schemeClr val="tx1"/>
                          </a:solidFill>
                        </a:rPr>
                        <a:t>62.3</a:t>
                      </a:r>
                      <a:endParaRPr lang="en-MY" sz="2300" dirty="0">
                        <a:solidFill>
                          <a:schemeClr val="tx1"/>
                        </a:solidFill>
                      </a:endParaRPr>
                    </a:p>
                  </a:txBody>
                  <a:tcPr/>
                </a:tc>
              </a:tr>
              <a:tr h="370840">
                <a:tc>
                  <a:txBody>
                    <a:bodyPr/>
                    <a:lstStyle/>
                    <a:p>
                      <a:pPr marL="0" indent="0">
                        <a:buFont typeface="+mj-lt"/>
                        <a:buNone/>
                      </a:pPr>
                      <a:r>
                        <a:rPr lang="en-MY" sz="2300" b="1" dirty="0" smtClean="0">
                          <a:solidFill>
                            <a:srgbClr val="FF0000"/>
                          </a:solidFill>
                        </a:rPr>
                        <a:t>3.</a:t>
                      </a:r>
                      <a:r>
                        <a:rPr lang="en-MY" sz="2300" b="1" baseline="0" dirty="0" smtClean="0">
                          <a:solidFill>
                            <a:srgbClr val="FF0000"/>
                          </a:solidFill>
                        </a:rPr>
                        <a:t> </a:t>
                      </a:r>
                      <a:r>
                        <a:rPr lang="en-MY" sz="2300" b="1" dirty="0" smtClean="0">
                          <a:solidFill>
                            <a:srgbClr val="FF0000"/>
                          </a:solidFill>
                        </a:rPr>
                        <a:t>RACE</a:t>
                      </a:r>
                    </a:p>
                    <a:p>
                      <a:r>
                        <a:rPr lang="en-US" sz="2300" b="0" kern="1200" dirty="0" smtClean="0">
                          <a:solidFill>
                            <a:schemeClr val="dk1"/>
                          </a:solidFill>
                          <a:effectLst/>
                          <a:latin typeface="+mn-lt"/>
                          <a:ea typeface="+mn-ea"/>
                          <a:cs typeface="+mn-cs"/>
                        </a:rPr>
                        <a:t>Chinese </a:t>
                      </a:r>
                      <a:endParaRPr lang="en-MY" sz="2300" b="0" kern="1200" dirty="0" smtClean="0">
                        <a:solidFill>
                          <a:schemeClr val="dk1"/>
                        </a:solidFill>
                        <a:effectLst/>
                        <a:latin typeface="+mn-lt"/>
                        <a:ea typeface="+mn-ea"/>
                        <a:cs typeface="+mn-cs"/>
                      </a:endParaRPr>
                    </a:p>
                    <a:p>
                      <a:r>
                        <a:rPr lang="en-US" sz="2300" b="0" kern="1200" dirty="0" smtClean="0">
                          <a:solidFill>
                            <a:schemeClr val="dk1"/>
                          </a:solidFill>
                          <a:effectLst/>
                          <a:latin typeface="+mn-lt"/>
                          <a:ea typeface="+mn-ea"/>
                          <a:cs typeface="+mn-cs"/>
                        </a:rPr>
                        <a:t>Non </a:t>
                      </a:r>
                      <a:r>
                        <a:rPr lang="en-US" sz="2300" b="0" kern="1200" dirty="0" err="1" smtClean="0">
                          <a:solidFill>
                            <a:schemeClr val="dk1"/>
                          </a:solidFill>
                          <a:effectLst/>
                          <a:latin typeface="+mn-lt"/>
                          <a:ea typeface="+mn-ea"/>
                          <a:cs typeface="+mn-cs"/>
                        </a:rPr>
                        <a:t>chinese</a:t>
                      </a:r>
                      <a:endParaRPr lang="en-MY" sz="2300" b="0" dirty="0" smtClean="0">
                        <a:solidFill>
                          <a:schemeClr val="tx1"/>
                        </a:solidFill>
                      </a:endParaRPr>
                    </a:p>
                  </a:txBody>
                  <a:tcPr/>
                </a:tc>
                <a:tc>
                  <a:txBody>
                    <a:bodyPr/>
                    <a:lstStyle/>
                    <a:p>
                      <a:pPr algn="ctr"/>
                      <a:endParaRPr lang="en-MY" sz="2300" dirty="0" smtClean="0">
                        <a:solidFill>
                          <a:schemeClr val="tx1"/>
                        </a:solidFill>
                      </a:endParaRPr>
                    </a:p>
                    <a:p>
                      <a:pPr algn="ctr"/>
                      <a:r>
                        <a:rPr lang="en-US" sz="2300" kern="1200" dirty="0" smtClean="0">
                          <a:solidFill>
                            <a:schemeClr val="dk1"/>
                          </a:solidFill>
                          <a:effectLst/>
                          <a:latin typeface="+mn-lt"/>
                          <a:ea typeface="+mn-ea"/>
                          <a:cs typeface="+mn-cs"/>
                        </a:rPr>
                        <a:t>31</a:t>
                      </a:r>
                      <a:endParaRPr lang="en-MY" sz="2300" kern="1200" dirty="0" smtClean="0">
                        <a:solidFill>
                          <a:schemeClr val="dk1"/>
                        </a:solidFill>
                        <a:effectLst/>
                        <a:latin typeface="+mn-lt"/>
                        <a:ea typeface="+mn-ea"/>
                        <a:cs typeface="+mn-cs"/>
                      </a:endParaRPr>
                    </a:p>
                    <a:p>
                      <a:pPr algn="ctr"/>
                      <a:r>
                        <a:rPr lang="en-US" sz="2300" kern="1200" dirty="0" smtClean="0">
                          <a:solidFill>
                            <a:schemeClr val="dk1"/>
                          </a:solidFill>
                          <a:effectLst/>
                          <a:latin typeface="+mn-lt"/>
                          <a:ea typeface="+mn-ea"/>
                          <a:cs typeface="+mn-cs"/>
                        </a:rPr>
                        <a:t>91</a:t>
                      </a:r>
                      <a:r>
                        <a:rPr lang="en-MY" sz="2300" dirty="0" smtClean="0">
                          <a:effectLst/>
                        </a:rPr>
                        <a:t> </a:t>
                      </a:r>
                      <a:endParaRPr lang="en-MY" sz="2300" dirty="0">
                        <a:solidFill>
                          <a:schemeClr val="tx1"/>
                        </a:solidFill>
                      </a:endParaRPr>
                    </a:p>
                  </a:txBody>
                  <a:tcPr/>
                </a:tc>
                <a:tc>
                  <a:txBody>
                    <a:bodyPr/>
                    <a:lstStyle/>
                    <a:p>
                      <a:pPr algn="ctr"/>
                      <a:endParaRPr lang="en-MY" sz="2300" dirty="0" smtClean="0">
                        <a:solidFill>
                          <a:schemeClr val="tx1"/>
                        </a:solidFill>
                      </a:endParaRPr>
                    </a:p>
                    <a:p>
                      <a:pPr algn="ctr"/>
                      <a:r>
                        <a:rPr lang="en-US" sz="2300" kern="1200" dirty="0" smtClean="0">
                          <a:solidFill>
                            <a:schemeClr val="dk1"/>
                          </a:solidFill>
                          <a:effectLst/>
                          <a:latin typeface="+mn-lt"/>
                          <a:ea typeface="+mn-ea"/>
                          <a:cs typeface="+mn-cs"/>
                        </a:rPr>
                        <a:t>25.4</a:t>
                      </a:r>
                    </a:p>
                    <a:p>
                      <a:pPr algn="ctr"/>
                      <a:r>
                        <a:rPr lang="en-US" sz="2300" kern="1200" dirty="0" smtClean="0">
                          <a:solidFill>
                            <a:schemeClr val="dk1"/>
                          </a:solidFill>
                          <a:effectLst/>
                          <a:latin typeface="+mn-lt"/>
                          <a:ea typeface="+mn-ea"/>
                          <a:cs typeface="+mn-cs"/>
                        </a:rPr>
                        <a:t>74.6</a:t>
                      </a:r>
                      <a:endParaRPr lang="en-MY" sz="2300" kern="1200" dirty="0" smtClean="0">
                        <a:solidFill>
                          <a:schemeClr val="dk1"/>
                        </a:solidFill>
                        <a:effectLst/>
                        <a:latin typeface="+mn-lt"/>
                        <a:ea typeface="+mn-ea"/>
                        <a:cs typeface="+mn-cs"/>
                      </a:endParaRPr>
                    </a:p>
                  </a:txBody>
                  <a:tcPr/>
                </a:tc>
              </a:tr>
              <a:tr h="370840">
                <a:tc>
                  <a:txBody>
                    <a:bodyPr/>
                    <a:lstStyle/>
                    <a:p>
                      <a:pPr marL="0" indent="0">
                        <a:buFont typeface="+mj-lt"/>
                        <a:buNone/>
                      </a:pPr>
                      <a:r>
                        <a:rPr lang="en-MY" sz="2300" b="1" dirty="0" smtClean="0">
                          <a:solidFill>
                            <a:srgbClr val="FF0000"/>
                          </a:solidFill>
                        </a:rPr>
                        <a:t>4. ACADEMIC PERFORMANCE</a:t>
                      </a:r>
                    </a:p>
                    <a:p>
                      <a:pPr marL="0" indent="0">
                        <a:buFont typeface="+mj-lt"/>
                        <a:buNone/>
                      </a:pPr>
                      <a:r>
                        <a:rPr lang="en-MY" sz="2300" dirty="0" smtClean="0">
                          <a:solidFill>
                            <a:schemeClr val="tx1"/>
                          </a:solidFill>
                        </a:rPr>
                        <a:t>Good</a:t>
                      </a:r>
                    </a:p>
                    <a:p>
                      <a:pPr marL="0" indent="0">
                        <a:buFont typeface="+mj-lt"/>
                        <a:buNone/>
                      </a:pPr>
                      <a:r>
                        <a:rPr lang="en-MY" sz="2300" dirty="0" smtClean="0">
                          <a:solidFill>
                            <a:schemeClr val="tx1"/>
                          </a:solidFill>
                        </a:rPr>
                        <a:t>Poor</a:t>
                      </a:r>
                    </a:p>
                  </a:txBody>
                  <a:tcPr/>
                </a:tc>
                <a:tc>
                  <a:txBody>
                    <a:bodyPr/>
                    <a:lstStyle/>
                    <a:p>
                      <a:pPr algn="ctr"/>
                      <a:endParaRPr lang="en-MY" sz="2300" dirty="0" smtClean="0">
                        <a:solidFill>
                          <a:schemeClr val="tx1"/>
                        </a:solidFill>
                      </a:endParaRPr>
                    </a:p>
                    <a:p>
                      <a:pPr algn="ctr"/>
                      <a:r>
                        <a:rPr lang="en-MY" sz="2300" dirty="0" smtClean="0">
                          <a:solidFill>
                            <a:schemeClr val="tx1"/>
                          </a:solidFill>
                        </a:rPr>
                        <a:t>56</a:t>
                      </a:r>
                    </a:p>
                    <a:p>
                      <a:pPr algn="ctr"/>
                      <a:r>
                        <a:rPr lang="en-MY" sz="2300" dirty="0" smtClean="0">
                          <a:solidFill>
                            <a:schemeClr val="tx1"/>
                          </a:solidFill>
                        </a:rPr>
                        <a:t>62</a:t>
                      </a:r>
                      <a:endParaRPr lang="en-MY" sz="2300" dirty="0">
                        <a:solidFill>
                          <a:schemeClr val="tx1"/>
                        </a:solidFill>
                      </a:endParaRPr>
                    </a:p>
                  </a:txBody>
                  <a:tcPr/>
                </a:tc>
                <a:tc>
                  <a:txBody>
                    <a:bodyPr/>
                    <a:lstStyle/>
                    <a:p>
                      <a:pPr algn="ctr"/>
                      <a:endParaRPr lang="en-MY" sz="2300" dirty="0" smtClean="0">
                        <a:solidFill>
                          <a:schemeClr val="tx1"/>
                        </a:solidFill>
                      </a:endParaRPr>
                    </a:p>
                    <a:p>
                      <a:pPr algn="ctr"/>
                      <a:r>
                        <a:rPr lang="en-MY" sz="2300" dirty="0" smtClean="0">
                          <a:solidFill>
                            <a:schemeClr val="tx1"/>
                          </a:solidFill>
                        </a:rPr>
                        <a:t>47.5</a:t>
                      </a:r>
                    </a:p>
                    <a:p>
                      <a:pPr algn="ctr"/>
                      <a:r>
                        <a:rPr lang="en-MY" sz="2300" dirty="0" smtClean="0">
                          <a:solidFill>
                            <a:schemeClr val="tx1"/>
                          </a:solidFill>
                        </a:rPr>
                        <a:t>52.5</a:t>
                      </a:r>
                      <a:endParaRPr lang="en-MY" sz="2300" dirty="0">
                        <a:solidFill>
                          <a:schemeClr val="tx1"/>
                        </a:solidFill>
                      </a:endParaRPr>
                    </a:p>
                  </a:txBody>
                  <a:tcPr/>
                </a:tc>
              </a:tr>
            </a:tbl>
          </a:graphicData>
        </a:graphic>
      </p:graphicFrame>
    </p:spTree>
    <p:extLst>
      <p:ext uri="{BB962C8B-B14F-4D97-AF65-F5344CB8AC3E}">
        <p14:creationId xmlns:p14="http://schemas.microsoft.com/office/powerpoint/2010/main" val="36921453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49000305"/>
              </p:ext>
            </p:extLst>
          </p:nvPr>
        </p:nvGraphicFramePr>
        <p:xfrm>
          <a:off x="606010" y="621864"/>
          <a:ext cx="11011437" cy="5318760"/>
        </p:xfrm>
        <a:graphic>
          <a:graphicData uri="http://schemas.openxmlformats.org/drawingml/2006/table">
            <a:tbl>
              <a:tblPr firstRow="1" bandRow="1">
                <a:tableStyleId>{93296810-A885-4BE3-A3E7-6D5BEEA58F35}</a:tableStyleId>
              </a:tblPr>
              <a:tblGrid>
                <a:gridCol w="4945487"/>
                <a:gridCol w="3039414"/>
                <a:gridCol w="3026536"/>
              </a:tblGrid>
              <a:tr h="370840">
                <a:tc>
                  <a:txBody>
                    <a:bodyPr/>
                    <a:lstStyle/>
                    <a:p>
                      <a:pPr algn="ctr"/>
                      <a:r>
                        <a:rPr lang="en-MY" sz="2300" dirty="0" smtClean="0">
                          <a:solidFill>
                            <a:schemeClr val="tx1"/>
                          </a:solidFill>
                        </a:rPr>
                        <a:t>Variable</a:t>
                      </a:r>
                      <a:endParaRPr lang="en-MY" sz="2300" dirty="0">
                        <a:solidFill>
                          <a:schemeClr val="tx1"/>
                        </a:solidFill>
                      </a:endParaRPr>
                    </a:p>
                  </a:txBody>
                  <a:tcPr/>
                </a:tc>
                <a:tc>
                  <a:txBody>
                    <a:bodyPr/>
                    <a:lstStyle/>
                    <a:p>
                      <a:pPr algn="ctr"/>
                      <a:r>
                        <a:rPr lang="en-MY" sz="2300" dirty="0" smtClean="0">
                          <a:solidFill>
                            <a:schemeClr val="tx1"/>
                          </a:solidFill>
                        </a:rPr>
                        <a:t>Frequency</a:t>
                      </a:r>
                      <a:endParaRPr lang="en-MY" sz="2300" dirty="0">
                        <a:solidFill>
                          <a:schemeClr val="tx1"/>
                        </a:solidFill>
                      </a:endParaRPr>
                    </a:p>
                  </a:txBody>
                  <a:tcPr/>
                </a:tc>
                <a:tc>
                  <a:txBody>
                    <a:bodyPr/>
                    <a:lstStyle/>
                    <a:p>
                      <a:pPr algn="ctr"/>
                      <a:r>
                        <a:rPr lang="en-MY" sz="2300" dirty="0" smtClean="0">
                          <a:solidFill>
                            <a:schemeClr val="tx1"/>
                          </a:solidFill>
                        </a:rPr>
                        <a:t>Percentage (%)</a:t>
                      </a:r>
                      <a:endParaRPr lang="en-MY" sz="2300" dirty="0">
                        <a:solidFill>
                          <a:schemeClr val="tx1"/>
                        </a:solidFill>
                      </a:endParaRPr>
                    </a:p>
                  </a:txBody>
                  <a:tcPr/>
                </a:tc>
              </a:tr>
              <a:tr h="370840">
                <a:tc>
                  <a:txBody>
                    <a:bodyPr/>
                    <a:lstStyle/>
                    <a:p>
                      <a:pPr marL="0" indent="0">
                        <a:buFont typeface="+mj-lt"/>
                        <a:buNone/>
                      </a:pPr>
                      <a:r>
                        <a:rPr lang="en-MY" sz="2200" b="1" dirty="0" smtClean="0">
                          <a:solidFill>
                            <a:srgbClr val="FF0000"/>
                          </a:solidFill>
                        </a:rPr>
                        <a:t>5. BMI</a:t>
                      </a:r>
                    </a:p>
                    <a:p>
                      <a:pPr marL="0" indent="0">
                        <a:buFont typeface="+mj-lt"/>
                        <a:buNone/>
                      </a:pPr>
                      <a:r>
                        <a:rPr lang="en-MY" sz="2200" dirty="0" smtClean="0">
                          <a:solidFill>
                            <a:schemeClr val="tx1"/>
                          </a:solidFill>
                        </a:rPr>
                        <a:t>Normal</a:t>
                      </a:r>
                    </a:p>
                    <a:p>
                      <a:pPr marL="0" indent="0">
                        <a:buFont typeface="+mj-lt"/>
                        <a:buNone/>
                      </a:pPr>
                      <a:r>
                        <a:rPr lang="en-MY" sz="2200" dirty="0" smtClean="0">
                          <a:solidFill>
                            <a:schemeClr val="tx1"/>
                          </a:solidFill>
                        </a:rPr>
                        <a:t>Unhealthy</a:t>
                      </a:r>
                    </a:p>
                  </a:txBody>
                  <a:tcPr/>
                </a:tc>
                <a:tc>
                  <a:txBody>
                    <a:bodyPr/>
                    <a:lstStyle/>
                    <a:p>
                      <a:pPr algn="ctr"/>
                      <a:endParaRPr lang="en-MY" sz="2200" dirty="0" smtClean="0">
                        <a:solidFill>
                          <a:schemeClr val="tx1"/>
                        </a:solidFill>
                      </a:endParaRPr>
                    </a:p>
                    <a:p>
                      <a:pPr algn="ctr"/>
                      <a:r>
                        <a:rPr lang="en-MY" sz="2200" dirty="0" smtClean="0">
                          <a:solidFill>
                            <a:schemeClr val="tx1"/>
                          </a:solidFill>
                        </a:rPr>
                        <a:t>78</a:t>
                      </a:r>
                    </a:p>
                    <a:p>
                      <a:pPr algn="ctr"/>
                      <a:r>
                        <a:rPr lang="en-MY" sz="2200" dirty="0" smtClean="0">
                          <a:solidFill>
                            <a:schemeClr val="tx1"/>
                          </a:solidFill>
                        </a:rPr>
                        <a:t>44</a:t>
                      </a:r>
                      <a:endParaRPr lang="en-MY" sz="2200" dirty="0">
                        <a:solidFill>
                          <a:schemeClr val="tx1"/>
                        </a:solidFill>
                      </a:endParaRPr>
                    </a:p>
                  </a:txBody>
                  <a:tcPr/>
                </a:tc>
                <a:tc>
                  <a:txBody>
                    <a:bodyPr/>
                    <a:lstStyle/>
                    <a:p>
                      <a:pPr algn="ctr"/>
                      <a:endParaRPr lang="en-MY" sz="2200" dirty="0" smtClean="0">
                        <a:solidFill>
                          <a:schemeClr val="tx1"/>
                        </a:solidFill>
                      </a:endParaRPr>
                    </a:p>
                    <a:p>
                      <a:pPr algn="ctr"/>
                      <a:r>
                        <a:rPr lang="en-MY" sz="2200" dirty="0" smtClean="0">
                          <a:solidFill>
                            <a:schemeClr val="tx1"/>
                          </a:solidFill>
                        </a:rPr>
                        <a:t>63.9</a:t>
                      </a:r>
                    </a:p>
                    <a:p>
                      <a:pPr algn="ctr"/>
                      <a:r>
                        <a:rPr lang="en-MY" sz="2200" dirty="0" smtClean="0">
                          <a:solidFill>
                            <a:schemeClr val="tx1"/>
                          </a:solidFill>
                        </a:rPr>
                        <a:t>36.1</a:t>
                      </a:r>
                    </a:p>
                  </a:txBody>
                  <a:tcPr/>
                </a:tc>
              </a:tr>
              <a:tr h="370840">
                <a:tc>
                  <a:txBody>
                    <a:bodyPr/>
                    <a:lstStyle/>
                    <a:p>
                      <a:pPr marL="0" indent="0">
                        <a:buNone/>
                      </a:pPr>
                      <a:r>
                        <a:rPr lang="en-MY" sz="2300" b="1" dirty="0" smtClean="0">
                          <a:solidFill>
                            <a:srgbClr val="FF0000"/>
                          </a:solidFill>
                        </a:rPr>
                        <a:t>6. LEVEL</a:t>
                      </a:r>
                      <a:r>
                        <a:rPr lang="en-MY" sz="2300" b="1" baseline="0" dirty="0" smtClean="0">
                          <a:solidFill>
                            <a:srgbClr val="FF0000"/>
                          </a:solidFill>
                        </a:rPr>
                        <a:t> OF PHYSICAL ACTIVITY</a:t>
                      </a:r>
                    </a:p>
                    <a:p>
                      <a:pPr marL="0" indent="0">
                        <a:buNone/>
                      </a:pPr>
                      <a:r>
                        <a:rPr lang="en-MY" sz="2300" dirty="0" smtClean="0">
                          <a:solidFill>
                            <a:schemeClr val="tx1"/>
                          </a:solidFill>
                        </a:rPr>
                        <a:t>Inactive</a:t>
                      </a:r>
                    </a:p>
                    <a:p>
                      <a:pPr marL="0" indent="0">
                        <a:buNone/>
                      </a:pPr>
                      <a:r>
                        <a:rPr lang="en-MY" sz="2300" dirty="0" smtClean="0">
                          <a:solidFill>
                            <a:schemeClr val="tx1"/>
                          </a:solidFill>
                        </a:rPr>
                        <a:t>Active</a:t>
                      </a:r>
                    </a:p>
                  </a:txBody>
                  <a:tcPr/>
                </a:tc>
                <a:tc>
                  <a:txBody>
                    <a:bodyPr/>
                    <a:lstStyle/>
                    <a:p>
                      <a:pPr algn="ctr"/>
                      <a:endParaRPr lang="en-MY" sz="2300" dirty="0" smtClean="0">
                        <a:solidFill>
                          <a:schemeClr val="tx1"/>
                        </a:solidFill>
                      </a:endParaRPr>
                    </a:p>
                    <a:p>
                      <a:pPr algn="ctr"/>
                      <a:r>
                        <a:rPr lang="en-MY" sz="2300" dirty="0" smtClean="0">
                          <a:solidFill>
                            <a:schemeClr val="tx1"/>
                          </a:solidFill>
                        </a:rPr>
                        <a:t>75</a:t>
                      </a:r>
                    </a:p>
                    <a:p>
                      <a:pPr algn="ctr"/>
                      <a:r>
                        <a:rPr lang="en-MY" sz="2300" dirty="0" smtClean="0">
                          <a:solidFill>
                            <a:schemeClr val="tx1"/>
                          </a:solidFill>
                        </a:rPr>
                        <a:t>46</a:t>
                      </a:r>
                      <a:endParaRPr lang="en-MY" sz="2300" dirty="0">
                        <a:solidFill>
                          <a:schemeClr val="tx1"/>
                        </a:solidFill>
                      </a:endParaRPr>
                    </a:p>
                  </a:txBody>
                  <a:tcPr/>
                </a:tc>
                <a:tc>
                  <a:txBody>
                    <a:bodyPr/>
                    <a:lstStyle/>
                    <a:p>
                      <a:pPr algn="ctr"/>
                      <a:endParaRPr lang="en-MY" sz="2300" dirty="0" smtClean="0">
                        <a:solidFill>
                          <a:schemeClr val="tx1"/>
                        </a:solidFill>
                      </a:endParaRPr>
                    </a:p>
                    <a:p>
                      <a:pPr algn="ctr"/>
                      <a:r>
                        <a:rPr lang="en-MY" sz="2300" dirty="0" smtClean="0">
                          <a:solidFill>
                            <a:schemeClr val="tx1"/>
                          </a:solidFill>
                        </a:rPr>
                        <a:t>62.0</a:t>
                      </a:r>
                    </a:p>
                    <a:p>
                      <a:pPr algn="ctr"/>
                      <a:r>
                        <a:rPr lang="en-MY" sz="2300" dirty="0" smtClean="0">
                          <a:solidFill>
                            <a:schemeClr val="tx1"/>
                          </a:solidFill>
                        </a:rPr>
                        <a:t>38.0</a:t>
                      </a:r>
                      <a:endParaRPr lang="en-MY" sz="2300" dirty="0">
                        <a:solidFill>
                          <a:schemeClr val="tx1"/>
                        </a:solidFill>
                      </a:endParaRPr>
                    </a:p>
                  </a:txBody>
                  <a:tcPr/>
                </a:tc>
              </a:tr>
              <a:tr h="370840">
                <a:tc>
                  <a:txBody>
                    <a:bodyPr/>
                    <a:lstStyle/>
                    <a:p>
                      <a:pPr marL="0" indent="0">
                        <a:buNone/>
                      </a:pPr>
                      <a:r>
                        <a:rPr lang="en-MY" sz="2300" b="1" dirty="0" smtClean="0">
                          <a:solidFill>
                            <a:srgbClr val="FF0000"/>
                          </a:solidFill>
                        </a:rPr>
                        <a:t>7. STRENGTH</a:t>
                      </a:r>
                    </a:p>
                    <a:p>
                      <a:pPr marL="0" indent="0">
                        <a:buNone/>
                      </a:pPr>
                      <a:r>
                        <a:rPr lang="en-MY" sz="2300" dirty="0" smtClean="0">
                          <a:solidFill>
                            <a:schemeClr val="tx1"/>
                          </a:solidFill>
                        </a:rPr>
                        <a:t>Yes</a:t>
                      </a:r>
                    </a:p>
                    <a:p>
                      <a:pPr marL="0" indent="0">
                        <a:buNone/>
                      </a:pPr>
                      <a:r>
                        <a:rPr lang="en-MY" sz="2300" dirty="0" smtClean="0">
                          <a:solidFill>
                            <a:schemeClr val="tx1"/>
                          </a:solidFill>
                        </a:rPr>
                        <a:t>No</a:t>
                      </a:r>
                    </a:p>
                  </a:txBody>
                  <a:tcPr/>
                </a:tc>
                <a:tc>
                  <a:txBody>
                    <a:bodyPr/>
                    <a:lstStyle/>
                    <a:p>
                      <a:pPr algn="ctr"/>
                      <a:endParaRPr lang="en-MY" sz="2300" dirty="0" smtClean="0">
                        <a:solidFill>
                          <a:schemeClr val="tx1"/>
                        </a:solidFill>
                      </a:endParaRPr>
                    </a:p>
                    <a:p>
                      <a:pPr algn="ctr"/>
                      <a:r>
                        <a:rPr lang="en-MY" sz="2300" dirty="0" smtClean="0">
                          <a:solidFill>
                            <a:schemeClr val="tx1"/>
                          </a:solidFill>
                        </a:rPr>
                        <a:t>34</a:t>
                      </a:r>
                    </a:p>
                    <a:p>
                      <a:pPr algn="ctr"/>
                      <a:r>
                        <a:rPr lang="en-MY" sz="2300" dirty="0" smtClean="0">
                          <a:solidFill>
                            <a:schemeClr val="tx1"/>
                          </a:solidFill>
                        </a:rPr>
                        <a:t>87</a:t>
                      </a:r>
                      <a:endParaRPr lang="en-MY" sz="2300" dirty="0">
                        <a:solidFill>
                          <a:schemeClr val="tx1"/>
                        </a:solidFill>
                      </a:endParaRPr>
                    </a:p>
                  </a:txBody>
                  <a:tcPr/>
                </a:tc>
                <a:tc>
                  <a:txBody>
                    <a:bodyPr/>
                    <a:lstStyle/>
                    <a:p>
                      <a:pPr algn="ctr"/>
                      <a:endParaRPr lang="en-MY" sz="2300" dirty="0" smtClean="0">
                        <a:solidFill>
                          <a:schemeClr val="tx1"/>
                        </a:solidFill>
                      </a:endParaRPr>
                    </a:p>
                    <a:p>
                      <a:pPr algn="ctr"/>
                      <a:r>
                        <a:rPr lang="en-MY" sz="2300" dirty="0" smtClean="0">
                          <a:solidFill>
                            <a:schemeClr val="tx1"/>
                          </a:solidFill>
                        </a:rPr>
                        <a:t>27.9</a:t>
                      </a:r>
                    </a:p>
                    <a:p>
                      <a:pPr algn="ctr"/>
                      <a:r>
                        <a:rPr lang="en-MY" sz="2300" dirty="0" smtClean="0">
                          <a:solidFill>
                            <a:schemeClr val="tx1"/>
                          </a:solidFill>
                        </a:rPr>
                        <a:t>71.3</a:t>
                      </a:r>
                      <a:endParaRPr lang="en-MY" sz="2300" dirty="0">
                        <a:solidFill>
                          <a:schemeClr val="tx1"/>
                        </a:solidFill>
                      </a:endParaRPr>
                    </a:p>
                  </a:txBody>
                  <a:tcPr/>
                </a:tc>
              </a:tr>
              <a:tr h="370840">
                <a:tc>
                  <a:txBody>
                    <a:bodyPr/>
                    <a:lstStyle/>
                    <a:p>
                      <a:pPr marL="0" indent="0">
                        <a:buNone/>
                      </a:pPr>
                      <a:r>
                        <a:rPr lang="en-MY" sz="2300" b="1" dirty="0" smtClean="0">
                          <a:solidFill>
                            <a:srgbClr val="FF0000"/>
                          </a:solidFill>
                        </a:rPr>
                        <a:t>8. FLEXIBILITY</a:t>
                      </a:r>
                    </a:p>
                    <a:p>
                      <a:pPr marL="0" indent="0">
                        <a:buNone/>
                      </a:pPr>
                      <a:r>
                        <a:rPr lang="en-MY" sz="2300" dirty="0" smtClean="0">
                          <a:solidFill>
                            <a:schemeClr val="tx1"/>
                          </a:solidFill>
                        </a:rPr>
                        <a:t>Yes</a:t>
                      </a:r>
                    </a:p>
                    <a:p>
                      <a:pPr marL="0" indent="0">
                        <a:buNone/>
                      </a:pPr>
                      <a:r>
                        <a:rPr lang="en-MY" sz="2300" dirty="0" smtClean="0">
                          <a:solidFill>
                            <a:schemeClr val="tx1"/>
                          </a:solidFill>
                        </a:rPr>
                        <a:t>No</a:t>
                      </a:r>
                    </a:p>
                  </a:txBody>
                  <a:tcPr/>
                </a:tc>
                <a:tc>
                  <a:txBody>
                    <a:bodyPr/>
                    <a:lstStyle/>
                    <a:p>
                      <a:pPr algn="ctr"/>
                      <a:endParaRPr lang="en-MY" sz="2300" dirty="0" smtClean="0">
                        <a:solidFill>
                          <a:schemeClr val="tx1"/>
                        </a:solidFill>
                      </a:endParaRPr>
                    </a:p>
                    <a:p>
                      <a:pPr algn="ctr"/>
                      <a:r>
                        <a:rPr lang="en-MY" sz="2300" dirty="0" smtClean="0">
                          <a:solidFill>
                            <a:schemeClr val="tx1"/>
                          </a:solidFill>
                        </a:rPr>
                        <a:t>56</a:t>
                      </a:r>
                    </a:p>
                    <a:p>
                      <a:pPr algn="ctr"/>
                      <a:r>
                        <a:rPr lang="en-MY" sz="2300" dirty="0" smtClean="0">
                          <a:solidFill>
                            <a:schemeClr val="tx1"/>
                          </a:solidFill>
                        </a:rPr>
                        <a:t>66</a:t>
                      </a:r>
                      <a:endParaRPr lang="en-MY" sz="2300" dirty="0">
                        <a:solidFill>
                          <a:schemeClr val="tx1"/>
                        </a:solidFill>
                      </a:endParaRPr>
                    </a:p>
                  </a:txBody>
                  <a:tcPr/>
                </a:tc>
                <a:tc>
                  <a:txBody>
                    <a:bodyPr/>
                    <a:lstStyle/>
                    <a:p>
                      <a:pPr algn="ctr"/>
                      <a:endParaRPr lang="en-MY" sz="2300" dirty="0" smtClean="0">
                        <a:solidFill>
                          <a:schemeClr val="tx1"/>
                        </a:solidFill>
                      </a:endParaRPr>
                    </a:p>
                    <a:p>
                      <a:pPr algn="ctr"/>
                      <a:r>
                        <a:rPr lang="en-MY" sz="2300" dirty="0" smtClean="0">
                          <a:solidFill>
                            <a:schemeClr val="tx1"/>
                          </a:solidFill>
                        </a:rPr>
                        <a:t>45.9</a:t>
                      </a:r>
                    </a:p>
                    <a:p>
                      <a:pPr algn="ctr"/>
                      <a:r>
                        <a:rPr lang="en-MY" sz="2300" dirty="0" smtClean="0">
                          <a:solidFill>
                            <a:schemeClr val="tx1"/>
                          </a:solidFill>
                        </a:rPr>
                        <a:t>54.1</a:t>
                      </a:r>
                      <a:endParaRPr lang="en-MY" sz="2300" dirty="0">
                        <a:solidFill>
                          <a:schemeClr val="tx1"/>
                        </a:solidFill>
                      </a:endParaRPr>
                    </a:p>
                  </a:txBody>
                  <a:tcPr/>
                </a:tc>
              </a:tr>
            </a:tbl>
          </a:graphicData>
        </a:graphic>
      </p:graphicFrame>
    </p:spTree>
    <p:extLst>
      <p:ext uri="{BB962C8B-B14F-4D97-AF65-F5344CB8AC3E}">
        <p14:creationId xmlns:p14="http://schemas.microsoft.com/office/powerpoint/2010/main" val="4037000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30818" y="1730963"/>
            <a:ext cx="7872797" cy="1400383"/>
          </a:xfrm>
          <a:prstGeom prst="rect">
            <a:avLst/>
          </a:prstGeom>
          <a:noFill/>
        </p:spPr>
        <p:txBody>
          <a:bodyPr wrap="none" lIns="91440" tIns="45720" rIns="91440" bIns="45720">
            <a:spAutoFit/>
          </a:bodyPr>
          <a:lstStyle/>
          <a:p>
            <a:pPr algn="ctr"/>
            <a:r>
              <a:rPr lang="en-US" sz="85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Bivariate Analysis</a:t>
            </a:r>
            <a:endParaRPr lang="en-US" sz="85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TextBox 4"/>
          <p:cNvSpPr txBox="1"/>
          <p:nvPr/>
        </p:nvSpPr>
        <p:spPr>
          <a:xfrm>
            <a:off x="4429198" y="3412902"/>
            <a:ext cx="3076035" cy="1015663"/>
          </a:xfrm>
          <a:prstGeom prst="rect">
            <a:avLst/>
          </a:prstGeom>
          <a:noFill/>
        </p:spPr>
        <p:txBody>
          <a:bodyPr wrap="none" rtlCol="0">
            <a:spAutoFit/>
          </a:bodyPr>
          <a:lstStyle/>
          <a:p>
            <a:pPr marL="285750" indent="-285750" algn="ctr">
              <a:buFont typeface="Arial" panose="020B0604020202020204" pitchFamily="34" charset="0"/>
              <a:buChar char="•"/>
            </a:pPr>
            <a:r>
              <a:rPr lang="en-MY" sz="3000" b="1" dirty="0" smtClean="0">
                <a:effectLst>
                  <a:outerShdw blurRad="38100" dist="38100" dir="2700000" algn="tl">
                    <a:srgbClr val="000000">
                      <a:alpha val="43137"/>
                    </a:srgbClr>
                  </a:outerShdw>
                </a:effectLst>
              </a:rPr>
              <a:t>Chi-squared test</a:t>
            </a:r>
          </a:p>
          <a:p>
            <a:pPr marL="285750" indent="-285750" algn="ctr">
              <a:buFont typeface="Arial" panose="020B0604020202020204" pitchFamily="34" charset="0"/>
              <a:buChar char="•"/>
            </a:pPr>
            <a:r>
              <a:rPr lang="en-MY" sz="3000" b="1" dirty="0" smtClean="0">
                <a:effectLst>
                  <a:outerShdw blurRad="38100" dist="38100" dir="2700000" algn="tl">
                    <a:srgbClr val="000000">
                      <a:alpha val="43137"/>
                    </a:srgbClr>
                  </a:outerShdw>
                </a:effectLst>
              </a:rPr>
              <a:t>T test</a:t>
            </a:r>
            <a:endParaRPr lang="en-MY"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4608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2539"/>
            <a:ext cx="10515600" cy="914400"/>
          </a:xfrm>
        </p:spPr>
        <p:txBody>
          <a:bodyPr>
            <a:normAutofit/>
          </a:bodyPr>
          <a:lstStyle/>
          <a:p>
            <a:pPr algn="ctr"/>
            <a:r>
              <a:rPr lang="en-MY" b="1" dirty="0" smtClean="0">
                <a:latin typeface="+mn-lt"/>
              </a:rPr>
              <a:t>Chi-squared (</a:t>
            </a:r>
            <a:r>
              <a:rPr lang="el-GR" b="1" dirty="0" smtClean="0">
                <a:latin typeface="+mn-lt"/>
                <a:cs typeface="Times New Roman" panose="02020603050405020304" pitchFamily="18" charset="0"/>
              </a:rPr>
              <a:t>χ</a:t>
            </a:r>
            <a:r>
              <a:rPr lang="en-MY" b="1" baseline="30000" dirty="0" smtClean="0">
                <a:latin typeface="+mn-lt"/>
                <a:cs typeface="Times New Roman" panose="02020603050405020304" pitchFamily="18" charset="0"/>
              </a:rPr>
              <a:t>2</a:t>
            </a:r>
            <a:r>
              <a:rPr lang="en-MY" b="1" dirty="0" smtClean="0">
                <a:latin typeface="+mn-lt"/>
                <a:cs typeface="Times New Roman" panose="02020603050405020304" pitchFamily="18" charset="0"/>
              </a:rPr>
              <a:t>)</a:t>
            </a:r>
            <a:r>
              <a:rPr lang="en-MY" b="1" dirty="0" smtClean="0">
                <a:latin typeface="+mn-lt"/>
              </a:rPr>
              <a:t> </a:t>
            </a:r>
            <a:r>
              <a:rPr lang="en-MY" b="1" dirty="0">
                <a:latin typeface="+mn-lt"/>
              </a:rPr>
              <a:t>T</a:t>
            </a:r>
            <a:r>
              <a:rPr lang="en-MY" b="1" dirty="0" smtClean="0">
                <a:latin typeface="+mn-lt"/>
              </a:rPr>
              <a:t>est Result</a:t>
            </a:r>
            <a:endParaRPr lang="en-MY" b="1"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3253324251"/>
              </p:ext>
            </p:extLst>
          </p:nvPr>
        </p:nvGraphicFramePr>
        <p:xfrm>
          <a:off x="321972" y="1257054"/>
          <a:ext cx="11539472" cy="5181600"/>
        </p:xfrm>
        <a:graphic>
          <a:graphicData uri="http://schemas.openxmlformats.org/drawingml/2006/table">
            <a:tbl>
              <a:tblPr firstRow="1" bandRow="1">
                <a:tableStyleId>{F5AB1C69-6EDB-4FF4-983F-18BD219EF322}</a:tableStyleId>
              </a:tblPr>
              <a:tblGrid>
                <a:gridCol w="4855335"/>
                <a:gridCol w="2614411"/>
                <a:gridCol w="2382592"/>
                <a:gridCol w="1687134"/>
              </a:tblGrid>
              <a:tr h="370840">
                <a:tc rowSpan="2">
                  <a:txBody>
                    <a:bodyPr/>
                    <a:lstStyle/>
                    <a:p>
                      <a:pPr algn="ctr"/>
                      <a:r>
                        <a:rPr lang="en-MY" sz="2300" dirty="0" smtClean="0">
                          <a:solidFill>
                            <a:schemeClr val="tx1"/>
                          </a:solidFill>
                        </a:rPr>
                        <a:t>Variable</a:t>
                      </a:r>
                      <a:endParaRPr lang="en-MY" sz="2300" dirty="0">
                        <a:solidFill>
                          <a:schemeClr val="tx1"/>
                        </a:solidFill>
                      </a:endParaRPr>
                    </a:p>
                  </a:txBody>
                  <a:tcPr/>
                </a:tc>
                <a:tc gridSpan="2">
                  <a:txBody>
                    <a:bodyPr/>
                    <a:lstStyle/>
                    <a:p>
                      <a:pPr algn="ctr"/>
                      <a:r>
                        <a:rPr lang="en-MY" sz="2300" dirty="0" smtClean="0">
                          <a:solidFill>
                            <a:schemeClr val="tx1"/>
                          </a:solidFill>
                        </a:rPr>
                        <a:t>Academic Performance</a:t>
                      </a:r>
                    </a:p>
                  </a:txBody>
                  <a:tcPr/>
                </a:tc>
                <a:tc hMerge="1">
                  <a:txBody>
                    <a:bodyPr/>
                    <a:lstStyle/>
                    <a:p>
                      <a:pPr algn="ctr"/>
                      <a:endParaRPr lang="en-MY" sz="2500" dirty="0">
                        <a:solidFill>
                          <a:schemeClr val="tx1"/>
                        </a:solidFill>
                      </a:endParaRPr>
                    </a:p>
                  </a:txBody>
                  <a:tcPr/>
                </a:tc>
                <a:tc rowSpan="2">
                  <a:txBody>
                    <a:bodyPr/>
                    <a:lstStyle/>
                    <a:p>
                      <a:pPr algn="ctr"/>
                      <a:r>
                        <a:rPr lang="en-MY" sz="2300" dirty="0" smtClean="0">
                          <a:solidFill>
                            <a:schemeClr val="tx1"/>
                          </a:solidFill>
                        </a:rPr>
                        <a:t>p</a:t>
                      </a:r>
                      <a:r>
                        <a:rPr lang="en-MY" sz="2300" baseline="0" dirty="0" smtClean="0">
                          <a:solidFill>
                            <a:schemeClr val="tx1"/>
                          </a:solidFill>
                        </a:rPr>
                        <a:t> value</a:t>
                      </a:r>
                      <a:endParaRPr lang="en-MY" sz="2300" dirty="0">
                        <a:solidFill>
                          <a:schemeClr val="tx1"/>
                        </a:solidFill>
                      </a:endParaRPr>
                    </a:p>
                  </a:txBody>
                  <a:tcPr/>
                </a:tc>
              </a:tr>
              <a:tr h="370840">
                <a:tc vMerge="1">
                  <a:txBody>
                    <a:bodyPr/>
                    <a:lstStyle/>
                    <a:p>
                      <a:endParaRPr lang="en-MY" sz="2500" dirty="0">
                        <a:solidFill>
                          <a:schemeClr val="tx1"/>
                        </a:solidFill>
                      </a:endParaRPr>
                    </a:p>
                  </a:txBody>
                  <a:tcPr/>
                </a:tc>
                <a:tc>
                  <a:txBody>
                    <a:bodyPr/>
                    <a:lstStyle/>
                    <a:p>
                      <a:pPr algn="ctr"/>
                      <a:r>
                        <a:rPr lang="en-MY" sz="2300" dirty="0" smtClean="0">
                          <a:solidFill>
                            <a:schemeClr val="tx1"/>
                          </a:solidFill>
                        </a:rPr>
                        <a:t>Good</a:t>
                      </a:r>
                      <a:endParaRPr lang="en-MY" sz="2300" dirty="0">
                        <a:solidFill>
                          <a:schemeClr val="tx1"/>
                        </a:solidFill>
                      </a:endParaRPr>
                    </a:p>
                  </a:txBody>
                  <a:tcPr/>
                </a:tc>
                <a:tc>
                  <a:txBody>
                    <a:bodyPr/>
                    <a:lstStyle/>
                    <a:p>
                      <a:pPr algn="ctr"/>
                      <a:r>
                        <a:rPr lang="en-MY" sz="2300" dirty="0" smtClean="0">
                          <a:solidFill>
                            <a:schemeClr val="tx1"/>
                          </a:solidFill>
                        </a:rPr>
                        <a:t>Poor</a:t>
                      </a:r>
                      <a:endParaRPr lang="en-MY" sz="2300" dirty="0">
                        <a:solidFill>
                          <a:schemeClr val="tx1"/>
                        </a:solidFill>
                      </a:endParaRPr>
                    </a:p>
                  </a:txBody>
                  <a:tcPr/>
                </a:tc>
                <a:tc vMerge="1">
                  <a:txBody>
                    <a:bodyPr/>
                    <a:lstStyle/>
                    <a:p>
                      <a:pPr algn="ctr"/>
                      <a:endParaRPr lang="en-MY" sz="2500" dirty="0">
                        <a:solidFill>
                          <a:schemeClr val="tx1"/>
                        </a:solidFill>
                      </a:endParaRPr>
                    </a:p>
                  </a:txBody>
                  <a:tcPr/>
                </a:tc>
              </a:tr>
              <a:tr h="370840">
                <a:tc>
                  <a:txBody>
                    <a:bodyPr/>
                    <a:lstStyle/>
                    <a:p>
                      <a:pPr marL="0" indent="0">
                        <a:buNone/>
                      </a:pPr>
                      <a:r>
                        <a:rPr lang="en-MY" sz="2400" b="1" dirty="0" smtClean="0">
                          <a:solidFill>
                            <a:schemeClr val="accent4">
                              <a:lumMod val="75000"/>
                            </a:schemeClr>
                          </a:solidFill>
                        </a:rPr>
                        <a:t>1. GENDER</a:t>
                      </a:r>
                    </a:p>
                    <a:p>
                      <a:pPr marL="0" indent="0">
                        <a:buNone/>
                      </a:pPr>
                      <a:r>
                        <a:rPr lang="en-MY" sz="2400" dirty="0" smtClean="0">
                          <a:solidFill>
                            <a:schemeClr val="tx1"/>
                          </a:solidFill>
                        </a:rPr>
                        <a:t>Male</a:t>
                      </a:r>
                    </a:p>
                    <a:p>
                      <a:pPr marL="0" indent="0">
                        <a:buNone/>
                      </a:pPr>
                      <a:r>
                        <a:rPr lang="en-MY" sz="2400" dirty="0" smtClean="0">
                          <a:solidFill>
                            <a:schemeClr val="tx1"/>
                          </a:solidFill>
                        </a:rPr>
                        <a:t>Female</a:t>
                      </a:r>
                      <a:endParaRPr lang="en-MY" sz="2400" dirty="0">
                        <a:solidFill>
                          <a:schemeClr val="tx1"/>
                        </a:solidFill>
                      </a:endParaRPr>
                    </a:p>
                  </a:txBody>
                  <a:tcPr/>
                </a:tc>
                <a:tc>
                  <a:txBody>
                    <a:bodyPr/>
                    <a:lstStyle/>
                    <a:p>
                      <a:pPr algn="ctr"/>
                      <a:endParaRPr lang="en-MY" sz="2400" dirty="0" smtClean="0">
                        <a:solidFill>
                          <a:schemeClr val="tx1"/>
                        </a:solidFill>
                      </a:endParaRPr>
                    </a:p>
                    <a:p>
                      <a:r>
                        <a:rPr lang="en-US" sz="2400" kern="1200" dirty="0" smtClean="0">
                          <a:solidFill>
                            <a:schemeClr val="dk1"/>
                          </a:solidFill>
                          <a:effectLst/>
                          <a:latin typeface="+mn-lt"/>
                          <a:ea typeface="+mn-ea"/>
                          <a:cs typeface="+mn-cs"/>
                        </a:rPr>
                        <a:t>22(48.9)</a:t>
                      </a:r>
                      <a:endParaRPr lang="en-MY" sz="2400" kern="1200" dirty="0" smtClean="0">
                        <a:solidFill>
                          <a:schemeClr val="dk1"/>
                        </a:solidFill>
                        <a:effectLst/>
                        <a:latin typeface="+mn-lt"/>
                        <a:ea typeface="+mn-ea"/>
                        <a:cs typeface="+mn-cs"/>
                      </a:endParaRPr>
                    </a:p>
                    <a:p>
                      <a:r>
                        <a:rPr lang="en-US" sz="2400" kern="1200" dirty="0" smtClean="0">
                          <a:solidFill>
                            <a:schemeClr val="dk1"/>
                          </a:solidFill>
                          <a:effectLst/>
                          <a:latin typeface="+mn-lt"/>
                          <a:ea typeface="+mn-ea"/>
                          <a:cs typeface="+mn-cs"/>
                        </a:rPr>
                        <a:t>34(46.6)</a:t>
                      </a:r>
                      <a:endParaRPr lang="en-MY" sz="2400" kern="1200" dirty="0" smtClean="0">
                        <a:solidFill>
                          <a:schemeClr val="dk1"/>
                        </a:solidFill>
                        <a:effectLst/>
                        <a:latin typeface="+mn-lt"/>
                        <a:ea typeface="+mn-ea"/>
                        <a:cs typeface="+mn-cs"/>
                      </a:endParaRPr>
                    </a:p>
                    <a:p>
                      <a:pPr algn="ctr"/>
                      <a:endParaRPr lang="en-MY" sz="2400" dirty="0">
                        <a:solidFill>
                          <a:schemeClr val="tx1"/>
                        </a:solidFill>
                      </a:endParaRPr>
                    </a:p>
                  </a:txBody>
                  <a:tcPr/>
                </a:tc>
                <a:tc>
                  <a:txBody>
                    <a:bodyPr/>
                    <a:lstStyle/>
                    <a:p>
                      <a:pPr algn="ctr"/>
                      <a:endParaRPr lang="en-MY" sz="2400" dirty="0" smtClean="0">
                        <a:solidFill>
                          <a:schemeClr val="tx1"/>
                        </a:solidFill>
                      </a:endParaRPr>
                    </a:p>
                    <a:p>
                      <a:r>
                        <a:rPr lang="en-US" sz="2400" kern="1200" dirty="0" smtClean="0">
                          <a:solidFill>
                            <a:schemeClr val="dk1"/>
                          </a:solidFill>
                          <a:effectLst/>
                          <a:latin typeface="+mn-lt"/>
                          <a:ea typeface="+mn-ea"/>
                          <a:cs typeface="+mn-cs"/>
                        </a:rPr>
                        <a:t>23(51.1)</a:t>
                      </a:r>
                      <a:endParaRPr lang="en-MY" sz="2400" kern="1200" dirty="0" smtClean="0">
                        <a:solidFill>
                          <a:schemeClr val="dk1"/>
                        </a:solidFill>
                        <a:effectLst/>
                        <a:latin typeface="+mn-lt"/>
                        <a:ea typeface="+mn-ea"/>
                        <a:cs typeface="+mn-cs"/>
                      </a:endParaRPr>
                    </a:p>
                    <a:p>
                      <a:r>
                        <a:rPr lang="en-US" sz="2400" kern="1200" dirty="0" smtClean="0">
                          <a:solidFill>
                            <a:schemeClr val="dk1"/>
                          </a:solidFill>
                          <a:effectLst/>
                          <a:latin typeface="+mn-lt"/>
                          <a:ea typeface="+mn-ea"/>
                          <a:cs typeface="+mn-cs"/>
                        </a:rPr>
                        <a:t>39(53.4)</a:t>
                      </a:r>
                      <a:endParaRPr lang="en-MY" sz="2400" kern="1200" dirty="0" smtClean="0">
                        <a:solidFill>
                          <a:schemeClr val="dk1"/>
                        </a:solidFill>
                        <a:effectLst/>
                        <a:latin typeface="+mn-lt"/>
                        <a:ea typeface="+mn-ea"/>
                        <a:cs typeface="+mn-cs"/>
                      </a:endParaRPr>
                    </a:p>
                    <a:p>
                      <a:pPr algn="ctr"/>
                      <a:endParaRPr lang="en-MY" sz="2400" dirty="0">
                        <a:solidFill>
                          <a:schemeClr val="tx1"/>
                        </a:solidFill>
                      </a:endParaRPr>
                    </a:p>
                  </a:txBody>
                  <a:tcPr/>
                </a:tc>
                <a:tc>
                  <a:txBody>
                    <a:bodyPr/>
                    <a:lstStyle/>
                    <a:p>
                      <a:pPr algn="ctr"/>
                      <a:endParaRPr lang="en-MY" sz="2400" b="1" dirty="0" smtClean="0">
                        <a:solidFill>
                          <a:schemeClr val="tx1"/>
                        </a:solidFill>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dk1"/>
                          </a:solidFill>
                          <a:effectLst/>
                          <a:latin typeface="+mn-lt"/>
                          <a:ea typeface="+mn-ea"/>
                          <a:cs typeface="+mn-cs"/>
                        </a:rPr>
                        <a:t>0.807</a:t>
                      </a:r>
                      <a:endParaRPr lang="en-MY" sz="2400" kern="1200" dirty="0" smtClean="0">
                        <a:solidFill>
                          <a:schemeClr val="dk1"/>
                        </a:solidFill>
                        <a:effectLst/>
                        <a:latin typeface="+mn-lt"/>
                        <a:ea typeface="+mn-ea"/>
                        <a:cs typeface="+mn-cs"/>
                      </a:endParaRPr>
                    </a:p>
                    <a:p>
                      <a:pPr algn="ctr"/>
                      <a:endParaRPr lang="en-MY" sz="2400" b="1" dirty="0">
                        <a:solidFill>
                          <a:schemeClr val="tx1"/>
                        </a:solidFill>
                        <a:effectLst/>
                      </a:endParaRPr>
                    </a:p>
                  </a:txBody>
                  <a:tcPr/>
                </a:tc>
              </a:tr>
              <a:tr h="370840">
                <a:tc>
                  <a:txBody>
                    <a:bodyPr/>
                    <a:lstStyle/>
                    <a:p>
                      <a:pPr marL="0" indent="0">
                        <a:buNone/>
                      </a:pPr>
                      <a:r>
                        <a:rPr lang="en-MY" sz="2400" b="1" dirty="0" smtClean="0">
                          <a:solidFill>
                            <a:schemeClr val="accent4">
                              <a:lumMod val="75000"/>
                            </a:schemeClr>
                          </a:solidFill>
                        </a:rPr>
                        <a:t>2. RACE</a:t>
                      </a:r>
                    </a:p>
                    <a:p>
                      <a:pPr marL="0" indent="0">
                        <a:buNone/>
                      </a:pPr>
                      <a:r>
                        <a:rPr lang="en-MY" sz="2400" dirty="0" smtClean="0">
                          <a:solidFill>
                            <a:schemeClr val="tx1"/>
                          </a:solidFill>
                        </a:rPr>
                        <a:t>Chinese</a:t>
                      </a:r>
                    </a:p>
                    <a:p>
                      <a:pPr marL="0" indent="0">
                        <a:buNone/>
                      </a:pPr>
                      <a:r>
                        <a:rPr lang="en-MY" sz="2400" dirty="0" smtClean="0">
                          <a:solidFill>
                            <a:schemeClr val="tx1"/>
                          </a:solidFill>
                        </a:rPr>
                        <a:t>Non-</a:t>
                      </a:r>
                      <a:r>
                        <a:rPr lang="en-MY" sz="2400" dirty="0" err="1" smtClean="0">
                          <a:solidFill>
                            <a:schemeClr val="tx1"/>
                          </a:solidFill>
                        </a:rPr>
                        <a:t>chinese</a:t>
                      </a:r>
                      <a:endParaRPr lang="en-MY" sz="2400" dirty="0">
                        <a:solidFill>
                          <a:schemeClr val="tx1"/>
                        </a:solidFill>
                      </a:endParaRPr>
                    </a:p>
                  </a:txBody>
                  <a:tcPr/>
                </a:tc>
                <a:tc>
                  <a:txBody>
                    <a:bodyPr/>
                    <a:lstStyle/>
                    <a:p>
                      <a:pPr algn="ctr"/>
                      <a:endParaRPr lang="en-MY" sz="2400" dirty="0" smtClean="0">
                        <a:solidFill>
                          <a:schemeClr val="tx1"/>
                        </a:solidFill>
                      </a:endParaRPr>
                    </a:p>
                    <a:p>
                      <a:pPr algn="ctr"/>
                      <a:r>
                        <a:rPr lang="en-MY" sz="2400" dirty="0" smtClean="0">
                          <a:solidFill>
                            <a:schemeClr val="tx1"/>
                          </a:solidFill>
                        </a:rPr>
                        <a:t>27 (75.0%)</a:t>
                      </a:r>
                    </a:p>
                    <a:p>
                      <a:pPr algn="ctr"/>
                      <a:r>
                        <a:rPr lang="en-MY" sz="2400" dirty="0" smtClean="0">
                          <a:solidFill>
                            <a:schemeClr val="tx1"/>
                          </a:solidFill>
                        </a:rPr>
                        <a:t>29 (35.4%)</a:t>
                      </a:r>
                      <a:endParaRPr lang="en-MY" sz="2400" dirty="0">
                        <a:solidFill>
                          <a:schemeClr val="tx1"/>
                        </a:solidFill>
                      </a:endParaRPr>
                    </a:p>
                  </a:txBody>
                  <a:tcPr/>
                </a:tc>
                <a:tc>
                  <a:txBody>
                    <a:bodyPr/>
                    <a:lstStyle/>
                    <a:p>
                      <a:pPr algn="ctr"/>
                      <a:endParaRPr lang="en-MY" sz="2400" dirty="0" smtClean="0">
                        <a:solidFill>
                          <a:schemeClr val="tx1"/>
                        </a:solidFill>
                      </a:endParaRPr>
                    </a:p>
                    <a:p>
                      <a:pPr algn="ctr"/>
                      <a:r>
                        <a:rPr lang="en-MY" sz="2400" dirty="0" smtClean="0">
                          <a:solidFill>
                            <a:schemeClr val="tx1"/>
                          </a:solidFill>
                        </a:rPr>
                        <a:t>9 (25.0%)</a:t>
                      </a:r>
                    </a:p>
                    <a:p>
                      <a:pPr algn="ctr"/>
                      <a:r>
                        <a:rPr lang="en-MY" sz="2400" dirty="0" smtClean="0">
                          <a:solidFill>
                            <a:schemeClr val="tx1"/>
                          </a:solidFill>
                        </a:rPr>
                        <a:t>53 (64.6%)</a:t>
                      </a:r>
                      <a:endParaRPr lang="en-MY" sz="2400" dirty="0">
                        <a:solidFill>
                          <a:schemeClr val="tx1"/>
                        </a:solidFill>
                      </a:endParaRPr>
                    </a:p>
                  </a:txBody>
                  <a:tcPr/>
                </a:tc>
                <a:tc>
                  <a:txBody>
                    <a:bodyPr/>
                    <a:lstStyle/>
                    <a:p>
                      <a:pPr algn="ctr"/>
                      <a:endParaRPr lang="en-MY" sz="2400" b="1" dirty="0" smtClean="0">
                        <a:solidFill>
                          <a:schemeClr val="tx1"/>
                        </a:solidFill>
                        <a:effectLst/>
                      </a:endParaRPr>
                    </a:p>
                    <a:p>
                      <a:pPr algn="ctr"/>
                      <a:r>
                        <a:rPr lang="en-MY" sz="2400" b="1" dirty="0" smtClean="0">
                          <a:solidFill>
                            <a:schemeClr val="tx1"/>
                          </a:solidFill>
                          <a:effectLst/>
                        </a:rPr>
                        <a:t>&lt;0.050</a:t>
                      </a:r>
                      <a:endParaRPr lang="en-MY" sz="2400" b="1" dirty="0">
                        <a:solidFill>
                          <a:schemeClr val="tx1"/>
                        </a:solidFill>
                        <a:effectLst/>
                      </a:endParaRPr>
                    </a:p>
                  </a:txBody>
                  <a:tcPr/>
                </a:tc>
              </a:tr>
              <a:tr h="370840">
                <a:tc>
                  <a:txBody>
                    <a:bodyPr/>
                    <a:lstStyle/>
                    <a:p>
                      <a:pPr marL="0" indent="0">
                        <a:buNone/>
                      </a:pPr>
                      <a:r>
                        <a:rPr lang="en-MY" sz="2400" b="1" dirty="0" smtClean="0">
                          <a:solidFill>
                            <a:srgbClr val="BF9000"/>
                          </a:solidFill>
                        </a:rPr>
                        <a:t>3.</a:t>
                      </a:r>
                      <a:r>
                        <a:rPr lang="en-MY" sz="2400" b="1" baseline="0" dirty="0" smtClean="0">
                          <a:solidFill>
                            <a:srgbClr val="BF9000"/>
                          </a:solidFill>
                        </a:rPr>
                        <a:t> BMI </a:t>
                      </a:r>
                    </a:p>
                    <a:p>
                      <a:pPr marL="0" indent="0">
                        <a:buNone/>
                      </a:pPr>
                      <a:r>
                        <a:rPr lang="en-MY" sz="2400" baseline="0" dirty="0" smtClean="0">
                          <a:solidFill>
                            <a:schemeClr val="tx1"/>
                          </a:solidFill>
                        </a:rPr>
                        <a:t>Healthy</a:t>
                      </a:r>
                    </a:p>
                    <a:p>
                      <a:pPr marL="0" indent="0">
                        <a:buNone/>
                      </a:pPr>
                      <a:r>
                        <a:rPr lang="en-MY" sz="2400" baseline="0" dirty="0" smtClean="0">
                          <a:solidFill>
                            <a:schemeClr val="tx1"/>
                          </a:solidFill>
                        </a:rPr>
                        <a:t>Unhealthy</a:t>
                      </a:r>
                      <a:endParaRPr lang="en-MY" sz="2400" dirty="0">
                        <a:solidFill>
                          <a:schemeClr val="tx1"/>
                        </a:solidFill>
                      </a:endParaRPr>
                    </a:p>
                  </a:txBody>
                  <a:tcPr/>
                </a:tc>
                <a:tc>
                  <a:txBody>
                    <a:bodyPr/>
                    <a:lstStyle/>
                    <a:p>
                      <a:pPr algn="ctr"/>
                      <a:endParaRPr lang="en-MY" sz="2400" dirty="0" smtClean="0">
                        <a:solidFill>
                          <a:schemeClr val="tx1"/>
                        </a:solidFill>
                      </a:endParaRPr>
                    </a:p>
                    <a:p>
                      <a:r>
                        <a:rPr lang="en-US" sz="2400" kern="1200" dirty="0" smtClean="0">
                          <a:solidFill>
                            <a:schemeClr val="dk1"/>
                          </a:solidFill>
                          <a:effectLst/>
                          <a:latin typeface="+mn-lt"/>
                          <a:ea typeface="+mn-ea"/>
                          <a:cs typeface="+mn-cs"/>
                        </a:rPr>
                        <a:t>38(50.7)</a:t>
                      </a:r>
                      <a:endParaRPr lang="en-MY" sz="2400" kern="1200" dirty="0" smtClean="0">
                        <a:solidFill>
                          <a:schemeClr val="dk1"/>
                        </a:solidFill>
                        <a:effectLst/>
                        <a:latin typeface="+mn-lt"/>
                        <a:ea typeface="+mn-ea"/>
                        <a:cs typeface="+mn-cs"/>
                      </a:endParaRPr>
                    </a:p>
                    <a:p>
                      <a:r>
                        <a:rPr lang="en-US" sz="2400" kern="1200" dirty="0" smtClean="0">
                          <a:solidFill>
                            <a:schemeClr val="dk1"/>
                          </a:solidFill>
                          <a:effectLst/>
                          <a:latin typeface="+mn-lt"/>
                          <a:ea typeface="+mn-ea"/>
                          <a:cs typeface="+mn-cs"/>
                        </a:rPr>
                        <a:t>18(41.9)</a:t>
                      </a:r>
                      <a:endParaRPr lang="en-MY" sz="2400" kern="1200" dirty="0" smtClean="0">
                        <a:solidFill>
                          <a:schemeClr val="dk1"/>
                        </a:solidFill>
                        <a:effectLst/>
                        <a:latin typeface="+mn-lt"/>
                        <a:ea typeface="+mn-ea"/>
                        <a:cs typeface="+mn-cs"/>
                      </a:endParaRPr>
                    </a:p>
                    <a:p>
                      <a:pPr algn="ctr"/>
                      <a:endParaRPr lang="en-MY" sz="2400" dirty="0">
                        <a:solidFill>
                          <a:schemeClr val="tx1"/>
                        </a:solidFill>
                      </a:endParaRPr>
                    </a:p>
                  </a:txBody>
                  <a:tcPr/>
                </a:tc>
                <a:tc>
                  <a:txBody>
                    <a:bodyPr/>
                    <a:lstStyle/>
                    <a:p>
                      <a:pPr algn="ctr"/>
                      <a:endParaRPr lang="en-MY" sz="2400" dirty="0" smtClean="0">
                        <a:solidFill>
                          <a:schemeClr val="tx1"/>
                        </a:solidFill>
                      </a:endParaRPr>
                    </a:p>
                    <a:p>
                      <a:r>
                        <a:rPr lang="en-US" sz="2400" kern="1200" dirty="0" smtClean="0">
                          <a:solidFill>
                            <a:schemeClr val="dk1"/>
                          </a:solidFill>
                          <a:effectLst/>
                          <a:latin typeface="+mn-lt"/>
                          <a:ea typeface="+mn-ea"/>
                          <a:cs typeface="+mn-cs"/>
                        </a:rPr>
                        <a:t>37(49.3)</a:t>
                      </a:r>
                      <a:endParaRPr lang="en-MY" sz="2400" kern="1200" dirty="0" smtClean="0">
                        <a:solidFill>
                          <a:schemeClr val="dk1"/>
                        </a:solidFill>
                        <a:effectLst/>
                        <a:latin typeface="+mn-lt"/>
                        <a:ea typeface="+mn-ea"/>
                        <a:cs typeface="+mn-cs"/>
                      </a:endParaRPr>
                    </a:p>
                    <a:p>
                      <a:r>
                        <a:rPr lang="en-US" sz="2400" kern="1200" dirty="0" smtClean="0">
                          <a:solidFill>
                            <a:schemeClr val="dk1"/>
                          </a:solidFill>
                          <a:effectLst/>
                          <a:latin typeface="+mn-lt"/>
                          <a:ea typeface="+mn-ea"/>
                          <a:cs typeface="+mn-cs"/>
                        </a:rPr>
                        <a:t>25(58.1)</a:t>
                      </a:r>
                      <a:endParaRPr lang="en-MY" sz="2400" kern="1200" dirty="0" smtClean="0">
                        <a:solidFill>
                          <a:schemeClr val="dk1"/>
                        </a:solidFill>
                        <a:effectLst/>
                        <a:latin typeface="+mn-lt"/>
                        <a:ea typeface="+mn-ea"/>
                        <a:cs typeface="+mn-cs"/>
                      </a:endParaRPr>
                    </a:p>
                    <a:p>
                      <a:pPr algn="ctr"/>
                      <a:endParaRPr lang="en-MY" sz="2400" dirty="0">
                        <a:solidFill>
                          <a:schemeClr val="tx1"/>
                        </a:solidFill>
                      </a:endParaRPr>
                    </a:p>
                  </a:txBody>
                  <a:tcPr/>
                </a:tc>
                <a:tc>
                  <a:txBody>
                    <a:bodyPr/>
                    <a:lstStyle/>
                    <a:p>
                      <a:pPr algn="ctr"/>
                      <a:endParaRPr lang="en-MY" sz="2400" b="1" dirty="0" smtClean="0">
                        <a:solidFill>
                          <a:schemeClr val="tx1"/>
                        </a:solidFill>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dk1"/>
                          </a:solidFill>
                          <a:effectLst/>
                          <a:latin typeface="+mn-lt"/>
                          <a:ea typeface="+mn-ea"/>
                          <a:cs typeface="+mn-cs"/>
                        </a:rPr>
                        <a:t>0.357</a:t>
                      </a:r>
                      <a:endParaRPr lang="en-MY" sz="2400" kern="1200" dirty="0" smtClean="0">
                        <a:solidFill>
                          <a:schemeClr val="dk1"/>
                        </a:solidFill>
                        <a:effectLst/>
                        <a:latin typeface="+mn-lt"/>
                        <a:ea typeface="+mn-ea"/>
                        <a:cs typeface="+mn-cs"/>
                      </a:endParaRPr>
                    </a:p>
                    <a:p>
                      <a:pPr algn="ctr"/>
                      <a:endParaRPr lang="en-MY" sz="2400" b="1" dirty="0">
                        <a:solidFill>
                          <a:schemeClr val="tx1"/>
                        </a:solidFill>
                        <a:effectLst/>
                      </a:endParaRPr>
                    </a:p>
                  </a:txBody>
                  <a:tcPr/>
                </a:tc>
              </a:tr>
            </a:tbl>
          </a:graphicData>
        </a:graphic>
      </p:graphicFrame>
    </p:spTree>
    <p:extLst>
      <p:ext uri="{BB962C8B-B14F-4D97-AF65-F5344CB8AC3E}">
        <p14:creationId xmlns:p14="http://schemas.microsoft.com/office/powerpoint/2010/main" val="20062769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25021762"/>
              </p:ext>
            </p:extLst>
          </p:nvPr>
        </p:nvGraphicFramePr>
        <p:xfrm>
          <a:off x="308975" y="1322662"/>
          <a:ext cx="11540403" cy="5022366"/>
        </p:xfrm>
        <a:graphic>
          <a:graphicData uri="http://schemas.openxmlformats.org/drawingml/2006/table">
            <a:tbl>
              <a:tblPr firstRow="1" bandRow="1">
                <a:tableStyleId>{F5AB1C69-6EDB-4FF4-983F-18BD219EF322}</a:tableStyleId>
              </a:tblPr>
              <a:tblGrid>
                <a:gridCol w="4855335"/>
                <a:gridCol w="2498502"/>
                <a:gridCol w="116840"/>
                <a:gridCol w="2382592"/>
                <a:gridCol w="1687134"/>
              </a:tblGrid>
              <a:tr h="545223">
                <a:tc rowSpan="2">
                  <a:txBody>
                    <a:bodyPr/>
                    <a:lstStyle/>
                    <a:p>
                      <a:pPr algn="ctr"/>
                      <a:r>
                        <a:rPr lang="en-MY" sz="2300" dirty="0" smtClean="0">
                          <a:solidFill>
                            <a:schemeClr val="tx1"/>
                          </a:solidFill>
                        </a:rPr>
                        <a:t>Variable</a:t>
                      </a:r>
                      <a:endParaRPr lang="en-MY" sz="2300" dirty="0">
                        <a:solidFill>
                          <a:schemeClr val="tx1"/>
                        </a:solidFill>
                      </a:endParaRPr>
                    </a:p>
                  </a:txBody>
                  <a:tcPr/>
                </a:tc>
                <a:tc gridSpan="3">
                  <a:txBody>
                    <a:bodyPr/>
                    <a:lstStyle/>
                    <a:p>
                      <a:pPr algn="ctr"/>
                      <a:r>
                        <a:rPr lang="en-MY" sz="2300" dirty="0" smtClean="0">
                          <a:solidFill>
                            <a:schemeClr val="tx1"/>
                          </a:solidFill>
                        </a:rPr>
                        <a:t>Academic Performance</a:t>
                      </a:r>
                    </a:p>
                  </a:txBody>
                  <a:tcPr/>
                </a:tc>
                <a:tc hMerge="1">
                  <a:txBody>
                    <a:bodyPr/>
                    <a:lstStyle/>
                    <a:p>
                      <a:endParaRPr lang="en-US"/>
                    </a:p>
                  </a:txBody>
                  <a:tcPr/>
                </a:tc>
                <a:tc hMerge="1">
                  <a:txBody>
                    <a:bodyPr/>
                    <a:lstStyle/>
                    <a:p>
                      <a:pPr algn="ctr"/>
                      <a:endParaRPr lang="en-MY" sz="2500" dirty="0">
                        <a:solidFill>
                          <a:schemeClr val="tx1"/>
                        </a:solidFill>
                      </a:endParaRPr>
                    </a:p>
                  </a:txBody>
                  <a:tcPr/>
                </a:tc>
                <a:tc rowSpan="2">
                  <a:txBody>
                    <a:bodyPr/>
                    <a:lstStyle/>
                    <a:p>
                      <a:pPr algn="ctr"/>
                      <a:r>
                        <a:rPr lang="en-MY" sz="2300" dirty="0" smtClean="0">
                          <a:solidFill>
                            <a:schemeClr val="tx1"/>
                          </a:solidFill>
                        </a:rPr>
                        <a:t>p</a:t>
                      </a:r>
                      <a:r>
                        <a:rPr lang="en-MY" sz="2300" baseline="0" dirty="0" smtClean="0">
                          <a:solidFill>
                            <a:schemeClr val="tx1"/>
                          </a:solidFill>
                        </a:rPr>
                        <a:t> value</a:t>
                      </a:r>
                      <a:endParaRPr lang="en-MY" sz="2300" dirty="0">
                        <a:solidFill>
                          <a:schemeClr val="tx1"/>
                        </a:solidFill>
                      </a:endParaRPr>
                    </a:p>
                  </a:txBody>
                  <a:tcPr/>
                </a:tc>
              </a:tr>
              <a:tr h="545223">
                <a:tc vMerge="1">
                  <a:txBody>
                    <a:bodyPr/>
                    <a:lstStyle/>
                    <a:p>
                      <a:endParaRPr lang="en-US"/>
                    </a:p>
                  </a:txBody>
                  <a:tcPr/>
                </a:tc>
                <a:tc>
                  <a:txBody>
                    <a:bodyPr/>
                    <a:lstStyle/>
                    <a:p>
                      <a:pPr algn="ctr"/>
                      <a:r>
                        <a:rPr lang="en-MY" sz="2300" dirty="0" smtClean="0">
                          <a:solidFill>
                            <a:schemeClr val="tx1"/>
                          </a:solidFill>
                        </a:rPr>
                        <a:t>Good</a:t>
                      </a:r>
                    </a:p>
                  </a:txBody>
                  <a:tcPr/>
                </a:tc>
                <a:tc gridSpan="2">
                  <a:txBody>
                    <a:bodyPr/>
                    <a:lstStyle/>
                    <a:p>
                      <a:pPr algn="ctr"/>
                      <a:r>
                        <a:rPr lang="en-MY" sz="2300" dirty="0" smtClean="0">
                          <a:solidFill>
                            <a:schemeClr val="tx1"/>
                          </a:solidFill>
                        </a:rPr>
                        <a:t>Poor</a:t>
                      </a:r>
                    </a:p>
                  </a:txBody>
                  <a:tcPr/>
                </a:tc>
                <a:tc hMerge="1">
                  <a:txBody>
                    <a:bodyPr/>
                    <a:lstStyle/>
                    <a:p>
                      <a:endParaRPr lang="en-US"/>
                    </a:p>
                  </a:txBody>
                  <a:tcPr/>
                </a:tc>
                <a:tc vMerge="1">
                  <a:txBody>
                    <a:bodyPr/>
                    <a:lstStyle/>
                    <a:p>
                      <a:endParaRPr lang="en-US"/>
                    </a:p>
                  </a:txBody>
                  <a:tcPr/>
                </a:tc>
              </a:tr>
              <a:tr h="1090446">
                <a:tc>
                  <a:txBody>
                    <a:bodyPr/>
                    <a:lstStyle/>
                    <a:p>
                      <a:pPr marL="0" indent="0">
                        <a:buFont typeface="+mj-lt"/>
                        <a:buNone/>
                      </a:pPr>
                      <a:r>
                        <a:rPr lang="en-MY" sz="2400" b="1" dirty="0" smtClean="0">
                          <a:solidFill>
                            <a:schemeClr val="accent4">
                              <a:lumMod val="75000"/>
                            </a:schemeClr>
                          </a:solidFill>
                        </a:rPr>
                        <a:t>4. LEVEL</a:t>
                      </a:r>
                      <a:r>
                        <a:rPr lang="en-MY" sz="2400" b="1" baseline="0" dirty="0" smtClean="0">
                          <a:solidFill>
                            <a:schemeClr val="accent4">
                              <a:lumMod val="75000"/>
                            </a:schemeClr>
                          </a:solidFill>
                        </a:rPr>
                        <a:t> OF PHYSICAL ACTIVITY</a:t>
                      </a:r>
                    </a:p>
                    <a:p>
                      <a:r>
                        <a:rPr lang="en-MY" sz="2400" b="0" baseline="0" dirty="0" smtClean="0">
                          <a:solidFill>
                            <a:schemeClr val="tx1"/>
                          </a:solidFill>
                        </a:rPr>
                        <a:t>Inactive</a:t>
                      </a:r>
                    </a:p>
                    <a:p>
                      <a:r>
                        <a:rPr lang="en-MY" sz="2400" b="0" baseline="0" dirty="0" smtClean="0">
                          <a:solidFill>
                            <a:schemeClr val="tx1"/>
                          </a:solidFill>
                        </a:rPr>
                        <a:t>Active</a:t>
                      </a:r>
                      <a:endParaRPr lang="en-MY" sz="2400" b="0" dirty="0">
                        <a:solidFill>
                          <a:schemeClr val="tx1"/>
                        </a:solidFill>
                      </a:endParaRPr>
                    </a:p>
                  </a:txBody>
                  <a:tcPr/>
                </a:tc>
                <a:tc gridSpan="2">
                  <a:txBody>
                    <a:bodyPr/>
                    <a:lstStyle/>
                    <a:p>
                      <a:pPr algn="ctr"/>
                      <a:endParaRPr lang="en-MY" sz="2400" dirty="0" smtClean="0">
                        <a:solidFill>
                          <a:schemeClr val="tx1"/>
                        </a:solidFill>
                      </a:endParaRPr>
                    </a:p>
                    <a:p>
                      <a:pPr algn="ctr"/>
                      <a:r>
                        <a:rPr lang="en-MY" sz="2400" dirty="0" smtClean="0">
                          <a:solidFill>
                            <a:schemeClr val="tx1"/>
                          </a:solidFill>
                        </a:rPr>
                        <a:t>38 (52.1%)</a:t>
                      </a:r>
                    </a:p>
                    <a:p>
                      <a:pPr algn="ctr"/>
                      <a:r>
                        <a:rPr lang="en-MY" sz="2400" dirty="0" smtClean="0">
                          <a:solidFill>
                            <a:schemeClr val="tx1"/>
                          </a:solidFill>
                        </a:rPr>
                        <a:t>18 (40.0%)</a:t>
                      </a:r>
                      <a:endParaRPr lang="en-MY" sz="2400" dirty="0">
                        <a:solidFill>
                          <a:schemeClr val="tx1"/>
                        </a:solidFill>
                      </a:endParaRPr>
                    </a:p>
                  </a:txBody>
                  <a:tcPr/>
                </a:tc>
                <a:tc hMerge="1">
                  <a:txBody>
                    <a:bodyPr/>
                    <a:lstStyle/>
                    <a:p>
                      <a:endParaRPr lang="en-US"/>
                    </a:p>
                  </a:txBody>
                  <a:tcPr/>
                </a:tc>
                <a:tc>
                  <a:txBody>
                    <a:bodyPr/>
                    <a:lstStyle/>
                    <a:p>
                      <a:pPr algn="ctr"/>
                      <a:endParaRPr lang="en-MY" sz="2400" dirty="0" smtClean="0">
                        <a:solidFill>
                          <a:schemeClr val="tx1"/>
                        </a:solidFill>
                      </a:endParaRPr>
                    </a:p>
                    <a:p>
                      <a:pPr algn="ctr"/>
                      <a:r>
                        <a:rPr lang="en-MY" sz="2400" dirty="0" smtClean="0">
                          <a:solidFill>
                            <a:schemeClr val="tx1"/>
                          </a:solidFill>
                        </a:rPr>
                        <a:t>35 (47.9%)</a:t>
                      </a:r>
                    </a:p>
                    <a:p>
                      <a:pPr algn="ctr"/>
                      <a:r>
                        <a:rPr lang="en-MY" sz="2400" dirty="0" smtClean="0">
                          <a:solidFill>
                            <a:schemeClr val="tx1"/>
                          </a:solidFill>
                        </a:rPr>
                        <a:t>27 (60.0%)</a:t>
                      </a:r>
                      <a:endParaRPr lang="en-MY" sz="2400" dirty="0">
                        <a:solidFill>
                          <a:schemeClr val="tx1"/>
                        </a:solidFill>
                      </a:endParaRPr>
                    </a:p>
                  </a:txBody>
                  <a:tcPr/>
                </a:tc>
                <a:tc>
                  <a:txBody>
                    <a:bodyPr/>
                    <a:lstStyle/>
                    <a:p>
                      <a:pPr algn="ctr"/>
                      <a:endParaRPr lang="en-MY" sz="2400" b="0" dirty="0" smtClean="0">
                        <a:solidFill>
                          <a:schemeClr val="tx1"/>
                        </a:solidFill>
                        <a:effectLst/>
                      </a:endParaRPr>
                    </a:p>
                    <a:p>
                      <a:pPr algn="ctr"/>
                      <a:r>
                        <a:rPr lang="en-MY" sz="2400" b="0" dirty="0" smtClean="0">
                          <a:solidFill>
                            <a:schemeClr val="tx1"/>
                          </a:solidFill>
                          <a:effectLst/>
                        </a:rPr>
                        <a:t>0.203</a:t>
                      </a:r>
                      <a:endParaRPr lang="en-MY" sz="2400" b="0" dirty="0">
                        <a:solidFill>
                          <a:schemeClr val="tx1"/>
                        </a:solidFill>
                        <a:effectLst/>
                      </a:endParaRPr>
                    </a:p>
                  </a:txBody>
                  <a:tcPr/>
                </a:tc>
              </a:tr>
              <a:tr h="370840">
                <a:tc>
                  <a:txBody>
                    <a:bodyPr/>
                    <a:lstStyle/>
                    <a:p>
                      <a:pPr marL="0" indent="0">
                        <a:buNone/>
                      </a:pPr>
                      <a:r>
                        <a:rPr lang="en-MY" sz="2400" b="1" baseline="0" dirty="0" smtClean="0">
                          <a:solidFill>
                            <a:schemeClr val="accent4">
                              <a:lumMod val="75000"/>
                            </a:schemeClr>
                          </a:solidFill>
                        </a:rPr>
                        <a:t>5. STRENGTH</a:t>
                      </a:r>
                    </a:p>
                    <a:p>
                      <a:pPr marL="0" indent="0">
                        <a:buNone/>
                      </a:pPr>
                      <a:r>
                        <a:rPr lang="en-MY" sz="2400" baseline="0" dirty="0" smtClean="0">
                          <a:solidFill>
                            <a:schemeClr val="tx1"/>
                          </a:solidFill>
                        </a:rPr>
                        <a:t>Yes</a:t>
                      </a:r>
                    </a:p>
                    <a:p>
                      <a:pPr marL="0" indent="0">
                        <a:buNone/>
                      </a:pPr>
                      <a:r>
                        <a:rPr lang="en-MY" sz="2400" baseline="0" dirty="0" smtClean="0">
                          <a:solidFill>
                            <a:schemeClr val="tx1"/>
                          </a:solidFill>
                        </a:rPr>
                        <a:t>No</a:t>
                      </a:r>
                      <a:endParaRPr lang="en-MY" sz="2400" dirty="0">
                        <a:solidFill>
                          <a:schemeClr val="tx1"/>
                        </a:solidFill>
                      </a:endParaRPr>
                    </a:p>
                  </a:txBody>
                  <a:tcPr/>
                </a:tc>
                <a:tc gridSpan="2">
                  <a:txBody>
                    <a:bodyPr/>
                    <a:lstStyle/>
                    <a:p>
                      <a:pPr algn="ctr"/>
                      <a:endParaRPr lang="en-MY" sz="2400" dirty="0" smtClean="0">
                        <a:solidFill>
                          <a:schemeClr val="tx1"/>
                        </a:solidFill>
                      </a:endParaRPr>
                    </a:p>
                    <a:p>
                      <a:pPr algn="ctr"/>
                      <a:r>
                        <a:rPr lang="en-MY" sz="2400" dirty="0" smtClean="0">
                          <a:solidFill>
                            <a:schemeClr val="tx1"/>
                          </a:solidFill>
                        </a:rPr>
                        <a:t>17 (50.0%)</a:t>
                      </a:r>
                    </a:p>
                    <a:p>
                      <a:pPr algn="ctr"/>
                      <a:r>
                        <a:rPr lang="en-MY" sz="2400" dirty="0" smtClean="0">
                          <a:solidFill>
                            <a:schemeClr val="tx1"/>
                          </a:solidFill>
                        </a:rPr>
                        <a:t>38 (45.8%)</a:t>
                      </a:r>
                      <a:endParaRPr lang="en-MY" sz="2400" dirty="0">
                        <a:solidFill>
                          <a:schemeClr val="tx1"/>
                        </a:solidFill>
                      </a:endParaRPr>
                    </a:p>
                  </a:txBody>
                  <a:tcPr/>
                </a:tc>
                <a:tc hMerge="1">
                  <a:txBody>
                    <a:bodyPr/>
                    <a:lstStyle/>
                    <a:p>
                      <a:endParaRPr lang="en-US"/>
                    </a:p>
                  </a:txBody>
                  <a:tcPr/>
                </a:tc>
                <a:tc>
                  <a:txBody>
                    <a:bodyPr/>
                    <a:lstStyle/>
                    <a:p>
                      <a:pPr algn="ctr"/>
                      <a:endParaRPr lang="en-MY" sz="2400" dirty="0" smtClean="0">
                        <a:solidFill>
                          <a:schemeClr val="tx1"/>
                        </a:solidFill>
                      </a:endParaRPr>
                    </a:p>
                    <a:p>
                      <a:pPr algn="ctr"/>
                      <a:r>
                        <a:rPr lang="en-MY" sz="2400" dirty="0" smtClean="0">
                          <a:solidFill>
                            <a:schemeClr val="tx1"/>
                          </a:solidFill>
                        </a:rPr>
                        <a:t>17 (50.0%)</a:t>
                      </a:r>
                    </a:p>
                    <a:p>
                      <a:pPr algn="ctr"/>
                      <a:r>
                        <a:rPr lang="en-MY" sz="2400" dirty="0" smtClean="0">
                          <a:solidFill>
                            <a:schemeClr val="tx1"/>
                          </a:solidFill>
                        </a:rPr>
                        <a:t>45 (54.2%)</a:t>
                      </a:r>
                      <a:endParaRPr lang="en-MY" sz="2400" dirty="0">
                        <a:solidFill>
                          <a:schemeClr val="tx1"/>
                        </a:solidFill>
                      </a:endParaRPr>
                    </a:p>
                  </a:txBody>
                  <a:tcPr/>
                </a:tc>
                <a:tc>
                  <a:txBody>
                    <a:bodyPr/>
                    <a:lstStyle/>
                    <a:p>
                      <a:pPr algn="ctr"/>
                      <a:endParaRPr lang="en-MY" sz="2400" b="0" dirty="0" smtClean="0">
                        <a:solidFill>
                          <a:schemeClr val="tx1"/>
                        </a:solidFill>
                        <a:effectLst/>
                      </a:endParaRPr>
                    </a:p>
                    <a:p>
                      <a:pPr algn="ctr"/>
                      <a:r>
                        <a:rPr lang="en-MY" sz="2400" b="0" dirty="0" smtClean="0">
                          <a:solidFill>
                            <a:schemeClr val="tx1"/>
                          </a:solidFill>
                          <a:effectLst/>
                        </a:rPr>
                        <a:t>0.525</a:t>
                      </a:r>
                      <a:endParaRPr lang="en-MY" sz="2400" b="0" dirty="0">
                        <a:solidFill>
                          <a:schemeClr val="tx1"/>
                        </a:solidFill>
                        <a:effectLst/>
                      </a:endParaRPr>
                    </a:p>
                  </a:txBody>
                  <a:tcPr/>
                </a:tc>
              </a:tr>
              <a:tr h="370840">
                <a:tc>
                  <a:txBody>
                    <a:bodyPr/>
                    <a:lstStyle/>
                    <a:p>
                      <a:pPr marL="0" indent="0">
                        <a:buNone/>
                      </a:pPr>
                      <a:r>
                        <a:rPr lang="en-MY" sz="2400" b="1" dirty="0" smtClean="0">
                          <a:solidFill>
                            <a:schemeClr val="accent4">
                              <a:lumMod val="75000"/>
                            </a:schemeClr>
                          </a:solidFill>
                        </a:rPr>
                        <a:t>6. FLEXIBILITY</a:t>
                      </a:r>
                    </a:p>
                    <a:p>
                      <a:pPr marL="0" indent="0">
                        <a:buNone/>
                      </a:pPr>
                      <a:r>
                        <a:rPr lang="en-MY" sz="2400" dirty="0" smtClean="0">
                          <a:solidFill>
                            <a:schemeClr val="tx1"/>
                          </a:solidFill>
                        </a:rPr>
                        <a:t>Yes</a:t>
                      </a:r>
                    </a:p>
                    <a:p>
                      <a:pPr marL="0" indent="0">
                        <a:buNone/>
                      </a:pPr>
                      <a:r>
                        <a:rPr lang="en-MY" sz="2400" dirty="0" smtClean="0">
                          <a:solidFill>
                            <a:schemeClr val="tx1"/>
                          </a:solidFill>
                        </a:rPr>
                        <a:t>No</a:t>
                      </a:r>
                      <a:endParaRPr lang="en-MY" sz="2400" dirty="0">
                        <a:solidFill>
                          <a:schemeClr val="tx1"/>
                        </a:solidFill>
                      </a:endParaRPr>
                    </a:p>
                  </a:txBody>
                  <a:tcPr/>
                </a:tc>
                <a:tc gridSpan="2">
                  <a:txBody>
                    <a:bodyPr/>
                    <a:lstStyle/>
                    <a:p>
                      <a:pPr algn="ctr"/>
                      <a:endParaRPr lang="en-MY" sz="2400" dirty="0" smtClean="0">
                        <a:solidFill>
                          <a:schemeClr val="tx1"/>
                        </a:solidFill>
                      </a:endParaRPr>
                    </a:p>
                    <a:p>
                      <a:pPr algn="ctr"/>
                      <a:r>
                        <a:rPr lang="en-MY" sz="2400" dirty="0" smtClean="0">
                          <a:solidFill>
                            <a:schemeClr val="tx1"/>
                          </a:solidFill>
                        </a:rPr>
                        <a:t>21 (38.9%)</a:t>
                      </a:r>
                    </a:p>
                    <a:p>
                      <a:pPr algn="ctr"/>
                      <a:r>
                        <a:rPr lang="en-MY" sz="2400" dirty="0" smtClean="0">
                          <a:solidFill>
                            <a:schemeClr val="tx1"/>
                          </a:solidFill>
                        </a:rPr>
                        <a:t>35 (54.7%)</a:t>
                      </a:r>
                      <a:endParaRPr lang="en-MY" sz="2400" dirty="0">
                        <a:solidFill>
                          <a:schemeClr val="tx1"/>
                        </a:solidFill>
                      </a:endParaRPr>
                    </a:p>
                  </a:txBody>
                  <a:tcPr/>
                </a:tc>
                <a:tc hMerge="1">
                  <a:txBody>
                    <a:bodyPr/>
                    <a:lstStyle/>
                    <a:p>
                      <a:endParaRPr lang="en-US"/>
                    </a:p>
                  </a:txBody>
                  <a:tcPr/>
                </a:tc>
                <a:tc>
                  <a:txBody>
                    <a:bodyPr/>
                    <a:lstStyle/>
                    <a:p>
                      <a:pPr algn="ctr"/>
                      <a:endParaRPr lang="en-MY" sz="2400" dirty="0" smtClean="0">
                        <a:solidFill>
                          <a:schemeClr val="tx1"/>
                        </a:solidFill>
                      </a:endParaRPr>
                    </a:p>
                    <a:p>
                      <a:pPr algn="ctr"/>
                      <a:r>
                        <a:rPr lang="en-MY" sz="2400" dirty="0" smtClean="0">
                          <a:solidFill>
                            <a:schemeClr val="tx1"/>
                          </a:solidFill>
                        </a:rPr>
                        <a:t>33 (61.1%)</a:t>
                      </a:r>
                    </a:p>
                    <a:p>
                      <a:pPr algn="ctr"/>
                      <a:r>
                        <a:rPr lang="en-MY" sz="2400" dirty="0" smtClean="0">
                          <a:solidFill>
                            <a:schemeClr val="tx1"/>
                          </a:solidFill>
                        </a:rPr>
                        <a:t>29 (45.3%) </a:t>
                      </a:r>
                      <a:endParaRPr lang="en-MY" sz="2400" dirty="0">
                        <a:solidFill>
                          <a:schemeClr val="tx1"/>
                        </a:solidFill>
                      </a:endParaRPr>
                    </a:p>
                  </a:txBody>
                  <a:tcPr/>
                </a:tc>
                <a:tc>
                  <a:txBody>
                    <a:bodyPr/>
                    <a:lstStyle/>
                    <a:p>
                      <a:pPr algn="ctr"/>
                      <a:endParaRPr lang="en-MY" sz="2400" b="0" dirty="0" smtClean="0">
                        <a:solidFill>
                          <a:schemeClr val="tx1"/>
                        </a:solidFill>
                        <a:effectLst/>
                      </a:endParaRPr>
                    </a:p>
                    <a:p>
                      <a:pPr algn="ctr"/>
                      <a:r>
                        <a:rPr lang="en-MY" sz="2400" b="0" dirty="0" smtClean="0">
                          <a:solidFill>
                            <a:schemeClr val="tx1"/>
                          </a:solidFill>
                          <a:effectLst/>
                        </a:rPr>
                        <a:t>0.087</a:t>
                      </a:r>
                    </a:p>
                    <a:p>
                      <a:pPr algn="ctr"/>
                      <a:endParaRPr lang="en-MY" sz="2400" b="0" dirty="0">
                        <a:solidFill>
                          <a:schemeClr val="tx1"/>
                        </a:solidFill>
                        <a:effectLst/>
                      </a:endParaRPr>
                    </a:p>
                  </a:txBody>
                  <a:tcPr/>
                </a:tc>
              </a:tr>
            </a:tbl>
          </a:graphicData>
        </a:graphic>
      </p:graphicFrame>
      <p:sp>
        <p:nvSpPr>
          <p:cNvPr id="5" name="Title 1"/>
          <p:cNvSpPr>
            <a:spLocks noGrp="1"/>
          </p:cNvSpPr>
          <p:nvPr>
            <p:ph type="title"/>
          </p:nvPr>
        </p:nvSpPr>
        <p:spPr>
          <a:xfrm>
            <a:off x="838200" y="54992"/>
            <a:ext cx="10515600" cy="914400"/>
          </a:xfrm>
        </p:spPr>
        <p:txBody>
          <a:bodyPr>
            <a:normAutofit/>
          </a:bodyPr>
          <a:lstStyle/>
          <a:p>
            <a:pPr algn="ctr"/>
            <a:r>
              <a:rPr lang="en-MY" b="1" dirty="0" smtClean="0">
                <a:latin typeface="+mn-lt"/>
              </a:rPr>
              <a:t>Chi-squared (</a:t>
            </a:r>
            <a:r>
              <a:rPr lang="el-GR" b="1" dirty="0" smtClean="0">
                <a:latin typeface="+mn-lt"/>
                <a:cs typeface="Times New Roman" panose="02020603050405020304" pitchFamily="18" charset="0"/>
              </a:rPr>
              <a:t>χ</a:t>
            </a:r>
            <a:r>
              <a:rPr lang="en-MY" b="1" baseline="30000" dirty="0" smtClean="0">
                <a:latin typeface="+mn-lt"/>
                <a:cs typeface="Times New Roman" panose="02020603050405020304" pitchFamily="18" charset="0"/>
              </a:rPr>
              <a:t>2</a:t>
            </a:r>
            <a:r>
              <a:rPr lang="en-MY" b="1" dirty="0" smtClean="0">
                <a:latin typeface="+mn-lt"/>
                <a:cs typeface="Times New Roman" panose="02020603050405020304" pitchFamily="18" charset="0"/>
              </a:rPr>
              <a:t>)</a:t>
            </a:r>
            <a:r>
              <a:rPr lang="en-MY" b="1" dirty="0" smtClean="0">
                <a:latin typeface="+mn-lt"/>
              </a:rPr>
              <a:t> </a:t>
            </a:r>
            <a:r>
              <a:rPr lang="en-MY" b="1" dirty="0">
                <a:latin typeface="+mn-lt"/>
              </a:rPr>
              <a:t>T</a:t>
            </a:r>
            <a:r>
              <a:rPr lang="en-MY" b="1" dirty="0" smtClean="0">
                <a:latin typeface="+mn-lt"/>
              </a:rPr>
              <a:t>est Result</a:t>
            </a:r>
            <a:endParaRPr lang="en-MY" b="1" dirty="0">
              <a:latin typeface="+mn-lt"/>
            </a:endParaRPr>
          </a:p>
        </p:txBody>
      </p:sp>
    </p:spTree>
    <p:extLst>
      <p:ext uri="{BB962C8B-B14F-4D97-AF65-F5344CB8AC3E}">
        <p14:creationId xmlns:p14="http://schemas.microsoft.com/office/powerpoint/2010/main" val="27602903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0" y="579549"/>
            <a:ext cx="9042400" cy="1600200"/>
          </a:xfrm>
        </p:spPr>
        <p:txBody>
          <a:bodyPr>
            <a:normAutofit fontScale="90000"/>
          </a:bodyPr>
          <a:lstStyle/>
          <a:p>
            <a:r>
              <a:rPr lang="en-MY" dirty="0" smtClean="0"/>
              <a:t>Conclusion from Chi-squared </a:t>
            </a:r>
            <a:r>
              <a:rPr lang="en-MY" dirty="0"/>
              <a:t>T</a:t>
            </a:r>
            <a:r>
              <a:rPr lang="en-MY" dirty="0" smtClean="0"/>
              <a:t>est Result </a:t>
            </a:r>
            <a:endParaRPr lang="en-MY" dirty="0"/>
          </a:p>
        </p:txBody>
      </p:sp>
      <p:sp>
        <p:nvSpPr>
          <p:cNvPr id="3" name="Content Placeholder 2"/>
          <p:cNvSpPr>
            <a:spLocks noGrp="1"/>
          </p:cNvSpPr>
          <p:nvPr>
            <p:ph idx="1"/>
          </p:nvPr>
        </p:nvSpPr>
        <p:spPr>
          <a:xfrm>
            <a:off x="1016000" y="1922172"/>
            <a:ext cx="10058400" cy="3886200"/>
          </a:xfrm>
        </p:spPr>
        <p:txBody>
          <a:bodyPr>
            <a:normAutofit/>
          </a:bodyPr>
          <a:lstStyle/>
          <a:p>
            <a:r>
              <a:rPr lang="en-MY" sz="3000" dirty="0" smtClean="0"/>
              <a:t>There is no significant relationship between physical activity and academic performance of students.</a:t>
            </a:r>
            <a:endParaRPr lang="en-MY" sz="3000" dirty="0"/>
          </a:p>
        </p:txBody>
      </p:sp>
    </p:spTree>
    <p:extLst>
      <p:ext uri="{BB962C8B-B14F-4D97-AF65-F5344CB8AC3E}">
        <p14:creationId xmlns:p14="http://schemas.microsoft.com/office/powerpoint/2010/main" val="3010773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368" y="2781555"/>
            <a:ext cx="10058400" cy="1676400"/>
          </a:xfrm>
        </p:spPr>
        <p:txBody>
          <a:bodyPr/>
          <a:lstStyle/>
          <a:p>
            <a:pPr algn="ctr"/>
            <a:r>
              <a:rPr lang="en-US" dirty="0" smtClean="0">
                <a:solidFill>
                  <a:schemeClr val="bg2">
                    <a:lumMod val="25000"/>
                  </a:schemeClr>
                </a:solidFill>
              </a:rPr>
              <a:t>T TEST RESULTS</a:t>
            </a:r>
            <a:endParaRPr lang="en-US" dirty="0">
              <a:solidFill>
                <a:schemeClr val="bg2">
                  <a:lumMod val="25000"/>
                </a:schemeClr>
              </a:solidFill>
            </a:endParaRPr>
          </a:p>
        </p:txBody>
      </p:sp>
    </p:spTree>
    <p:extLst>
      <p:ext uri="{BB962C8B-B14F-4D97-AF65-F5344CB8AC3E}">
        <p14:creationId xmlns:p14="http://schemas.microsoft.com/office/powerpoint/2010/main" val="29190992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87028849"/>
              </p:ext>
            </p:extLst>
          </p:nvPr>
        </p:nvGraphicFramePr>
        <p:xfrm>
          <a:off x="1119371" y="1851041"/>
          <a:ext cx="9941918" cy="2189549"/>
        </p:xfrm>
        <a:graphic>
          <a:graphicData uri="http://schemas.openxmlformats.org/drawingml/2006/table">
            <a:tbl>
              <a:tblPr firstRow="1" bandRow="1">
                <a:tableStyleId>{00A15C55-8517-42AA-B614-E9B94910E393}</a:tableStyleId>
              </a:tblPr>
              <a:tblGrid>
                <a:gridCol w="4446939"/>
                <a:gridCol w="1783773"/>
                <a:gridCol w="155632"/>
                <a:gridCol w="1939405"/>
                <a:gridCol w="1616169"/>
              </a:tblGrid>
              <a:tr h="474657">
                <a:tc rowSpan="2">
                  <a:txBody>
                    <a:bodyPr/>
                    <a:lstStyle/>
                    <a:p>
                      <a:pPr algn="ctr"/>
                      <a:r>
                        <a:rPr lang="en-MY" sz="2500" dirty="0" smtClean="0">
                          <a:solidFill>
                            <a:schemeClr val="tx1"/>
                          </a:solidFill>
                        </a:rPr>
                        <a:t>Variable</a:t>
                      </a:r>
                      <a:endParaRPr lang="en-MY" sz="2500" dirty="0">
                        <a:solidFill>
                          <a:schemeClr val="tx1"/>
                        </a:solidFill>
                      </a:endParaRPr>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b="1" dirty="0" smtClean="0">
                          <a:solidFill>
                            <a:schemeClr val="tx1"/>
                          </a:solidFill>
                        </a:rPr>
                        <a:t>RACE</a:t>
                      </a:r>
                    </a:p>
                  </a:txBody>
                  <a:tcPr/>
                </a:tc>
                <a:tc hMerge="1">
                  <a:txBody>
                    <a:bodyPr/>
                    <a:lstStyle/>
                    <a:p>
                      <a:pPr algn="ctr"/>
                      <a:endParaRPr lang="en-MY" sz="2500" dirty="0">
                        <a:solidFill>
                          <a:schemeClr val="tx1"/>
                        </a:solidFill>
                      </a:endParaRPr>
                    </a:p>
                  </a:txBody>
                  <a:tcPr/>
                </a:tc>
                <a:tc hMerge="1">
                  <a:txBody>
                    <a:bodyPr/>
                    <a:lstStyle/>
                    <a:p>
                      <a:endParaRPr lang="en-US"/>
                    </a:p>
                  </a:txBody>
                  <a:tcPr/>
                </a:tc>
                <a:tc rowSpan="2">
                  <a:txBody>
                    <a:bodyPr/>
                    <a:lstStyle/>
                    <a:p>
                      <a:pPr algn="ctr"/>
                      <a:r>
                        <a:rPr lang="en-MY" sz="2500" dirty="0" smtClean="0">
                          <a:solidFill>
                            <a:schemeClr val="tx1"/>
                          </a:solidFill>
                        </a:rPr>
                        <a:t>p</a:t>
                      </a:r>
                      <a:r>
                        <a:rPr lang="en-MY" sz="2500" baseline="0" dirty="0" smtClean="0">
                          <a:solidFill>
                            <a:schemeClr val="tx1"/>
                          </a:solidFill>
                        </a:rPr>
                        <a:t> value</a:t>
                      </a:r>
                      <a:endParaRPr lang="en-MY" sz="2500" dirty="0">
                        <a:solidFill>
                          <a:schemeClr val="tx1"/>
                        </a:solidFill>
                      </a:endParaRPr>
                    </a:p>
                  </a:txBody>
                  <a:tcPr/>
                </a:tc>
              </a:tr>
              <a:tr h="857446">
                <a:tc vMerge="1">
                  <a:txBody>
                    <a:bodyPr/>
                    <a:lstStyle/>
                    <a:p>
                      <a:endParaRPr 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Chinese</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Mean</a:t>
                      </a:r>
                      <a:r>
                        <a:rPr lang="en-MY" sz="2500" baseline="0" dirty="0" smtClean="0">
                          <a:solidFill>
                            <a:schemeClr val="tx1"/>
                          </a:solidFill>
                        </a:rPr>
                        <a:t> (Sd)</a:t>
                      </a:r>
                      <a:endParaRPr lang="en-MY" sz="2500" dirty="0" smtClean="0">
                        <a:solidFill>
                          <a:schemeClr val="tx1"/>
                        </a:solidFill>
                      </a:endParaRPr>
                    </a:p>
                  </a:txBody>
                  <a:tcPr/>
                </a:tc>
                <a:tc h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Non</a:t>
                      </a:r>
                      <a:r>
                        <a:rPr lang="en-MY" sz="2500" baseline="0" dirty="0" smtClean="0">
                          <a:solidFill>
                            <a:schemeClr val="tx1"/>
                          </a:solidFill>
                        </a:rPr>
                        <a:t> Chinese</a:t>
                      </a:r>
                      <a:endParaRPr lang="en-MY" sz="250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Mean</a:t>
                      </a:r>
                      <a:r>
                        <a:rPr lang="en-MY" sz="2500" baseline="0" dirty="0" smtClean="0">
                          <a:solidFill>
                            <a:schemeClr val="tx1"/>
                          </a:solidFill>
                        </a:rPr>
                        <a:t> (Sd)</a:t>
                      </a:r>
                      <a:endParaRPr lang="en-MY" sz="2500" dirty="0" smtClean="0">
                        <a:solidFill>
                          <a:schemeClr val="tx1"/>
                        </a:solidFill>
                      </a:endParaRPr>
                    </a:p>
                  </a:txBody>
                  <a:tcPr/>
                </a:tc>
                <a:tc vMerge="1">
                  <a:txBody>
                    <a:bodyPr/>
                    <a:lstStyle/>
                    <a:p>
                      <a:endParaRPr lang="en-US"/>
                    </a:p>
                  </a:txBody>
                  <a:tcPr/>
                </a:tc>
              </a:tr>
              <a:tr h="857446">
                <a:tc>
                  <a:txBody>
                    <a:bodyPr/>
                    <a:lstStyle/>
                    <a:p>
                      <a:pPr marL="0" indent="0">
                        <a:buNone/>
                      </a:pPr>
                      <a:r>
                        <a:rPr lang="en-MY" sz="2500" b="1" dirty="0" smtClean="0">
                          <a:solidFill>
                            <a:schemeClr val="tx1"/>
                          </a:solidFill>
                        </a:rPr>
                        <a:t>CGPA</a:t>
                      </a:r>
                    </a:p>
                  </a:txBody>
                  <a:tcPr/>
                </a:tc>
                <a:tc>
                  <a:txBody>
                    <a:bodyPr/>
                    <a:lstStyle/>
                    <a:p>
                      <a:pPr algn="ctr"/>
                      <a:r>
                        <a:rPr lang="en-MY" sz="2500" dirty="0" smtClean="0">
                          <a:solidFill>
                            <a:schemeClr val="tx1"/>
                          </a:solidFill>
                        </a:rPr>
                        <a:t>3.2297</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0.42974</a:t>
                      </a: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2.8453</a:t>
                      </a:r>
                    </a:p>
                    <a:p>
                      <a:pPr algn="ctr"/>
                      <a:r>
                        <a:rPr lang="en-MY" sz="2500" dirty="0" smtClean="0">
                          <a:solidFill>
                            <a:schemeClr val="tx1"/>
                          </a:solidFill>
                        </a:rPr>
                        <a:t>0.34760</a:t>
                      </a:r>
                      <a:endParaRPr lang="en-MY" sz="2500" dirty="0">
                        <a:solidFill>
                          <a:schemeClr val="tx1"/>
                        </a:solidFill>
                      </a:endParaRPr>
                    </a:p>
                  </a:txBody>
                  <a:tcPr/>
                </a:tc>
                <a:tc hMerge="1">
                  <a:txBody>
                    <a:bodyPr/>
                    <a:lstStyle/>
                    <a:p>
                      <a:endParaRPr lang="en-US"/>
                    </a:p>
                  </a:txBody>
                  <a:tcPr/>
                </a:tc>
                <a:tc>
                  <a:txBody>
                    <a:bodyPr/>
                    <a:lstStyle/>
                    <a:p>
                      <a:pPr algn="ctr"/>
                      <a:endParaRPr lang="en-MY" sz="2500" b="1" dirty="0" smtClean="0">
                        <a:solidFill>
                          <a:schemeClr val="tx1"/>
                        </a:solidFill>
                      </a:endParaRPr>
                    </a:p>
                    <a:p>
                      <a:pPr algn="ctr"/>
                      <a:r>
                        <a:rPr lang="en-MY" sz="2500" b="1" dirty="0" smtClean="0">
                          <a:solidFill>
                            <a:schemeClr val="tx1"/>
                          </a:solidFill>
                        </a:rPr>
                        <a:t>&lt;0.05</a:t>
                      </a:r>
                      <a:endParaRPr lang="en-MY" sz="2500" b="1" dirty="0">
                        <a:solidFill>
                          <a:schemeClr val="tx1"/>
                        </a:solidFill>
                      </a:endParaRPr>
                    </a:p>
                  </a:txBody>
                  <a:tcPr/>
                </a:tc>
              </a:tr>
            </a:tbl>
          </a:graphicData>
        </a:graphic>
      </p:graphicFrame>
      <p:sp>
        <p:nvSpPr>
          <p:cNvPr id="7" name="Rectangle 6"/>
          <p:cNvSpPr/>
          <p:nvPr/>
        </p:nvSpPr>
        <p:spPr>
          <a:xfrm>
            <a:off x="1002995" y="888891"/>
            <a:ext cx="10169194" cy="769441"/>
          </a:xfrm>
          <a:prstGeom prst="rect">
            <a:avLst/>
          </a:prstGeom>
        </p:spPr>
        <p:txBody>
          <a:bodyPr wrap="square">
            <a:spAutoFit/>
          </a:bodyPr>
          <a:lstStyle/>
          <a:p>
            <a:pPr algn="ctr"/>
            <a:r>
              <a:rPr lang="en-US" sz="4400" b="1" dirty="0">
                <a:solidFill>
                  <a:srgbClr val="51253A"/>
                </a:solidFill>
                <a:latin typeface="+mj-lt"/>
              </a:rPr>
              <a:t>Association between </a:t>
            </a:r>
            <a:r>
              <a:rPr lang="en-US" sz="4400" b="1" dirty="0" smtClean="0">
                <a:solidFill>
                  <a:srgbClr val="51253A"/>
                </a:solidFill>
                <a:latin typeface="+mj-lt"/>
              </a:rPr>
              <a:t>race </a:t>
            </a:r>
            <a:r>
              <a:rPr lang="en-US" sz="4400" b="1" dirty="0">
                <a:solidFill>
                  <a:srgbClr val="51253A"/>
                </a:solidFill>
                <a:latin typeface="+mj-lt"/>
              </a:rPr>
              <a:t>and </a:t>
            </a:r>
            <a:r>
              <a:rPr lang="en-US" sz="4400" b="1" dirty="0" smtClean="0">
                <a:solidFill>
                  <a:srgbClr val="51253A"/>
                </a:solidFill>
                <a:latin typeface="+mj-lt"/>
              </a:rPr>
              <a:t>CGPA</a:t>
            </a:r>
            <a:endParaRPr lang="en-MY" sz="4400" dirty="0">
              <a:solidFill>
                <a:srgbClr val="51253A"/>
              </a:solidFill>
              <a:latin typeface="+mj-lt"/>
            </a:endParaRPr>
          </a:p>
        </p:txBody>
      </p:sp>
    </p:spTree>
    <p:extLst>
      <p:ext uri="{BB962C8B-B14F-4D97-AF65-F5344CB8AC3E}">
        <p14:creationId xmlns:p14="http://schemas.microsoft.com/office/powerpoint/2010/main" val="33128161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783197112"/>
              </p:ext>
            </p:extLst>
          </p:nvPr>
        </p:nvGraphicFramePr>
        <p:xfrm>
          <a:off x="1097845" y="2001708"/>
          <a:ext cx="10098313" cy="2843929"/>
        </p:xfrm>
        <a:graphic>
          <a:graphicData uri="http://schemas.openxmlformats.org/drawingml/2006/table">
            <a:tbl>
              <a:tblPr firstRow="1" bandRow="1">
                <a:tableStyleId>{00A15C55-8517-42AA-B614-E9B94910E393}</a:tableStyleId>
              </a:tblPr>
              <a:tblGrid>
                <a:gridCol w="4745975"/>
                <a:gridCol w="1737469"/>
                <a:gridCol w="151592"/>
                <a:gridCol w="1889061"/>
                <a:gridCol w="1574216"/>
              </a:tblGrid>
              <a:tr h="1137049">
                <a:tc rowSpan="2">
                  <a:txBody>
                    <a:bodyPr/>
                    <a:lstStyle/>
                    <a:p>
                      <a:pPr algn="ctr"/>
                      <a:r>
                        <a:rPr lang="en-MY" sz="2500" dirty="0" smtClean="0">
                          <a:solidFill>
                            <a:schemeClr val="tx1"/>
                          </a:solidFill>
                        </a:rPr>
                        <a:t>Variable</a:t>
                      </a:r>
                      <a:endParaRPr lang="en-MY" sz="2500" dirty="0">
                        <a:solidFill>
                          <a:schemeClr val="tx1"/>
                        </a:solidFill>
                      </a:endParaRPr>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b="1" dirty="0" smtClean="0">
                          <a:solidFill>
                            <a:schemeClr val="tx1"/>
                          </a:solidFill>
                        </a:rPr>
                        <a:t>LEVEL OF PHYSICAL ACTIVITY</a:t>
                      </a:r>
                    </a:p>
                  </a:txBody>
                  <a:tcPr/>
                </a:tc>
                <a:tc hMerge="1">
                  <a:txBody>
                    <a:bodyPr/>
                    <a:lstStyle/>
                    <a:p>
                      <a:pPr algn="ctr"/>
                      <a:endParaRPr lang="en-MY" sz="2500" dirty="0">
                        <a:solidFill>
                          <a:schemeClr val="tx1"/>
                        </a:solidFill>
                      </a:endParaRPr>
                    </a:p>
                  </a:txBody>
                  <a:tcPr/>
                </a:tc>
                <a:tc hMerge="1">
                  <a:txBody>
                    <a:bodyPr/>
                    <a:lstStyle/>
                    <a:p>
                      <a:endParaRPr lang="en-US"/>
                    </a:p>
                  </a:txBody>
                  <a:tcPr/>
                </a:tc>
                <a:tc rowSpan="2">
                  <a:txBody>
                    <a:bodyPr/>
                    <a:lstStyle/>
                    <a:p>
                      <a:pPr algn="ctr"/>
                      <a:r>
                        <a:rPr lang="en-MY" sz="2500" dirty="0" smtClean="0">
                          <a:solidFill>
                            <a:schemeClr val="tx1"/>
                          </a:solidFill>
                        </a:rPr>
                        <a:t>p</a:t>
                      </a:r>
                      <a:r>
                        <a:rPr lang="en-MY" sz="2500" baseline="0" dirty="0" smtClean="0">
                          <a:solidFill>
                            <a:schemeClr val="tx1"/>
                          </a:solidFill>
                        </a:rPr>
                        <a:t> value</a:t>
                      </a:r>
                      <a:endParaRPr lang="en-MY" sz="2500" dirty="0">
                        <a:solidFill>
                          <a:schemeClr val="tx1"/>
                        </a:solidFill>
                      </a:endParaRPr>
                    </a:p>
                  </a:txBody>
                  <a:tcPr/>
                </a:tc>
              </a:tr>
              <a:tr h="426720">
                <a:tc vMerge="1">
                  <a:txBody>
                    <a:bodyPr/>
                    <a:lstStyle/>
                    <a:p>
                      <a:endParaRPr 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Inactive </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Mean</a:t>
                      </a:r>
                      <a:r>
                        <a:rPr lang="en-MY" sz="2500" baseline="0" dirty="0" smtClean="0">
                          <a:solidFill>
                            <a:schemeClr val="tx1"/>
                          </a:solidFill>
                        </a:rPr>
                        <a:t> (Sd)</a:t>
                      </a:r>
                      <a:endParaRPr lang="en-MY" sz="2500" dirty="0" smtClean="0">
                        <a:solidFill>
                          <a:schemeClr val="tx1"/>
                        </a:solidFill>
                      </a:endParaRPr>
                    </a:p>
                  </a:txBody>
                  <a:tcPr/>
                </a:tc>
                <a:tc h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Active </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Mean</a:t>
                      </a:r>
                      <a:r>
                        <a:rPr lang="en-MY" sz="2500" baseline="0" dirty="0" smtClean="0">
                          <a:solidFill>
                            <a:schemeClr val="tx1"/>
                          </a:solidFill>
                        </a:rPr>
                        <a:t> (Sd)</a:t>
                      </a:r>
                      <a:endParaRPr lang="en-MY" sz="2500" dirty="0" smtClean="0">
                        <a:solidFill>
                          <a:schemeClr val="tx1"/>
                        </a:solidFill>
                      </a:endParaRPr>
                    </a:p>
                  </a:txBody>
                  <a:tcPr/>
                </a:tc>
                <a:tc vMerge="1">
                  <a:txBody>
                    <a:bodyPr/>
                    <a:lstStyle/>
                    <a:p>
                      <a:endParaRPr lang="en-US"/>
                    </a:p>
                  </a:txBody>
                  <a:tcPr/>
                </a:tc>
              </a:tr>
              <a:tr h="370840">
                <a:tc>
                  <a:txBody>
                    <a:bodyPr/>
                    <a:lstStyle/>
                    <a:p>
                      <a:pPr marL="0" indent="0">
                        <a:buFont typeface="+mj-lt"/>
                        <a:buNone/>
                      </a:pPr>
                      <a:r>
                        <a:rPr lang="en-MY" sz="2500" b="1" dirty="0" smtClean="0">
                          <a:solidFill>
                            <a:schemeClr val="tx1"/>
                          </a:solidFill>
                        </a:rPr>
                        <a:t>CGPA</a:t>
                      </a:r>
                      <a:endParaRPr lang="en-MY" sz="2500" b="1" dirty="0">
                        <a:solidFill>
                          <a:schemeClr val="tx1"/>
                        </a:solidFill>
                      </a:endParaRPr>
                    </a:p>
                  </a:txBody>
                  <a:tcPr/>
                </a:tc>
                <a:tc>
                  <a:txBody>
                    <a:bodyPr/>
                    <a:lstStyle/>
                    <a:p>
                      <a:pPr algn="ctr"/>
                      <a:r>
                        <a:rPr lang="en-MY" sz="2500" dirty="0" smtClean="0">
                          <a:solidFill>
                            <a:schemeClr val="tx1"/>
                          </a:solidFill>
                        </a:rPr>
                        <a:t>2.9757</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(0.41977)</a:t>
                      </a: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2.9500</a:t>
                      </a:r>
                    </a:p>
                    <a:p>
                      <a:pPr algn="ctr"/>
                      <a:r>
                        <a:rPr lang="en-MY" sz="2500" dirty="0" smtClean="0">
                          <a:solidFill>
                            <a:schemeClr val="tx1"/>
                          </a:solidFill>
                        </a:rPr>
                        <a:t>(0.40574)</a:t>
                      </a:r>
                      <a:endParaRPr lang="en-MY" sz="2500" dirty="0">
                        <a:solidFill>
                          <a:schemeClr val="tx1"/>
                        </a:solidFill>
                      </a:endParaRPr>
                    </a:p>
                  </a:txBody>
                  <a:tcPr/>
                </a:tc>
                <a:tc hMerge="1">
                  <a:txBody>
                    <a:bodyPr/>
                    <a:lstStyle/>
                    <a:p>
                      <a:endParaRPr lang="en-US"/>
                    </a:p>
                  </a:txBody>
                  <a:tcPr/>
                </a:tc>
                <a:tc>
                  <a:txBody>
                    <a:bodyPr/>
                    <a:lstStyle/>
                    <a:p>
                      <a:pPr algn="ctr"/>
                      <a:endParaRPr lang="en-MY" sz="2500" b="1" dirty="0" smtClean="0">
                        <a:solidFill>
                          <a:schemeClr val="tx1"/>
                        </a:solidFill>
                      </a:endParaRPr>
                    </a:p>
                    <a:p>
                      <a:pPr algn="ctr"/>
                      <a:r>
                        <a:rPr lang="en-MY" sz="2500" b="0" dirty="0" smtClean="0">
                          <a:solidFill>
                            <a:schemeClr val="tx1"/>
                          </a:solidFill>
                        </a:rPr>
                        <a:t>0.746</a:t>
                      </a:r>
                      <a:endParaRPr lang="en-MY" sz="2500" b="0" dirty="0">
                        <a:solidFill>
                          <a:schemeClr val="tx1"/>
                        </a:solidFill>
                      </a:endParaRPr>
                    </a:p>
                  </a:txBody>
                  <a:tcPr/>
                </a:tc>
              </a:tr>
            </a:tbl>
          </a:graphicData>
        </a:graphic>
      </p:graphicFrame>
      <p:sp>
        <p:nvSpPr>
          <p:cNvPr id="8" name="Rectangle 7"/>
          <p:cNvSpPr/>
          <p:nvPr/>
        </p:nvSpPr>
        <p:spPr>
          <a:xfrm>
            <a:off x="1002995" y="566035"/>
            <a:ext cx="10169194" cy="1446550"/>
          </a:xfrm>
          <a:prstGeom prst="rect">
            <a:avLst/>
          </a:prstGeom>
        </p:spPr>
        <p:txBody>
          <a:bodyPr wrap="square">
            <a:spAutoFit/>
          </a:bodyPr>
          <a:lstStyle/>
          <a:p>
            <a:pPr algn="ctr"/>
            <a:r>
              <a:rPr lang="en-US" sz="4400" b="1" dirty="0">
                <a:solidFill>
                  <a:srgbClr val="51253A"/>
                </a:solidFill>
                <a:latin typeface="+mj-lt"/>
              </a:rPr>
              <a:t>Association between </a:t>
            </a:r>
            <a:r>
              <a:rPr lang="en-US" sz="4400" b="1" dirty="0" smtClean="0">
                <a:solidFill>
                  <a:srgbClr val="51253A"/>
                </a:solidFill>
                <a:latin typeface="+mj-lt"/>
              </a:rPr>
              <a:t>level of physical activity </a:t>
            </a:r>
            <a:r>
              <a:rPr lang="en-US" sz="4400" b="1" dirty="0">
                <a:solidFill>
                  <a:srgbClr val="51253A"/>
                </a:solidFill>
                <a:latin typeface="+mj-lt"/>
              </a:rPr>
              <a:t>and </a:t>
            </a:r>
            <a:r>
              <a:rPr lang="en-US" sz="4400" b="1" dirty="0" smtClean="0">
                <a:solidFill>
                  <a:srgbClr val="51253A"/>
                </a:solidFill>
                <a:latin typeface="+mj-lt"/>
              </a:rPr>
              <a:t>CGPA</a:t>
            </a:r>
            <a:endParaRPr lang="en-MY" sz="4400" dirty="0">
              <a:solidFill>
                <a:srgbClr val="51253A"/>
              </a:solidFill>
              <a:latin typeface="+mj-lt"/>
            </a:endParaRPr>
          </a:p>
        </p:txBody>
      </p:sp>
    </p:spTree>
    <p:extLst>
      <p:ext uri="{BB962C8B-B14F-4D97-AF65-F5344CB8AC3E}">
        <p14:creationId xmlns:p14="http://schemas.microsoft.com/office/powerpoint/2010/main" val="28635260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5528261"/>
              </p:ext>
            </p:extLst>
          </p:nvPr>
        </p:nvGraphicFramePr>
        <p:xfrm>
          <a:off x="1033265" y="2033458"/>
          <a:ext cx="10114130" cy="2179320"/>
        </p:xfrm>
        <a:graphic>
          <a:graphicData uri="http://schemas.openxmlformats.org/drawingml/2006/table">
            <a:tbl>
              <a:tblPr firstRow="1" bandRow="1">
                <a:tableStyleId>{00A15C55-8517-42AA-B614-E9B94910E393}</a:tableStyleId>
              </a:tblPr>
              <a:tblGrid>
                <a:gridCol w="4252629"/>
                <a:gridCol w="1902753"/>
                <a:gridCol w="166013"/>
                <a:gridCol w="2068766"/>
                <a:gridCol w="1723969"/>
              </a:tblGrid>
              <a:tr h="362674">
                <a:tc rowSpan="2">
                  <a:txBody>
                    <a:bodyPr/>
                    <a:lstStyle/>
                    <a:p>
                      <a:pPr algn="ctr"/>
                      <a:r>
                        <a:rPr lang="en-MY" sz="2500" dirty="0" smtClean="0">
                          <a:solidFill>
                            <a:schemeClr val="tx1"/>
                          </a:solidFill>
                        </a:rPr>
                        <a:t>Variable</a:t>
                      </a:r>
                      <a:endParaRPr lang="en-MY" sz="2500" dirty="0">
                        <a:solidFill>
                          <a:schemeClr val="tx1"/>
                        </a:solidFill>
                      </a:endParaRPr>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b="1" dirty="0" smtClean="0">
                          <a:solidFill>
                            <a:schemeClr val="tx1"/>
                          </a:solidFill>
                        </a:rPr>
                        <a:t>STRENGTH</a:t>
                      </a:r>
                    </a:p>
                  </a:txBody>
                  <a:tcPr/>
                </a:tc>
                <a:tc hMerge="1">
                  <a:txBody>
                    <a:bodyPr/>
                    <a:lstStyle/>
                    <a:p>
                      <a:pPr algn="ctr"/>
                      <a:endParaRPr lang="en-MY" sz="2500" dirty="0">
                        <a:solidFill>
                          <a:schemeClr val="tx1"/>
                        </a:solidFill>
                      </a:endParaRPr>
                    </a:p>
                  </a:txBody>
                  <a:tcPr/>
                </a:tc>
                <a:tc hMerge="1">
                  <a:txBody>
                    <a:bodyPr/>
                    <a:lstStyle/>
                    <a:p>
                      <a:endParaRPr lang="en-US"/>
                    </a:p>
                  </a:txBody>
                  <a:tcPr/>
                </a:tc>
                <a:tc rowSpan="2">
                  <a:txBody>
                    <a:bodyPr/>
                    <a:lstStyle/>
                    <a:p>
                      <a:pPr algn="ctr"/>
                      <a:r>
                        <a:rPr lang="en-MY" sz="2500" dirty="0" smtClean="0">
                          <a:solidFill>
                            <a:schemeClr val="tx1"/>
                          </a:solidFill>
                        </a:rPr>
                        <a:t>p</a:t>
                      </a:r>
                      <a:r>
                        <a:rPr lang="en-MY" sz="2500" baseline="0" dirty="0" smtClean="0">
                          <a:solidFill>
                            <a:schemeClr val="tx1"/>
                          </a:solidFill>
                        </a:rPr>
                        <a:t> value</a:t>
                      </a:r>
                      <a:endParaRPr lang="en-MY" sz="2500" dirty="0">
                        <a:solidFill>
                          <a:schemeClr val="tx1"/>
                        </a:solidFill>
                      </a:endParaRPr>
                    </a:p>
                  </a:txBody>
                  <a:tcPr/>
                </a:tc>
              </a:tr>
              <a:tr h="655152">
                <a:tc vMerge="1">
                  <a:txBody>
                    <a:bodyPr/>
                    <a:lstStyle/>
                    <a:p>
                      <a:endParaRPr 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Yes</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Mean</a:t>
                      </a:r>
                      <a:r>
                        <a:rPr lang="en-MY" sz="2500" baseline="0" dirty="0" smtClean="0">
                          <a:solidFill>
                            <a:schemeClr val="tx1"/>
                          </a:solidFill>
                        </a:rPr>
                        <a:t> (Sd)</a:t>
                      </a:r>
                      <a:endParaRPr lang="en-MY" sz="2500" dirty="0" smtClean="0">
                        <a:solidFill>
                          <a:schemeClr val="tx1"/>
                        </a:solidFill>
                      </a:endParaRPr>
                    </a:p>
                  </a:txBody>
                  <a:tcPr/>
                </a:tc>
                <a:tc h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No</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Mean</a:t>
                      </a:r>
                      <a:r>
                        <a:rPr lang="en-MY" sz="2500" baseline="0" dirty="0" smtClean="0">
                          <a:solidFill>
                            <a:schemeClr val="tx1"/>
                          </a:solidFill>
                        </a:rPr>
                        <a:t> (Sd)</a:t>
                      </a:r>
                      <a:endParaRPr lang="en-MY" sz="2500" dirty="0" smtClean="0">
                        <a:solidFill>
                          <a:schemeClr val="tx1"/>
                        </a:solidFill>
                      </a:endParaRPr>
                    </a:p>
                  </a:txBody>
                  <a:tcPr/>
                </a:tc>
                <a:tc vMerge="1">
                  <a:txBody>
                    <a:bodyPr/>
                    <a:lstStyle/>
                    <a:p>
                      <a:endParaRPr lang="en-US"/>
                    </a:p>
                  </a:txBody>
                  <a:tcPr/>
                </a:tc>
              </a:tr>
              <a:tr h="655152">
                <a:tc>
                  <a:txBody>
                    <a:bodyPr/>
                    <a:lstStyle/>
                    <a:p>
                      <a:pPr marL="0" indent="0">
                        <a:buNone/>
                      </a:pPr>
                      <a:r>
                        <a:rPr lang="en-MY" sz="2500" b="1" dirty="0" smtClean="0">
                          <a:solidFill>
                            <a:schemeClr val="tx1"/>
                          </a:solidFill>
                        </a:rPr>
                        <a:t>CGPA</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3.0341</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0.45338</a:t>
                      </a: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2.9292</a:t>
                      </a:r>
                    </a:p>
                    <a:p>
                      <a:pPr algn="ctr"/>
                      <a:r>
                        <a:rPr lang="en-MY" sz="2500" dirty="0" smtClean="0">
                          <a:solidFill>
                            <a:schemeClr val="tx1"/>
                          </a:solidFill>
                        </a:rPr>
                        <a:t>0.39485</a:t>
                      </a:r>
                    </a:p>
                  </a:txBody>
                  <a:tcPr/>
                </a:tc>
                <a:tc hMerge="1">
                  <a:txBody>
                    <a:bodyPr/>
                    <a:lstStyle/>
                    <a:p>
                      <a:endParaRPr lang="en-US"/>
                    </a:p>
                  </a:txBody>
                  <a:tcPr/>
                </a:tc>
                <a:tc>
                  <a:txBody>
                    <a:bodyPr/>
                    <a:lstStyle/>
                    <a:p>
                      <a:pPr algn="ctr"/>
                      <a:endParaRPr lang="en-MY" sz="2500" b="1" dirty="0" smtClean="0">
                        <a:solidFill>
                          <a:schemeClr val="tx1"/>
                        </a:solidFill>
                      </a:endParaRPr>
                    </a:p>
                    <a:p>
                      <a:pPr algn="ctr"/>
                      <a:r>
                        <a:rPr lang="en-MY" sz="2500" b="0" dirty="0" smtClean="0">
                          <a:solidFill>
                            <a:schemeClr val="tx1"/>
                          </a:solidFill>
                        </a:rPr>
                        <a:t>0.214</a:t>
                      </a:r>
                      <a:endParaRPr lang="en-MY" sz="2500" b="0" dirty="0">
                        <a:solidFill>
                          <a:schemeClr val="tx1"/>
                        </a:solidFill>
                      </a:endParaRPr>
                    </a:p>
                  </a:txBody>
                  <a:tcPr/>
                </a:tc>
              </a:tr>
            </a:tbl>
          </a:graphicData>
        </a:graphic>
      </p:graphicFrame>
      <p:sp>
        <p:nvSpPr>
          <p:cNvPr id="7" name="Rectangle 6"/>
          <p:cNvSpPr/>
          <p:nvPr/>
        </p:nvSpPr>
        <p:spPr>
          <a:xfrm>
            <a:off x="1002995" y="888891"/>
            <a:ext cx="10169194" cy="769441"/>
          </a:xfrm>
          <a:prstGeom prst="rect">
            <a:avLst/>
          </a:prstGeom>
        </p:spPr>
        <p:txBody>
          <a:bodyPr wrap="square">
            <a:spAutoFit/>
          </a:bodyPr>
          <a:lstStyle/>
          <a:p>
            <a:pPr algn="ctr"/>
            <a:r>
              <a:rPr lang="en-US" sz="4400" b="1" dirty="0">
                <a:solidFill>
                  <a:srgbClr val="51253A"/>
                </a:solidFill>
                <a:latin typeface="+mj-lt"/>
              </a:rPr>
              <a:t>Association between </a:t>
            </a:r>
            <a:r>
              <a:rPr lang="en-US" sz="4400" b="1" dirty="0" smtClean="0">
                <a:solidFill>
                  <a:srgbClr val="51253A"/>
                </a:solidFill>
                <a:latin typeface="+mj-lt"/>
              </a:rPr>
              <a:t>strength </a:t>
            </a:r>
            <a:r>
              <a:rPr lang="en-US" sz="4400" b="1" dirty="0">
                <a:solidFill>
                  <a:srgbClr val="51253A"/>
                </a:solidFill>
                <a:latin typeface="+mj-lt"/>
              </a:rPr>
              <a:t>and </a:t>
            </a:r>
            <a:r>
              <a:rPr lang="en-US" sz="4400" b="1" dirty="0" smtClean="0">
                <a:solidFill>
                  <a:srgbClr val="51253A"/>
                </a:solidFill>
                <a:latin typeface="+mj-lt"/>
              </a:rPr>
              <a:t>CGPA</a:t>
            </a:r>
            <a:endParaRPr lang="en-MY" sz="4400" dirty="0">
              <a:solidFill>
                <a:srgbClr val="51253A"/>
              </a:solidFill>
              <a:latin typeface="+mj-lt"/>
            </a:endParaRPr>
          </a:p>
        </p:txBody>
      </p:sp>
    </p:spTree>
    <p:extLst>
      <p:ext uri="{BB962C8B-B14F-4D97-AF65-F5344CB8AC3E}">
        <p14:creationId xmlns:p14="http://schemas.microsoft.com/office/powerpoint/2010/main" val="36694695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908054104"/>
              </p:ext>
            </p:extLst>
          </p:nvPr>
        </p:nvGraphicFramePr>
        <p:xfrm>
          <a:off x="904107" y="2334791"/>
          <a:ext cx="10695341" cy="2179320"/>
        </p:xfrm>
        <a:graphic>
          <a:graphicData uri="http://schemas.openxmlformats.org/drawingml/2006/table">
            <a:tbl>
              <a:tblPr firstRow="1" bandRow="1">
                <a:tableStyleId>{00A15C55-8517-42AA-B614-E9B94910E393}</a:tableStyleId>
              </a:tblPr>
              <a:tblGrid>
                <a:gridCol w="4783939"/>
                <a:gridCol w="1918952"/>
                <a:gridCol w="167426"/>
                <a:gridCol w="2086378"/>
                <a:gridCol w="1738646"/>
              </a:tblGrid>
              <a:tr h="358008">
                <a:tc rowSpan="2">
                  <a:txBody>
                    <a:bodyPr/>
                    <a:lstStyle/>
                    <a:p>
                      <a:pPr algn="ctr"/>
                      <a:r>
                        <a:rPr lang="en-MY" sz="2500" dirty="0" smtClean="0">
                          <a:solidFill>
                            <a:schemeClr val="tx1"/>
                          </a:solidFill>
                        </a:rPr>
                        <a:t>Variable</a:t>
                      </a:r>
                      <a:endParaRPr lang="en-MY" sz="2500" dirty="0">
                        <a:solidFill>
                          <a:schemeClr val="tx1"/>
                        </a:solidFill>
                      </a:endParaRPr>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b="1" dirty="0" smtClean="0">
                          <a:solidFill>
                            <a:schemeClr val="tx1"/>
                          </a:solidFill>
                        </a:rPr>
                        <a:t>FLEXIBILITY</a:t>
                      </a:r>
                    </a:p>
                  </a:txBody>
                  <a:tcPr/>
                </a:tc>
                <a:tc hMerge="1">
                  <a:txBody>
                    <a:bodyPr/>
                    <a:lstStyle/>
                    <a:p>
                      <a:pPr algn="ctr"/>
                      <a:endParaRPr lang="en-MY" sz="2500" dirty="0">
                        <a:solidFill>
                          <a:schemeClr val="tx1"/>
                        </a:solidFill>
                      </a:endParaRPr>
                    </a:p>
                  </a:txBody>
                  <a:tcPr/>
                </a:tc>
                <a:tc hMerge="1">
                  <a:txBody>
                    <a:bodyPr/>
                    <a:lstStyle/>
                    <a:p>
                      <a:endParaRPr lang="en-US"/>
                    </a:p>
                  </a:txBody>
                  <a:tcPr/>
                </a:tc>
                <a:tc rowSpan="2">
                  <a:txBody>
                    <a:bodyPr/>
                    <a:lstStyle/>
                    <a:p>
                      <a:pPr algn="ctr"/>
                      <a:r>
                        <a:rPr lang="en-MY" sz="2500" dirty="0" smtClean="0">
                          <a:solidFill>
                            <a:schemeClr val="tx1"/>
                          </a:solidFill>
                        </a:rPr>
                        <a:t>p</a:t>
                      </a:r>
                      <a:r>
                        <a:rPr lang="en-MY" sz="2500" baseline="0" dirty="0" smtClean="0">
                          <a:solidFill>
                            <a:schemeClr val="tx1"/>
                          </a:solidFill>
                        </a:rPr>
                        <a:t> value</a:t>
                      </a:r>
                      <a:endParaRPr lang="en-MY" sz="2500" dirty="0">
                        <a:solidFill>
                          <a:schemeClr val="tx1"/>
                        </a:solidFill>
                      </a:endParaRPr>
                    </a:p>
                  </a:txBody>
                  <a:tcPr/>
                </a:tc>
              </a:tr>
              <a:tr h="646723">
                <a:tc vMerge="1">
                  <a:txBody>
                    <a:bodyPr/>
                    <a:lstStyle/>
                    <a:p>
                      <a:endParaRPr 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Yes</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Mean</a:t>
                      </a:r>
                      <a:r>
                        <a:rPr lang="en-MY" sz="2500" baseline="0" dirty="0" smtClean="0">
                          <a:solidFill>
                            <a:schemeClr val="tx1"/>
                          </a:solidFill>
                        </a:rPr>
                        <a:t> (Sd)</a:t>
                      </a:r>
                      <a:endParaRPr lang="en-MY" sz="2500" dirty="0" smtClean="0">
                        <a:solidFill>
                          <a:schemeClr val="tx1"/>
                        </a:solidFill>
                      </a:endParaRPr>
                    </a:p>
                  </a:txBody>
                  <a:tcPr/>
                </a:tc>
                <a:tc h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No</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Mean</a:t>
                      </a:r>
                      <a:r>
                        <a:rPr lang="en-MY" sz="2500" baseline="0" dirty="0" smtClean="0">
                          <a:solidFill>
                            <a:schemeClr val="tx1"/>
                          </a:solidFill>
                        </a:rPr>
                        <a:t> (Sd)</a:t>
                      </a:r>
                      <a:endParaRPr lang="en-MY" sz="2500" dirty="0" smtClean="0">
                        <a:solidFill>
                          <a:schemeClr val="tx1"/>
                        </a:solidFill>
                      </a:endParaRPr>
                    </a:p>
                  </a:txBody>
                  <a:tcPr/>
                </a:tc>
                <a:tc vMerge="1">
                  <a:txBody>
                    <a:bodyPr/>
                    <a:lstStyle/>
                    <a:p>
                      <a:endParaRPr lang="en-US"/>
                    </a:p>
                  </a:txBody>
                  <a:tcPr/>
                </a:tc>
              </a:tr>
              <a:tr h="646723">
                <a:tc>
                  <a:txBody>
                    <a:bodyPr/>
                    <a:lstStyle/>
                    <a:p>
                      <a:pPr marL="0" indent="0">
                        <a:buNone/>
                      </a:pPr>
                      <a:r>
                        <a:rPr lang="en-MY" sz="2500" b="1" dirty="0" smtClean="0">
                          <a:solidFill>
                            <a:schemeClr val="tx1"/>
                          </a:solidFill>
                        </a:rPr>
                        <a:t>CGPA</a:t>
                      </a:r>
                      <a:endParaRPr lang="en-MY" sz="2500" b="1"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2.9244</a:t>
                      </a:r>
                    </a:p>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0.39790</a:t>
                      </a: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500" dirty="0" smtClean="0">
                          <a:solidFill>
                            <a:schemeClr val="tx1"/>
                          </a:solidFill>
                        </a:rPr>
                        <a:t>2.9948</a:t>
                      </a:r>
                    </a:p>
                    <a:p>
                      <a:pPr algn="ctr"/>
                      <a:r>
                        <a:rPr lang="en-MY" sz="2500" dirty="0" smtClean="0">
                          <a:solidFill>
                            <a:schemeClr val="tx1"/>
                          </a:solidFill>
                        </a:rPr>
                        <a:t>0.42560</a:t>
                      </a:r>
                      <a:endParaRPr lang="en-MY" sz="2500" dirty="0">
                        <a:solidFill>
                          <a:schemeClr val="tx1"/>
                        </a:solidFill>
                      </a:endParaRPr>
                    </a:p>
                  </a:txBody>
                  <a:tcPr/>
                </a:tc>
                <a:tc hMerge="1">
                  <a:txBody>
                    <a:bodyPr/>
                    <a:lstStyle/>
                    <a:p>
                      <a:endParaRPr lang="en-US"/>
                    </a:p>
                  </a:txBody>
                  <a:tcPr/>
                </a:tc>
                <a:tc>
                  <a:txBody>
                    <a:bodyPr/>
                    <a:lstStyle/>
                    <a:p>
                      <a:pPr algn="ctr"/>
                      <a:endParaRPr lang="en-MY" sz="2500" b="1" dirty="0" smtClean="0">
                        <a:solidFill>
                          <a:schemeClr val="tx1"/>
                        </a:solidFill>
                      </a:endParaRPr>
                    </a:p>
                    <a:p>
                      <a:pPr algn="ctr"/>
                      <a:r>
                        <a:rPr lang="en-MY" sz="2500" b="0" dirty="0" smtClean="0">
                          <a:solidFill>
                            <a:schemeClr val="tx1"/>
                          </a:solidFill>
                        </a:rPr>
                        <a:t>0.359</a:t>
                      </a:r>
                      <a:endParaRPr lang="en-MY" sz="2500" b="0" dirty="0">
                        <a:solidFill>
                          <a:schemeClr val="tx1"/>
                        </a:solidFill>
                      </a:endParaRPr>
                    </a:p>
                  </a:txBody>
                  <a:tcPr/>
                </a:tc>
              </a:tr>
            </a:tbl>
          </a:graphicData>
        </a:graphic>
      </p:graphicFrame>
      <p:sp>
        <p:nvSpPr>
          <p:cNvPr id="6" name="Rectangle 5"/>
          <p:cNvSpPr/>
          <p:nvPr/>
        </p:nvSpPr>
        <p:spPr>
          <a:xfrm>
            <a:off x="1002995" y="888891"/>
            <a:ext cx="10169194" cy="769441"/>
          </a:xfrm>
          <a:prstGeom prst="rect">
            <a:avLst/>
          </a:prstGeom>
        </p:spPr>
        <p:txBody>
          <a:bodyPr wrap="square">
            <a:spAutoFit/>
          </a:bodyPr>
          <a:lstStyle/>
          <a:p>
            <a:pPr algn="ctr"/>
            <a:r>
              <a:rPr lang="en-US" sz="4400" b="1" dirty="0">
                <a:solidFill>
                  <a:srgbClr val="51253A"/>
                </a:solidFill>
                <a:latin typeface="+mj-lt"/>
              </a:rPr>
              <a:t>Association between </a:t>
            </a:r>
            <a:r>
              <a:rPr lang="en-US" sz="4400" b="1" dirty="0" smtClean="0">
                <a:solidFill>
                  <a:srgbClr val="51253A"/>
                </a:solidFill>
                <a:latin typeface="+mj-lt"/>
              </a:rPr>
              <a:t>flexibility </a:t>
            </a:r>
            <a:r>
              <a:rPr lang="en-US" sz="4400" b="1" dirty="0">
                <a:solidFill>
                  <a:srgbClr val="51253A"/>
                </a:solidFill>
                <a:latin typeface="+mj-lt"/>
              </a:rPr>
              <a:t>and </a:t>
            </a:r>
            <a:r>
              <a:rPr lang="en-US" sz="4400" b="1" dirty="0" smtClean="0">
                <a:solidFill>
                  <a:srgbClr val="51253A"/>
                </a:solidFill>
                <a:latin typeface="+mj-lt"/>
              </a:rPr>
              <a:t>CGPA</a:t>
            </a:r>
            <a:endParaRPr lang="en-MY" sz="4400" dirty="0">
              <a:solidFill>
                <a:srgbClr val="51253A"/>
              </a:solidFill>
              <a:latin typeface="+mj-lt"/>
            </a:endParaRPr>
          </a:p>
        </p:txBody>
      </p:sp>
    </p:spTree>
    <p:extLst>
      <p:ext uri="{BB962C8B-B14F-4D97-AF65-F5344CB8AC3E}">
        <p14:creationId xmlns:p14="http://schemas.microsoft.com/office/powerpoint/2010/main" val="31441042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9580" y="676204"/>
            <a:ext cx="9042400" cy="1600200"/>
          </a:xfrm>
        </p:spPr>
        <p:txBody>
          <a:bodyPr>
            <a:normAutofit fontScale="90000"/>
          </a:bodyPr>
          <a:lstStyle/>
          <a:p>
            <a:pPr algn="ctr"/>
            <a:r>
              <a:rPr lang="en-MY" b="1" dirty="0" smtClean="0"/>
              <a:t>Conclusion from the </a:t>
            </a:r>
            <a:r>
              <a:rPr lang="en-MY" b="1" dirty="0" smtClean="0"/>
              <a:t>T-test </a:t>
            </a:r>
            <a:r>
              <a:rPr lang="en-MY" b="1" dirty="0" smtClean="0"/>
              <a:t>Results</a:t>
            </a:r>
            <a:endParaRPr lang="en-MY" b="1" dirty="0"/>
          </a:p>
        </p:txBody>
      </p:sp>
      <p:sp>
        <p:nvSpPr>
          <p:cNvPr id="3" name="Content Placeholder 2"/>
          <p:cNvSpPr>
            <a:spLocks noGrp="1"/>
          </p:cNvSpPr>
          <p:nvPr>
            <p:ph idx="1"/>
          </p:nvPr>
        </p:nvSpPr>
        <p:spPr>
          <a:xfrm>
            <a:off x="838200" y="2176531"/>
            <a:ext cx="10515600" cy="4000432"/>
          </a:xfrm>
        </p:spPr>
        <p:txBody>
          <a:bodyPr>
            <a:normAutofit/>
          </a:bodyPr>
          <a:lstStyle/>
          <a:p>
            <a:pPr marL="0" indent="0" algn="just">
              <a:buNone/>
            </a:pPr>
            <a:r>
              <a:rPr lang="en-MY" sz="3500" dirty="0" smtClean="0"/>
              <a:t>From the tests done, there is </a:t>
            </a:r>
            <a:r>
              <a:rPr lang="en-MY" sz="3500" u="sng" dirty="0" smtClean="0"/>
              <a:t>no</a:t>
            </a:r>
            <a:r>
              <a:rPr lang="en-MY" sz="3500" dirty="0" smtClean="0"/>
              <a:t> significant </a:t>
            </a:r>
            <a:r>
              <a:rPr lang="en-MY" sz="3500" dirty="0" smtClean="0"/>
              <a:t>difference in academic performance between physically active and physically inactive students.</a:t>
            </a:r>
            <a:endParaRPr lang="en-MY" sz="3500" dirty="0" smtClean="0"/>
          </a:p>
          <a:p>
            <a:pPr marL="0" indent="0" algn="just">
              <a:buNone/>
            </a:pPr>
            <a:endParaRPr lang="en-MY" sz="3500" dirty="0"/>
          </a:p>
        </p:txBody>
      </p:sp>
    </p:spTree>
    <p:extLst>
      <p:ext uri="{BB962C8B-B14F-4D97-AF65-F5344CB8AC3E}">
        <p14:creationId xmlns:p14="http://schemas.microsoft.com/office/powerpoint/2010/main" val="9729052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DISCUSSION</a:t>
            </a:r>
            <a:endParaRPr lang="en-US" dirty="0"/>
          </a:p>
        </p:txBody>
      </p:sp>
    </p:spTree>
    <p:extLst>
      <p:ext uri="{BB962C8B-B14F-4D97-AF65-F5344CB8AC3E}">
        <p14:creationId xmlns:p14="http://schemas.microsoft.com/office/powerpoint/2010/main" val="33647531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727" y="408598"/>
            <a:ext cx="10515600" cy="824248"/>
          </a:xfrm>
        </p:spPr>
        <p:txBody>
          <a:bodyPr>
            <a:normAutofit fontScale="90000"/>
          </a:bodyPr>
          <a:lstStyle/>
          <a:p>
            <a:pPr algn="ctr"/>
            <a:r>
              <a:rPr lang="en-MY" b="1" dirty="0" smtClean="0"/>
              <a:t>Discussion of the Test Results</a:t>
            </a:r>
            <a:endParaRPr lang="en-MY" b="1" dirty="0"/>
          </a:p>
        </p:txBody>
      </p:sp>
      <p:sp>
        <p:nvSpPr>
          <p:cNvPr id="3" name="Content Placeholder 2"/>
          <p:cNvSpPr>
            <a:spLocks noGrp="1"/>
          </p:cNvSpPr>
          <p:nvPr>
            <p:ph idx="1"/>
          </p:nvPr>
        </p:nvSpPr>
        <p:spPr>
          <a:xfrm>
            <a:off x="838200" y="1107583"/>
            <a:ext cx="10515600" cy="5069381"/>
          </a:xfrm>
        </p:spPr>
        <p:txBody>
          <a:bodyPr/>
          <a:lstStyle/>
          <a:p>
            <a:pPr marL="514350" indent="-514350">
              <a:buFont typeface="+mj-lt"/>
              <a:buAutoNum type="arabicPeriod"/>
            </a:pPr>
            <a:r>
              <a:rPr lang="en-MY" dirty="0" smtClean="0"/>
              <a:t>Other research findings</a:t>
            </a:r>
          </a:p>
          <a:p>
            <a:pPr marL="0" indent="0">
              <a:buNone/>
            </a:pPr>
            <a:endParaRPr lang="en-MY" dirty="0"/>
          </a:p>
          <a:p>
            <a:pPr marL="0" indent="0">
              <a:buNone/>
            </a:pPr>
            <a:endParaRPr lang="en-MY" dirty="0" smtClean="0"/>
          </a:p>
        </p:txBody>
      </p:sp>
      <p:sp>
        <p:nvSpPr>
          <p:cNvPr id="4" name="Rounded Rectangle 3"/>
          <p:cNvSpPr/>
          <p:nvPr/>
        </p:nvSpPr>
        <p:spPr>
          <a:xfrm>
            <a:off x="838200" y="1248377"/>
            <a:ext cx="10515600" cy="5384243"/>
          </a:xfrm>
          <a:prstGeom prst="roundRect">
            <a:avLst>
              <a:gd name="adj" fmla="val 998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smtClean="0"/>
              <a:t>With a supporting </a:t>
            </a:r>
            <a:r>
              <a:rPr lang="en-US" sz="2500" b="1" dirty="0"/>
              <a:t>a study from Tremblay et al (2000) conducted to investigate the relationship between physical activities and academic performance showed that there is a trivial negative relationship between physical activity and academic achievement but positive relationship with self-esteem. Thus, it proves that, physical activity only impacts a person’s behavior rather than cognitive skills. </a:t>
            </a:r>
            <a:endParaRPr lang="en-US" sz="2500" b="1" dirty="0" smtClean="0"/>
          </a:p>
          <a:p>
            <a:pPr algn="ctr"/>
            <a:endParaRPr lang="en-US" sz="2500" b="1" dirty="0"/>
          </a:p>
          <a:p>
            <a:pPr algn="ctr"/>
            <a:r>
              <a:rPr lang="en-US" sz="2500" b="1" dirty="0"/>
              <a:t>Furthermore, a separate study by </a:t>
            </a:r>
            <a:r>
              <a:rPr lang="en-US" sz="2500" b="1" dirty="0" err="1"/>
              <a:t>Shephard</a:t>
            </a:r>
            <a:r>
              <a:rPr lang="en-US" sz="2500" b="1" dirty="0"/>
              <a:t> RJ (1996) support our findings that there were no association between physical activity and academic performance. This result was achieving a relatively large sample size (546 students) that adds credibility and validity to the result. </a:t>
            </a:r>
            <a:endParaRPr lang="en-MY" sz="2500" b="1" dirty="0"/>
          </a:p>
          <a:p>
            <a:pPr algn="ctr"/>
            <a:endParaRPr lang="en-MY" sz="2500" dirty="0"/>
          </a:p>
          <a:p>
            <a:pPr algn="ctr"/>
            <a:endParaRPr lang="en-MY" sz="2300" dirty="0" smtClean="0">
              <a:solidFill>
                <a:schemeClr val="bg1"/>
              </a:solidFill>
            </a:endParaRPr>
          </a:p>
        </p:txBody>
      </p:sp>
    </p:spTree>
    <p:extLst>
      <p:ext uri="{BB962C8B-B14F-4D97-AF65-F5344CB8AC3E}">
        <p14:creationId xmlns:p14="http://schemas.microsoft.com/office/powerpoint/2010/main" val="24122960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838200" y="526443"/>
            <a:ext cx="10515600" cy="11308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MY" sz="4000" dirty="0" smtClean="0">
                <a:latin typeface="+mj-lt"/>
              </a:rPr>
              <a:t>Possible reasons contribute to the negative relationship</a:t>
            </a:r>
          </a:p>
          <a:p>
            <a:pPr marL="0" indent="0">
              <a:buNone/>
            </a:pPr>
            <a:endParaRPr lang="en-MY" dirty="0"/>
          </a:p>
          <a:p>
            <a:pPr marL="0" indent="0">
              <a:buNone/>
            </a:pPr>
            <a:endParaRPr lang="en-MY" dirty="0" smtClean="0"/>
          </a:p>
        </p:txBody>
      </p:sp>
      <p:sp>
        <p:nvSpPr>
          <p:cNvPr id="3" name="Rounded Rectangle 2"/>
          <p:cNvSpPr/>
          <p:nvPr/>
        </p:nvSpPr>
        <p:spPr>
          <a:xfrm>
            <a:off x="710370" y="1657328"/>
            <a:ext cx="10741661" cy="4240175"/>
          </a:xfrm>
          <a:prstGeom prst="roundRect">
            <a:avLst/>
          </a:prstGeom>
          <a:ln>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marL="285750" indent="-285750">
              <a:buFont typeface="Arial"/>
              <a:buChar char="•"/>
            </a:pPr>
            <a:r>
              <a:rPr lang="en-MY" sz="2800" dirty="0" smtClean="0"/>
              <a:t>There </a:t>
            </a:r>
            <a:r>
              <a:rPr lang="en-MY" sz="2800" dirty="0"/>
              <a:t>are other more influential factors which can contribute to academic performance, such as:</a:t>
            </a:r>
          </a:p>
          <a:p>
            <a:pPr lvl="1">
              <a:buFont typeface="Wingdings" panose="05000000000000000000" pitchFamily="2" charset="2"/>
              <a:buChar char="Ø"/>
            </a:pPr>
            <a:r>
              <a:rPr lang="en-MY" sz="2800" dirty="0"/>
              <a:t>Small group discussion</a:t>
            </a:r>
          </a:p>
          <a:p>
            <a:pPr lvl="1">
              <a:buFont typeface="Wingdings" panose="05000000000000000000" pitchFamily="2" charset="2"/>
              <a:buChar char="Ø"/>
            </a:pPr>
            <a:r>
              <a:rPr lang="en-MY" sz="2800" dirty="0"/>
              <a:t>Self-discipline</a:t>
            </a:r>
          </a:p>
          <a:p>
            <a:pPr lvl="1">
              <a:buFont typeface="Wingdings" panose="05000000000000000000" pitchFamily="2" charset="2"/>
              <a:buChar char="Ø"/>
            </a:pPr>
            <a:r>
              <a:rPr lang="en-MY" sz="2800" dirty="0"/>
              <a:t>Attendance in lectures</a:t>
            </a:r>
          </a:p>
          <a:p>
            <a:pPr lvl="1">
              <a:buFont typeface="Wingdings" panose="05000000000000000000" pitchFamily="2" charset="2"/>
              <a:buChar char="Ø"/>
            </a:pPr>
            <a:r>
              <a:rPr lang="en-MY" sz="2800" dirty="0"/>
              <a:t>Motivation</a:t>
            </a:r>
          </a:p>
          <a:p>
            <a:pPr marL="285750" indent="-285750">
              <a:buFont typeface="Arial"/>
              <a:buChar char="•"/>
            </a:pPr>
            <a:r>
              <a:rPr lang="en-MY" sz="2800" dirty="0"/>
              <a:t>Students who actively involved themselves in physical activity but lack of the above contributing factors might not have better academic performance.</a:t>
            </a:r>
          </a:p>
          <a:p>
            <a:pPr algn="ctr"/>
            <a:endParaRPr lang="en-US" dirty="0"/>
          </a:p>
        </p:txBody>
      </p:sp>
    </p:spTree>
    <p:extLst>
      <p:ext uri="{BB962C8B-B14F-4D97-AF65-F5344CB8AC3E}">
        <p14:creationId xmlns:p14="http://schemas.microsoft.com/office/powerpoint/2010/main" val="4465826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51691"/>
            <a:ext cx="9042400" cy="762000"/>
          </a:xfrm>
        </p:spPr>
        <p:txBody>
          <a:bodyPr>
            <a:noAutofit/>
          </a:bodyPr>
          <a:lstStyle/>
          <a:p>
            <a:pPr algn="ctr"/>
            <a:r>
              <a:rPr lang="en-US" sz="5000" dirty="0" smtClean="0">
                <a:solidFill>
                  <a:schemeClr val="bg2">
                    <a:lumMod val="25000"/>
                  </a:schemeClr>
                </a:solidFill>
                <a:cs typeface="Dirty Headline"/>
              </a:rPr>
              <a:t>STUDY LIMITATION</a:t>
            </a:r>
            <a:endParaRPr lang="en-US" sz="5000" dirty="0">
              <a:solidFill>
                <a:schemeClr val="bg2">
                  <a:lumMod val="25000"/>
                </a:schemeClr>
              </a:solidFill>
              <a:cs typeface="Dirty Headline"/>
            </a:endParaRPr>
          </a:p>
        </p:txBody>
      </p:sp>
      <p:sp>
        <p:nvSpPr>
          <p:cNvPr id="3" name="Content Placeholder 2"/>
          <p:cNvSpPr>
            <a:spLocks noGrp="1"/>
          </p:cNvSpPr>
          <p:nvPr>
            <p:ph idx="1"/>
          </p:nvPr>
        </p:nvSpPr>
        <p:spPr>
          <a:xfrm>
            <a:off x="1047750" y="1355995"/>
            <a:ext cx="10058400" cy="4821317"/>
          </a:xfrm>
        </p:spPr>
        <p:txBody>
          <a:bodyPr>
            <a:noAutofit/>
          </a:bodyPr>
          <a:lstStyle/>
          <a:p>
            <a:endParaRPr lang="en-US" sz="2800" dirty="0" smtClean="0">
              <a:solidFill>
                <a:schemeClr val="tx1"/>
              </a:solidFill>
            </a:endParaRPr>
          </a:p>
          <a:p>
            <a:endParaRPr lang="en-US" sz="2800" dirty="0">
              <a:solidFill>
                <a:schemeClr val="tx1"/>
              </a:solidFill>
            </a:endParaRPr>
          </a:p>
          <a:p>
            <a:r>
              <a:rPr lang="en-US" sz="2800" dirty="0" smtClean="0">
                <a:solidFill>
                  <a:schemeClr val="tx1"/>
                </a:solidFill>
              </a:rPr>
              <a:t>Lack of time – short period</a:t>
            </a:r>
          </a:p>
          <a:p>
            <a:r>
              <a:rPr lang="en-US" sz="2800" dirty="0" smtClean="0">
                <a:solidFill>
                  <a:schemeClr val="tx1"/>
                </a:solidFill>
              </a:rPr>
              <a:t>Recall bias that might affect the validity of the data</a:t>
            </a:r>
          </a:p>
          <a:p>
            <a:r>
              <a:rPr lang="en-US" sz="2800" dirty="0" smtClean="0">
                <a:solidFill>
                  <a:schemeClr val="tx1"/>
                </a:solidFill>
              </a:rPr>
              <a:t>The academic performance was based on past result while the physical activity was referred to current situation.</a:t>
            </a:r>
          </a:p>
          <a:p>
            <a:r>
              <a:rPr lang="en-US" sz="2800" dirty="0" smtClean="0">
                <a:solidFill>
                  <a:schemeClr val="tx1"/>
                </a:solidFill>
              </a:rPr>
              <a:t>Our research was focused only on </a:t>
            </a:r>
            <a:r>
              <a:rPr lang="en-US" sz="3200" dirty="0" smtClean="0">
                <a:solidFill>
                  <a:schemeClr val="tx1"/>
                </a:solidFill>
              </a:rPr>
              <a:t>Year</a:t>
            </a:r>
            <a:r>
              <a:rPr lang="en-US" sz="2800" dirty="0" smtClean="0">
                <a:solidFill>
                  <a:schemeClr val="tx1"/>
                </a:solidFill>
              </a:rPr>
              <a:t> 2 Medical Student which may have given an inaccurate result and the involvement of a single year and single university might not represent all the other medical students population.</a:t>
            </a:r>
          </a:p>
          <a:p>
            <a:endParaRPr lang="en-US" sz="2800" dirty="0">
              <a:solidFill>
                <a:schemeClr val="tx1"/>
              </a:solidFill>
            </a:endParaRPr>
          </a:p>
        </p:txBody>
      </p:sp>
    </p:spTree>
    <p:extLst>
      <p:ext uri="{BB962C8B-B14F-4D97-AF65-F5344CB8AC3E}">
        <p14:creationId xmlns:p14="http://schemas.microsoft.com/office/powerpoint/2010/main" val="1054990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677378776"/>
              </p:ext>
            </p:extLst>
          </p:nvPr>
        </p:nvGraphicFramePr>
        <p:xfrm>
          <a:off x="1" y="0"/>
          <a:ext cx="12292148" cy="6138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193040" y="4545873"/>
            <a:ext cx="9042400" cy="1600200"/>
          </a:xfrm>
        </p:spPr>
        <p:txBody>
          <a:bodyPr/>
          <a:lstStyle/>
          <a:p>
            <a:r>
              <a:rPr lang="en-US" dirty="0" smtClean="0"/>
              <a:t>RECOMMENDATION</a:t>
            </a:r>
            <a:endParaRPr lang="en-US" dirty="0"/>
          </a:p>
        </p:txBody>
      </p:sp>
    </p:spTree>
    <p:extLst>
      <p:ext uri="{BB962C8B-B14F-4D97-AF65-F5344CB8AC3E}">
        <p14:creationId xmlns:p14="http://schemas.microsoft.com/office/powerpoint/2010/main" val="21524659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410</TotalTime>
  <Words>1691</Words>
  <Application>Microsoft Office PowerPoint</Application>
  <PresentationFormat>Widescreen</PresentationFormat>
  <Paragraphs>418</Paragraphs>
  <Slides>33</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33</vt:i4>
      </vt:variant>
    </vt:vector>
  </HeadingPairs>
  <TitlesOfParts>
    <vt:vector size="49" baseType="lpstr">
      <vt:lpstr>Avenir Next Condensed Demi Bold</vt:lpstr>
      <vt:lpstr>Bangla MN</vt:lpstr>
      <vt:lpstr>Dirty Headline</vt:lpstr>
      <vt:lpstr>MS Mincho</vt:lpstr>
      <vt:lpstr>SimSun</vt:lpstr>
      <vt:lpstr>SimSun</vt:lpstr>
      <vt:lpstr>Arial</vt:lpstr>
      <vt:lpstr>Bernard MT Condensed</vt:lpstr>
      <vt:lpstr>Cambria</vt:lpstr>
      <vt:lpstr>Copperplate Gothic Bold</vt:lpstr>
      <vt:lpstr>Franklin Gothic Heavy</vt:lpstr>
      <vt:lpstr>Impact</vt:lpstr>
      <vt:lpstr>Symbol</vt:lpstr>
      <vt:lpstr>Times New Roman</vt:lpstr>
      <vt:lpstr>Wingdings</vt:lpstr>
      <vt:lpstr>NewsPrint</vt:lpstr>
      <vt:lpstr>RELATIONSHIP BETWEEN PHYSICAL ACTIVITY AND ACADEMIC PERFORMANCE AMONG MEDICAL STUDENTS IN UKM</vt:lpstr>
      <vt:lpstr>LAB MEMBERS</vt:lpstr>
      <vt:lpstr>INTRODUCTION</vt:lpstr>
      <vt:lpstr>OBJECTIVES</vt:lpstr>
      <vt:lpstr>PowerPoint Presentation</vt:lpstr>
      <vt:lpstr>RESEARCH QUESTION</vt:lpstr>
      <vt:lpstr>PHYSICAL ACTIVITY </vt:lpstr>
      <vt:lpstr>ACADEMIC PERFORMANCE</vt:lpstr>
      <vt:lpstr>Relationship between physical activities and academic performance </vt:lpstr>
      <vt:lpstr>PowerPoint Presentation</vt:lpstr>
      <vt:lpstr>PowerPoint Presentation</vt:lpstr>
      <vt:lpstr>RESEARCH METHODOLOGY</vt:lpstr>
      <vt:lpstr>RESEARCH TOOL:        QUESTIONNAIRE</vt:lpstr>
      <vt:lpstr>RESULTS</vt:lpstr>
      <vt:lpstr>PowerPoint Presentation</vt:lpstr>
      <vt:lpstr>PowerPoint Presentation</vt:lpstr>
      <vt:lpstr>PowerPoint Presentation</vt:lpstr>
      <vt:lpstr>PowerPoint Presentation</vt:lpstr>
      <vt:lpstr>PowerPoint Presentation</vt:lpstr>
      <vt:lpstr>Chi-squared (χ2) Test Result</vt:lpstr>
      <vt:lpstr>Chi-squared (χ2) Test Result</vt:lpstr>
      <vt:lpstr>Conclusion from Chi-squared Test Result </vt:lpstr>
      <vt:lpstr>T TEST RESULTS</vt:lpstr>
      <vt:lpstr>PowerPoint Presentation</vt:lpstr>
      <vt:lpstr>PowerPoint Presentation</vt:lpstr>
      <vt:lpstr>PowerPoint Presentation</vt:lpstr>
      <vt:lpstr>PowerPoint Presentation</vt:lpstr>
      <vt:lpstr>Conclusion from the T-test Results</vt:lpstr>
      <vt:lpstr>DISCUSSION</vt:lpstr>
      <vt:lpstr>Discussion of the Test Results</vt:lpstr>
      <vt:lpstr>PowerPoint Presentation</vt:lpstr>
      <vt:lpstr>STUDY LIMITATION</vt:lpstr>
      <vt:lpstr>RECOMMENDATION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BETWEEN PHYSICAL ACTIVITY AND ACADEMIC PERFORMANCE AMONG 2ND YEAR MEDICAL STUDENTS IN UKM</dc:title>
  <dc:creator>Owner</dc:creator>
  <cp:lastModifiedBy>chan chee yong</cp:lastModifiedBy>
  <cp:revision>42</cp:revision>
  <dcterms:created xsi:type="dcterms:W3CDTF">2015-11-04T13:39:40Z</dcterms:created>
  <dcterms:modified xsi:type="dcterms:W3CDTF">2015-12-03T17:44:04Z</dcterms:modified>
</cp:coreProperties>
</file>