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4804" r:id="rId1"/>
  </p:sldMasterIdLst>
  <p:sldIdLst>
    <p:sldId id="257" r:id="rId2"/>
    <p:sldId id="258" r:id="rId3"/>
    <p:sldId id="259" r:id="rId4"/>
    <p:sldId id="281" r:id="rId5"/>
    <p:sldId id="282" r:id="rId6"/>
    <p:sldId id="287" r:id="rId7"/>
    <p:sldId id="262" r:id="rId8"/>
    <p:sldId id="265" r:id="rId9"/>
    <p:sldId id="289" r:id="rId10"/>
    <p:sldId id="266" r:id="rId11"/>
    <p:sldId id="267" r:id="rId12"/>
    <p:sldId id="271" r:id="rId13"/>
    <p:sldId id="272" r:id="rId14"/>
    <p:sldId id="275" r:id="rId15"/>
    <p:sldId id="273" r:id="rId16"/>
    <p:sldId id="288" r:id="rId17"/>
    <p:sldId id="274" r:id="rId18"/>
    <p:sldId id="276" r:id="rId19"/>
    <p:sldId id="277" r:id="rId20"/>
    <p:sldId id="278" r:id="rId21"/>
    <p:sldId id="279" r:id="rId22"/>
    <p:sldId id="280" r:id="rId23"/>
    <p:sldId id="283" r:id="rId24"/>
    <p:sldId id="268" r:id="rId25"/>
    <p:sldId id="269" r:id="rId26"/>
    <p:sldId id="27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96" autoAdjust="0"/>
    <p:restoredTop sz="94660"/>
  </p:normalViewPr>
  <p:slideViewPr>
    <p:cSldViewPr snapToGrid="0">
      <p:cViewPr varScale="1">
        <p:scale>
          <a:sx n="69" d="100"/>
          <a:sy n="69" d="100"/>
        </p:scale>
        <p:origin x="-302"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dirty="0"/>
              <a:t>Health Literacy </a:t>
            </a:r>
            <a:r>
              <a:rPr lang="en-US" dirty="0" smtClean="0"/>
              <a:t>Level (n=101)</a:t>
            </a:r>
            <a:endParaRPr lang="en-US" dirty="0"/>
          </a:p>
        </c:rich>
      </c:tx>
      <c:layout>
        <c:manualLayout>
          <c:xMode val="edge"/>
          <c:yMode val="edge"/>
          <c:x val="6.575146367068678E-2"/>
          <c:y val="7.6603901732273591E-2"/>
        </c:manualLayout>
      </c:layout>
      <c:overlay val="0"/>
      <c:spPr>
        <a:noFill/>
        <a:ln>
          <a:noFill/>
        </a:ln>
        <a:effectLst/>
      </c:spPr>
    </c:title>
    <c:autoTitleDeleted val="0"/>
    <c:plotArea>
      <c:layout>
        <c:manualLayout>
          <c:layoutTarget val="inner"/>
          <c:xMode val="edge"/>
          <c:yMode val="edge"/>
          <c:x val="0.13155302151040846"/>
          <c:y val="0.26644063489152908"/>
          <c:w val="0.31084784669603599"/>
          <c:h val="0.60203710081777173"/>
        </c:manualLayout>
      </c:layout>
      <c:pieChart>
        <c:varyColors val="1"/>
        <c:ser>
          <c:idx val="0"/>
          <c:order val="0"/>
          <c:tx>
            <c:strRef>
              <c:f>Sheet1!$B$1</c:f>
              <c:strCache>
                <c:ptCount val="1"/>
                <c:pt idx="0">
                  <c:v>Health Literacy Level</c:v>
                </c:pt>
              </c:strCache>
            </c:strRef>
          </c:tx>
          <c:dPt>
            <c:idx val="0"/>
            <c:bubble3D val="0"/>
            <c:spPr>
              <a:solidFill>
                <a:schemeClr val="accent1"/>
              </a:solidFill>
              <a:ln w="19050">
                <a:solidFill>
                  <a:schemeClr val="lt1"/>
                </a:solidFill>
              </a:ln>
              <a:effectLst/>
            </c:spPr>
          </c:dPt>
          <c:dPt>
            <c:idx val="1"/>
            <c:bubble3D val="0"/>
            <c:spPr>
              <a:solidFill>
                <a:schemeClr val="accent3"/>
              </a:solidFill>
              <a:ln w="19050">
                <a:solidFill>
                  <a:schemeClr val="lt1"/>
                </a:solidFill>
              </a:ln>
              <a:effectLst/>
            </c:spPr>
          </c:dPt>
          <c:dLbls>
            <c:dLbl>
              <c:idx val="0"/>
              <c:layout>
                <c:manualLayout>
                  <c:x val="-0.16599269547219783"/>
                  <c:y val="-0.16391706913874093"/>
                </c:manualLayout>
              </c:layout>
              <c:spPr>
                <a:noFill/>
                <a:ln>
                  <a:noFill/>
                </a:ln>
                <a:effectLst/>
              </c:spPr>
              <c:txPr>
                <a:bodyPr rot="0" spcFirstLastPara="1" vertOverflow="ellipsis" vert="horz" wrap="square" lIns="38100" tIns="19050" rIns="38100" bIns="19050" anchor="ctr" anchorCtr="1">
                  <a:noAutofit/>
                </a:bodyPr>
                <a:lstStyle/>
                <a:p>
                  <a:pPr>
                    <a:defRPr sz="2800" b="0"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6510795470444023"/>
                      <c:h val="0.1529727751866935"/>
                    </c:manualLayout>
                  </c15:layout>
                </c:ext>
              </c:extLst>
            </c:dLbl>
            <c:dLbl>
              <c:idx val="1"/>
              <c:layout>
                <c:manualLayout>
                  <c:x val="0.1124476420604248"/>
                  <c:y val="0.14276798815305858"/>
                </c:manualLayout>
              </c:layout>
              <c:tx>
                <c:rich>
                  <a:bodyPr rot="0" spcFirstLastPara="1" vertOverflow="ellipsis" vert="horz" wrap="square" lIns="38100" tIns="19050" rIns="38100" bIns="19050" anchor="ctr" anchorCtr="1">
                    <a:noAutofit/>
                  </a:bodyPr>
                  <a:lstStyle/>
                  <a:p>
                    <a:pPr>
                      <a:defRPr sz="2800" b="0" i="0" u="none" strike="noStrike" kern="1200" baseline="0">
                        <a:solidFill>
                          <a:schemeClr val="tx1"/>
                        </a:solidFill>
                        <a:latin typeface="+mn-lt"/>
                        <a:ea typeface="+mn-ea"/>
                        <a:cs typeface="+mn-cs"/>
                      </a:defRPr>
                    </a:pPr>
                    <a:r>
                      <a:rPr lang="en-US" sz="2800" dirty="0" smtClean="0"/>
                      <a:t>28.7%</a:t>
                    </a:r>
                    <a:endParaRPr lang="en-US" dirty="0"/>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15:layout>
                    <c:manualLayout>
                      <c:w val="0.16838824519525691"/>
                      <c:h val="0.21218804300089744"/>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Adequate Health Literacy (4-6) = 72(71.3%)</c:v>
                </c:pt>
                <c:pt idx="1">
                  <c:v>Limited Health Literacy (0-3)  = 29 (28.7%)</c:v>
                </c:pt>
              </c:strCache>
            </c:strRef>
          </c:cat>
          <c:val>
            <c:numRef>
              <c:f>Sheet1!$B$2:$B$3</c:f>
              <c:numCache>
                <c:formatCode>0.00%</c:formatCode>
                <c:ptCount val="2"/>
                <c:pt idx="0">
                  <c:v>0.71299999999999997</c:v>
                </c:pt>
                <c:pt idx="1">
                  <c:v>0.28699999999999998</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49641015653710691"/>
          <c:y val="0.27482484145907715"/>
          <c:w val="0.48273368135913486"/>
          <c:h val="0.6380968293423906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dirty="0" smtClean="0"/>
              <a:t>BMI (n=101)</a:t>
            </a:r>
            <a:endParaRPr lang="en-US" sz="2400" dirty="0"/>
          </a:p>
        </c:rich>
      </c:tx>
      <c:layout>
        <c:manualLayout>
          <c:xMode val="edge"/>
          <c:yMode val="edge"/>
          <c:x val="0.23161515312719988"/>
          <c:y val="7.486183184849575E-2"/>
        </c:manualLayout>
      </c:layout>
      <c:overlay val="0"/>
      <c:spPr>
        <a:noFill/>
        <a:ln>
          <a:noFill/>
        </a:ln>
        <a:effectLst/>
      </c:spPr>
    </c:title>
    <c:autoTitleDeleted val="0"/>
    <c:plotArea>
      <c:layout>
        <c:manualLayout>
          <c:layoutTarget val="inner"/>
          <c:xMode val="edge"/>
          <c:yMode val="edge"/>
          <c:x val="0.14993625894193047"/>
          <c:y val="0.24158480241801888"/>
          <c:w val="0.36900332038995715"/>
          <c:h val="0.65589859606116596"/>
        </c:manualLayout>
      </c:layout>
      <c:pieChart>
        <c:varyColors val="1"/>
        <c:ser>
          <c:idx val="0"/>
          <c:order val="0"/>
          <c:tx>
            <c:strRef>
              <c:f>Sheet1!$B$1</c:f>
              <c:strCache>
                <c:ptCount val="1"/>
                <c:pt idx="0">
                  <c:v>BMI</c:v>
                </c:pt>
              </c:strCache>
            </c:strRef>
          </c:tx>
          <c:dPt>
            <c:idx val="0"/>
            <c:bubble3D val="0"/>
            <c:spPr>
              <a:solidFill>
                <a:schemeClr val="accent1"/>
              </a:solidFill>
              <a:ln w="19050">
                <a:solidFill>
                  <a:schemeClr val="lt1"/>
                </a:solidFill>
              </a:ln>
              <a:effectLst/>
            </c:spPr>
          </c:dPt>
          <c:dPt>
            <c:idx val="1"/>
            <c:bubble3D val="0"/>
            <c:spPr>
              <a:solidFill>
                <a:schemeClr val="accent3"/>
              </a:solidFill>
              <a:ln w="19050">
                <a:solidFill>
                  <a:schemeClr val="lt1"/>
                </a:solidFill>
              </a:ln>
              <a:effectLst/>
            </c:spPr>
          </c:dPt>
          <c:dPt>
            <c:idx val="2"/>
            <c:bubble3D val="0"/>
            <c:spPr>
              <a:solidFill>
                <a:schemeClr val="accent5"/>
              </a:solidFill>
              <a:ln w="19050">
                <a:solidFill>
                  <a:schemeClr val="lt1"/>
                </a:solidFill>
              </a:ln>
              <a:effectLst/>
            </c:spPr>
          </c:dPt>
          <c:dLbls>
            <c:dLbl>
              <c:idx val="0"/>
              <c:layout>
                <c:manualLayout>
                  <c:x val="-4.6008521944703624E-2"/>
                  <c:y val="0.13491773997449569"/>
                </c:manualLayout>
              </c:layout>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8.6745816578530033E-2"/>
                      <c:h val="8.7510899988413993E-2"/>
                    </c:manualLayout>
                  </c15:layout>
                </c:ext>
              </c:extLst>
            </c:dLbl>
            <c:dLbl>
              <c:idx val="1"/>
              <c:layout>
                <c:manualLayout>
                  <c:x val="-0.11583315023577331"/>
                  <c:y val="-0.19221999233976259"/>
                </c:manualLayout>
              </c:layout>
              <c:tx>
                <c:rich>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r>
                      <a:rPr lang="en-US" sz="2400" dirty="0" smtClean="0"/>
                      <a:t>62.4</a:t>
                    </a:r>
                    <a:r>
                      <a:rPr lang="en-US" sz="2400" dirty="0"/>
                      <a:t>%</a:t>
                    </a: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extLst>
            </c:dLbl>
            <c:dLbl>
              <c:idx val="2"/>
              <c:layout>
                <c:manualLayout>
                  <c:x val="9.4132090338966204E-2"/>
                  <c:y val="0.13624226334118056"/>
                </c:manualLayout>
              </c:layout>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Underweight = 10 (9.9%)</c:v>
                </c:pt>
                <c:pt idx="1">
                  <c:v>Normal = 63 (62.4%)</c:v>
                </c:pt>
                <c:pt idx="2">
                  <c:v>Overweight = 28 (27.72%)</c:v>
                </c:pt>
              </c:strCache>
            </c:strRef>
          </c:cat>
          <c:val>
            <c:numRef>
              <c:f>Sheet1!$B$2:$B$4</c:f>
              <c:numCache>
                <c:formatCode>0.00%</c:formatCode>
                <c:ptCount val="3"/>
                <c:pt idx="0">
                  <c:v>9.9000000000000005E-2</c:v>
                </c:pt>
                <c:pt idx="1">
                  <c:v>0.62239999999999995</c:v>
                </c:pt>
                <c:pt idx="2">
                  <c:v>0.2772</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53401181233644479"/>
          <c:y val="0.38531789346163303"/>
          <c:w val="0.42357156677670588"/>
          <c:h val="0.3493022991099104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23289636183155"/>
          <c:y val="9.237526026602754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159050159386677E-2"/>
          <c:y val="0.23727669289912956"/>
          <c:w val="0.41293788833130918"/>
          <c:h val="0.65687904016497456"/>
        </c:manualLayout>
      </c:layout>
      <c:pieChart>
        <c:varyColors val="1"/>
        <c:ser>
          <c:idx val="0"/>
          <c:order val="0"/>
          <c:tx>
            <c:strRef>
              <c:f>Sheet1!$B$1</c:f>
              <c:strCache>
                <c:ptCount val="1"/>
                <c:pt idx="0">
                  <c:v>MUET</c:v>
                </c:pt>
              </c:strCache>
            </c:strRef>
          </c:tx>
          <c:dPt>
            <c:idx val="0"/>
            <c:bubble3D val="0"/>
            <c:spPr>
              <a:solidFill>
                <a:schemeClr val="accent1"/>
              </a:solidFill>
              <a:ln w="19050">
                <a:solidFill>
                  <a:schemeClr val="lt1"/>
                </a:solidFill>
              </a:ln>
              <a:effectLst/>
            </c:spPr>
          </c:dPt>
          <c:dPt>
            <c:idx val="1"/>
            <c:bubble3D val="0"/>
            <c:spPr>
              <a:solidFill>
                <a:schemeClr val="accent3"/>
              </a:solidFill>
              <a:ln w="19050">
                <a:solidFill>
                  <a:schemeClr val="lt1"/>
                </a:solidFill>
              </a:ln>
              <a:effectLst/>
            </c:spPr>
          </c:dPt>
          <c:dPt>
            <c:idx val="2"/>
            <c:bubble3D val="0"/>
            <c:spPr>
              <a:solidFill>
                <a:schemeClr val="accent5"/>
              </a:solidFill>
              <a:ln w="19050">
                <a:solidFill>
                  <a:schemeClr val="lt1"/>
                </a:solidFill>
              </a:ln>
              <a:effectLst/>
            </c:spPr>
          </c:dPt>
          <c:dLbls>
            <c:dLbl>
              <c:idx val="0"/>
              <c:layout>
                <c:manualLayout>
                  <c:x val="-0.18093555886213272"/>
                  <c:y val="3.5020799840560675E-2"/>
                </c:manualLayout>
              </c:layout>
              <c:dLblPos val="bestFit"/>
              <c:showLegendKey val="0"/>
              <c:showVal val="1"/>
              <c:showCatName val="0"/>
              <c:showSerName val="0"/>
              <c:showPercent val="0"/>
              <c:showBubbleSize val="0"/>
              <c:extLst>
                <c:ext xmlns:c15="http://schemas.microsoft.com/office/drawing/2012/chart" uri="{CE6537A1-D6FC-4f65-9D91-7224C49458BB}"/>
              </c:extLst>
            </c:dLbl>
            <c:dLbl>
              <c:idx val="1"/>
              <c:layout>
                <c:manualLayout>
                  <c:x val="0.11902444676446691"/>
                  <c:y val="-5.2803604061147362E-2"/>
                </c:manualLayout>
              </c:layout>
              <c:spPr>
                <a:noFill/>
                <a:ln>
                  <a:noFill/>
                </a:ln>
                <a:effectLst/>
              </c:spPr>
              <c:txPr>
                <a:bodyPr rot="0" spcFirstLastPara="1" vertOverflow="ellipsis" vert="horz" wrap="square" lIns="38100" tIns="19050" rIns="38100" bIns="19050" anchor="ctr" anchorCtr="1">
                  <a:noAutofit/>
                </a:bodyPr>
                <a:lstStyle/>
                <a:p>
                  <a:pPr>
                    <a:defRPr sz="2000" b="0"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5709353299452999"/>
                      <c:h val="0.11209460630752073"/>
                    </c:manualLayout>
                  </c15:layout>
                </c:ext>
              </c:extLst>
            </c:dLbl>
            <c:dLbl>
              <c:idx val="2"/>
              <c:layout>
                <c:manualLayout>
                  <c:x val="5.4231858018483521E-2"/>
                  <c:y val="0.10605639237913453"/>
                </c:manualLayout>
              </c:layout>
              <c:spPr>
                <a:noFill/>
                <a:ln>
                  <a:noFill/>
                </a:ln>
                <a:effectLst/>
              </c:spPr>
              <c:txPr>
                <a:bodyPr rot="0" spcFirstLastPara="1" vertOverflow="ellipsis" vert="horz" wrap="square" lIns="38100" tIns="19050" rIns="38100" bIns="19050" anchor="ctr" anchorCtr="1">
                  <a:noAutofit/>
                </a:bodyPr>
                <a:lstStyle/>
                <a:p>
                  <a:pPr>
                    <a:defRPr sz="2000" b="0"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3637390712967498"/>
                      <c:h val="9.4627387757271392E-2"/>
                    </c:manualLayout>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Band 3 = 48(47.52%)</c:v>
                </c:pt>
                <c:pt idx="1">
                  <c:v>Band 4 = 44(43.56%)</c:v>
                </c:pt>
                <c:pt idx="2">
                  <c:v>Band 5 = 9(8.91%)</c:v>
                </c:pt>
              </c:strCache>
            </c:strRef>
          </c:cat>
          <c:val>
            <c:numRef>
              <c:f>Sheet1!$B$2:$B$4</c:f>
              <c:numCache>
                <c:formatCode>0.00%</c:formatCode>
                <c:ptCount val="3"/>
                <c:pt idx="0">
                  <c:v>0.47520000000000001</c:v>
                </c:pt>
                <c:pt idx="1">
                  <c:v>0.43559999999999999</c:v>
                </c:pt>
                <c:pt idx="2">
                  <c:v>8.9099999999999999E-2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47472233177288442"/>
          <c:y val="0.40977109329955719"/>
          <c:w val="0.38440442532964569"/>
          <c:h val="0.27544962014086533"/>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MY"/>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9476508250442799"/>
          <c:y val="1.724286186250062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8822589541748058"/>
          <c:y val="0.170323043433004"/>
          <c:w val="0.5035831565163772"/>
          <c:h val="0.73587556175071622"/>
        </c:manualLayout>
      </c:layout>
      <c:pieChart>
        <c:varyColors val="1"/>
        <c:ser>
          <c:idx val="0"/>
          <c:order val="0"/>
          <c:tx>
            <c:strRef>
              <c:f>Sheet1!$B$1</c:f>
              <c:strCache>
                <c:ptCount val="1"/>
                <c:pt idx="0">
                  <c:v>CGPA</c:v>
                </c:pt>
              </c:strCache>
            </c:strRef>
          </c:tx>
          <c:dPt>
            <c:idx val="0"/>
            <c:bubble3D val="0"/>
            <c:spPr>
              <a:solidFill>
                <a:schemeClr val="accent1"/>
              </a:solidFill>
              <a:ln w="19050">
                <a:solidFill>
                  <a:schemeClr val="lt1"/>
                </a:solidFill>
              </a:ln>
              <a:effectLst/>
            </c:spPr>
          </c:dPt>
          <c:dPt>
            <c:idx val="1"/>
            <c:bubble3D val="0"/>
            <c:spPr>
              <a:solidFill>
                <a:schemeClr val="accent3"/>
              </a:solidFill>
              <a:ln w="19050">
                <a:solidFill>
                  <a:schemeClr val="lt1"/>
                </a:solidFill>
              </a:ln>
              <a:effectLst/>
            </c:spPr>
          </c:dPt>
          <c:dLbls>
            <c:dLbl>
              <c:idx val="0"/>
              <c:layout>
                <c:manualLayout>
                  <c:x val="-0.1076165059391814"/>
                  <c:y val="-0.2665674105622849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10730051570273846"/>
                  <c:y val="0.1341612320726281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&lt;3.5 = 89(88.12%)</c:v>
                </c:pt>
                <c:pt idx="1">
                  <c:v>≥3.5 = 12(11.88%)</c:v>
                </c:pt>
              </c:strCache>
            </c:strRef>
          </c:cat>
          <c:val>
            <c:numRef>
              <c:f>Sheet1!$B$2:$B$3</c:f>
              <c:numCache>
                <c:formatCode>0.00%</c:formatCode>
                <c:ptCount val="2"/>
                <c:pt idx="0">
                  <c:v>0.88119999999999998</c:v>
                </c:pt>
                <c:pt idx="1">
                  <c:v>0.1188</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70443581118643528"/>
          <c:y val="0.31739764030756557"/>
          <c:w val="0.26980646711824025"/>
          <c:h val="0.39066441589239731"/>
        </c:manualLayout>
      </c:layout>
      <c:overlay val="0"/>
      <c:spPr>
        <a:solidFill>
          <a:schemeClr val="bg1"/>
        </a:solid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76DE98-CDFA-4DEA-926F-8C5AC9A996F4}"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1752470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6DE98-CDFA-4DEA-926F-8C5AC9A996F4}"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3741933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76DE98-CDFA-4DEA-926F-8C5AC9A996F4}"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273827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76DE98-CDFA-4DEA-926F-8C5AC9A996F4}" type="datetimeFigureOut">
              <a:rPr lang="en-US" smtClean="0"/>
              <a:t>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1954167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76DE98-CDFA-4DEA-926F-8C5AC9A996F4}" type="datetimeFigureOut">
              <a:rPr lang="en-US" smtClean="0"/>
              <a:t>12/4/2015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3624084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076DE98-CDFA-4DEA-926F-8C5AC9A996F4}" type="datetimeFigureOut">
              <a:rPr lang="en-US" smtClean="0"/>
              <a:t>12/4/2015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3230855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76DE98-CDFA-4DEA-926F-8C5AC9A996F4}" type="datetimeFigureOut">
              <a:rPr lang="en-US" smtClean="0"/>
              <a:t>12/4/2015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3912656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6DE98-CDFA-4DEA-926F-8C5AC9A996F4}" type="datetimeFigureOut">
              <a:rPr lang="en-US" smtClean="0"/>
              <a:t>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753673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6DE98-CDFA-4DEA-926F-8C5AC9A996F4}" type="datetimeFigureOut">
              <a:rPr lang="en-US" smtClean="0"/>
              <a:t>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4084589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A98308-9C2D-4F6D-80C4-C9721CEB10C2}" type="datetimeFigureOut">
              <a:rPr lang="en-US" smtClean="0">
                <a:solidFill>
                  <a:prstClr val="black">
                    <a:tint val="75000"/>
                  </a:prstClr>
                </a:solidFill>
              </a:rPr>
              <a:pPr/>
              <a:t>12/4/2015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5200AB6-9EDD-403C-A8C6-93E0A25336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81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A98308-9C2D-4F6D-80C4-C9721CEB10C2}" type="datetimeFigureOut">
              <a:rPr lang="en-US" smtClean="0">
                <a:solidFill>
                  <a:prstClr val="black">
                    <a:tint val="75000"/>
                  </a:prstClr>
                </a:solidFill>
              </a:rPr>
              <a:pPr/>
              <a:t>12/4/2015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5200AB6-9EDD-403C-A8C6-93E0A25336CD}" type="slidenum">
              <a:rPr lang="en-US" smtClean="0">
                <a:solidFill>
                  <a:prstClr val="black">
                    <a:tint val="75000"/>
                  </a:prstClr>
                </a:solidFill>
              </a:rPr>
              <a:pPr/>
              <a:t>‹#›</a:t>
            </a:fld>
            <a:endParaRPr lang="en-US">
              <a:solidFill>
                <a:prstClr val="black">
                  <a:tint val="75000"/>
                </a:prstClr>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210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A98308-9C2D-4F6D-80C4-C9721CEB10C2}" type="datetimeFigureOut">
              <a:rPr lang="en-US" smtClean="0">
                <a:solidFill>
                  <a:prstClr val="black">
                    <a:tint val="75000"/>
                  </a:prstClr>
                </a:solidFill>
              </a:rPr>
              <a:pPr/>
              <a:t>12/4/2015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5200AB6-9EDD-403C-A8C6-93E0A25336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984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A98308-9C2D-4F6D-80C4-C9721CEB10C2}" type="datetimeFigureOut">
              <a:rPr lang="en-US" smtClean="0">
                <a:solidFill>
                  <a:prstClr val="black">
                    <a:tint val="75000"/>
                  </a:prstClr>
                </a:solidFill>
              </a:rPr>
              <a:pPr/>
              <a:t>12/4/2015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5200AB6-9EDD-403C-A8C6-93E0A25336CD}" type="slidenum">
              <a:rPr lang="en-US" smtClean="0">
                <a:solidFill>
                  <a:prstClr val="black">
                    <a:tint val="75000"/>
                  </a:prstClr>
                </a:solidFill>
              </a:rPr>
              <a:pPr/>
              <a:t>‹#›</a:t>
            </a:fld>
            <a:endParaRPr lang="en-US">
              <a:solidFill>
                <a:prstClr val="black">
                  <a:tint val="75000"/>
                </a:prstClr>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89439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A98308-9C2D-4F6D-80C4-C9721CEB10C2}" type="datetimeFigureOut">
              <a:rPr lang="en-US" smtClean="0">
                <a:solidFill>
                  <a:prstClr val="black">
                    <a:tint val="75000"/>
                  </a:prstClr>
                </a:solidFill>
              </a:rPr>
              <a:pPr/>
              <a:t>12/4/2015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5200AB6-9EDD-403C-A8C6-93E0A25336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1995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6DE98-CDFA-4DEA-926F-8C5AC9A996F4}"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3658170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76DE98-CDFA-4DEA-926F-8C5AC9A996F4}"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5BC5D-83AA-4C7C-9ED2-EB872E701274}" type="slidenum">
              <a:rPr lang="en-US" smtClean="0"/>
              <a:t>‹#›</a:t>
            </a:fld>
            <a:endParaRPr lang="en-US"/>
          </a:p>
        </p:txBody>
      </p:sp>
    </p:spTree>
    <p:extLst>
      <p:ext uri="{BB962C8B-B14F-4D97-AF65-F5344CB8AC3E}">
        <p14:creationId xmlns:p14="http://schemas.microsoft.com/office/powerpoint/2010/main" val="3456842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4A98308-9C2D-4F6D-80C4-C9721CEB10C2}" type="datetimeFigureOut">
              <a:rPr lang="en-US" smtClean="0">
                <a:solidFill>
                  <a:prstClr val="black">
                    <a:tint val="75000"/>
                  </a:prstClr>
                </a:solidFill>
              </a:rPr>
              <a:pPr/>
              <a:t>12/4/2015</a:t>
            </a:fld>
            <a:endParaRPr lang="en-US">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5200AB6-9EDD-403C-A8C6-93E0A25336C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6484890"/>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 id="2147484816" r:id="rId12"/>
    <p:sldLayoutId id="2147484817" r:id="rId13"/>
    <p:sldLayoutId id="2147484818" r:id="rId14"/>
    <p:sldLayoutId id="2147484819" r:id="rId15"/>
    <p:sldLayoutId id="214748482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51584" y="260649"/>
            <a:ext cx="7358114" cy="6924973"/>
          </a:xfrm>
          <a:prstGeom prst="rect">
            <a:avLst/>
          </a:prstGeom>
        </p:spPr>
        <p:txBody>
          <a:bodyPr wrap="square">
            <a:spAutoFit/>
          </a:bodyPr>
          <a:lstStyle/>
          <a:p>
            <a:pPr algn="ctr"/>
            <a:endParaRPr lang="en-MY" sz="3600" b="1" dirty="0">
              <a:latin typeface="Algerian" pitchFamily="82" charset="0"/>
            </a:endParaRPr>
          </a:p>
          <a:p>
            <a:pPr algn="ctr"/>
            <a:r>
              <a:rPr lang="en-MY" sz="2800" b="1" dirty="0" smtClean="0">
                <a:latin typeface="Times New Roman" panose="02020603050405020304" pitchFamily="18" charset="0"/>
                <a:cs typeface="Times New Roman" panose="02020603050405020304" pitchFamily="18" charset="0"/>
              </a:rPr>
              <a:t>HEALTH LITERACY AND ITS ASSOCIATED FACTORS AMONG 2</a:t>
            </a:r>
            <a:r>
              <a:rPr lang="en-MY" sz="2800" b="1" baseline="30000" dirty="0" smtClean="0">
                <a:latin typeface="Times New Roman" panose="02020603050405020304" pitchFamily="18" charset="0"/>
                <a:cs typeface="Times New Roman" panose="02020603050405020304" pitchFamily="18" charset="0"/>
              </a:rPr>
              <a:t>ND</a:t>
            </a:r>
            <a:r>
              <a:rPr lang="en-MY" sz="2800" b="1" dirty="0" smtClean="0">
                <a:latin typeface="Times New Roman" panose="02020603050405020304" pitchFamily="18" charset="0"/>
                <a:cs typeface="Times New Roman" panose="02020603050405020304" pitchFamily="18" charset="0"/>
              </a:rPr>
              <a:t> YEAR MEDICAL STUDENTS OF FACULTY OF MEDICINE UKM</a:t>
            </a:r>
            <a:endParaRPr lang="en-MY" sz="2800" b="1" dirty="0">
              <a:latin typeface="Algerian" pitchFamily="82" charset="0"/>
            </a:endParaRPr>
          </a:p>
          <a:p>
            <a:pPr algn="ctr"/>
            <a:endParaRPr lang="en-MY" sz="3200" b="1" dirty="0">
              <a:latin typeface="Algerian" pitchFamily="82" charset="0"/>
            </a:endParaRPr>
          </a:p>
          <a:p>
            <a:pPr algn="ctr"/>
            <a:r>
              <a:rPr lang="en-MY" sz="2200" dirty="0">
                <a:latin typeface="Times New Roman" panose="02020603050405020304" pitchFamily="18" charset="0"/>
                <a:cs typeface="Times New Roman" panose="02020603050405020304" pitchFamily="18" charset="0"/>
              </a:rPr>
              <a:t>Lab 7</a:t>
            </a:r>
          </a:p>
          <a:p>
            <a:pPr algn="ctr"/>
            <a:r>
              <a:rPr lang="en-MY" sz="2200" dirty="0">
                <a:latin typeface="Times New Roman" panose="02020603050405020304" pitchFamily="18" charset="0"/>
                <a:cs typeface="Times New Roman" panose="02020603050405020304" pitchFamily="18" charset="0"/>
              </a:rPr>
              <a:t>Medicine &amp; Society</a:t>
            </a:r>
          </a:p>
          <a:p>
            <a:pPr algn="ctr"/>
            <a:r>
              <a:rPr lang="en-MY" sz="2200" dirty="0">
                <a:latin typeface="Times New Roman" panose="02020603050405020304" pitchFamily="18" charset="0"/>
                <a:cs typeface="Times New Roman" panose="02020603050405020304" pitchFamily="18" charset="0"/>
              </a:rPr>
              <a:t>Faculty of Medicine</a:t>
            </a:r>
          </a:p>
          <a:p>
            <a:pPr algn="ctr"/>
            <a:r>
              <a:rPr lang="en-MY" sz="2200" dirty="0" err="1">
                <a:latin typeface="Times New Roman" panose="02020603050405020304" pitchFamily="18" charset="0"/>
                <a:cs typeface="Times New Roman" panose="02020603050405020304" pitchFamily="18" charset="0"/>
              </a:rPr>
              <a:t>Universiti</a:t>
            </a:r>
            <a:r>
              <a:rPr lang="en-MY" sz="2200" dirty="0">
                <a:latin typeface="Times New Roman" panose="02020603050405020304" pitchFamily="18" charset="0"/>
                <a:cs typeface="Times New Roman" panose="02020603050405020304" pitchFamily="18" charset="0"/>
              </a:rPr>
              <a:t> </a:t>
            </a:r>
            <a:r>
              <a:rPr lang="en-MY" sz="2200" dirty="0" err="1">
                <a:latin typeface="Times New Roman" panose="02020603050405020304" pitchFamily="18" charset="0"/>
                <a:cs typeface="Times New Roman" panose="02020603050405020304" pitchFamily="18" charset="0"/>
              </a:rPr>
              <a:t>Kebangsaan</a:t>
            </a:r>
            <a:r>
              <a:rPr lang="en-MY" sz="2200" dirty="0">
                <a:latin typeface="Times New Roman" panose="02020603050405020304" pitchFamily="18" charset="0"/>
                <a:cs typeface="Times New Roman" panose="02020603050405020304" pitchFamily="18" charset="0"/>
              </a:rPr>
              <a:t> </a:t>
            </a:r>
            <a:r>
              <a:rPr lang="en-MY" sz="2200" dirty="0" smtClean="0">
                <a:latin typeface="Times New Roman" panose="02020603050405020304" pitchFamily="18" charset="0"/>
                <a:cs typeface="Times New Roman" panose="02020603050405020304" pitchFamily="18" charset="0"/>
              </a:rPr>
              <a:t>Malaysia</a:t>
            </a:r>
            <a:r>
              <a:rPr lang="en-MY" sz="2200" dirty="0">
                <a:latin typeface="Algerian" pitchFamily="82" charset="0"/>
              </a:rPr>
              <a:t/>
            </a:r>
            <a:br>
              <a:rPr lang="en-MY" sz="2200" dirty="0">
                <a:latin typeface="Algerian" pitchFamily="82" charset="0"/>
              </a:rPr>
            </a:br>
            <a:r>
              <a:rPr lang="en-MY" sz="2200" dirty="0">
                <a:latin typeface="Algerian" pitchFamily="82" charset="0"/>
              </a:rPr>
              <a:t> </a:t>
            </a:r>
          </a:p>
          <a:p>
            <a:pPr algn="ctr"/>
            <a:r>
              <a:rPr lang="en-MY" sz="2200" dirty="0">
                <a:latin typeface="Times New Roman" panose="02020603050405020304" pitchFamily="18" charset="0"/>
                <a:cs typeface="Times New Roman" panose="02020603050405020304" pitchFamily="18" charset="0"/>
              </a:rPr>
              <a:t>Prof </a:t>
            </a:r>
            <a:r>
              <a:rPr lang="en-MY" sz="2200" dirty="0" err="1">
                <a:latin typeface="Times New Roman" panose="02020603050405020304" pitchFamily="18" charset="0"/>
                <a:cs typeface="Times New Roman" panose="02020603050405020304" pitchFamily="18" charset="0"/>
              </a:rPr>
              <a:t>Madya</a:t>
            </a:r>
            <a:r>
              <a:rPr lang="en-MY" sz="2200" dirty="0">
                <a:latin typeface="Times New Roman" panose="02020603050405020304" pitchFamily="18" charset="0"/>
                <a:cs typeface="Times New Roman" panose="02020603050405020304" pitchFamily="18" charset="0"/>
              </a:rPr>
              <a:t> Dr </a:t>
            </a:r>
            <a:r>
              <a:rPr lang="en-MY" sz="2200" dirty="0" err="1">
                <a:latin typeface="Times New Roman" panose="02020603050405020304" pitchFamily="18" charset="0"/>
                <a:cs typeface="Times New Roman" panose="02020603050405020304" pitchFamily="18" charset="0"/>
              </a:rPr>
              <a:t>Azmi</a:t>
            </a:r>
            <a:r>
              <a:rPr lang="en-MY" sz="2200" dirty="0">
                <a:latin typeface="Times New Roman" panose="02020603050405020304" pitchFamily="18" charset="0"/>
                <a:cs typeface="Times New Roman" panose="02020603050405020304" pitchFamily="18" charset="0"/>
              </a:rPr>
              <a:t> Bin </a:t>
            </a:r>
            <a:r>
              <a:rPr lang="en-MY" sz="2200" dirty="0" err="1">
                <a:latin typeface="Times New Roman" panose="02020603050405020304" pitchFamily="18" charset="0"/>
                <a:cs typeface="Times New Roman" panose="02020603050405020304" pitchFamily="18" charset="0"/>
              </a:rPr>
              <a:t>Mohd</a:t>
            </a:r>
            <a:r>
              <a:rPr lang="en-MY" sz="2200" dirty="0">
                <a:latin typeface="Times New Roman" panose="02020603050405020304" pitchFamily="18" charset="0"/>
                <a:cs typeface="Times New Roman" panose="02020603050405020304" pitchFamily="18" charset="0"/>
              </a:rPr>
              <a:t> Tamil</a:t>
            </a:r>
          </a:p>
          <a:p>
            <a:pPr algn="ctr"/>
            <a:r>
              <a:rPr lang="en-US" sz="2200" dirty="0">
                <a:latin typeface="Times New Roman" panose="02020603050405020304" pitchFamily="18" charset="0"/>
                <a:cs typeface="Times New Roman" panose="02020603050405020304" pitchFamily="18" charset="0"/>
              </a:rPr>
              <a:t>Facilitator </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Dr</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Siti</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Nurbaya</a:t>
            </a:r>
            <a:endParaRPr lang="en-MY" sz="2200" b="1" dirty="0" smtClean="0">
              <a:latin typeface="Algerian" pitchFamily="82" charset="0"/>
            </a:endParaRPr>
          </a:p>
          <a:p>
            <a:endParaRPr lang="en-MY" sz="2200" b="1" dirty="0">
              <a:latin typeface="Algerian" pitchFamily="82" charset="0"/>
            </a:endParaRPr>
          </a:p>
          <a:p>
            <a:pPr algn="ctr"/>
            <a:endParaRPr lang="en-MY" sz="2400" b="1" dirty="0">
              <a:latin typeface="Algerian" pitchFamily="82" charset="0"/>
            </a:endParaRPr>
          </a:p>
          <a:p>
            <a:pPr algn="ctr"/>
            <a:endParaRPr lang="en-MY" sz="2400" b="1" dirty="0">
              <a:latin typeface="Algerian" pitchFamily="82" charset="0"/>
            </a:endParaRPr>
          </a:p>
          <a:p>
            <a:pPr algn="ctr"/>
            <a:endParaRPr lang="en-US" sz="2400" b="1" dirty="0">
              <a:latin typeface="Algerian" pitchFamily="82" charset="0"/>
            </a:endParaRPr>
          </a:p>
        </p:txBody>
      </p:sp>
      <p:sp>
        <p:nvSpPr>
          <p:cNvPr id="2" name="Slide Number Placeholder 1"/>
          <p:cNvSpPr>
            <a:spLocks noGrp="1"/>
          </p:cNvSpPr>
          <p:nvPr>
            <p:ph type="sldNum" sz="quarter" idx="12"/>
          </p:nvPr>
        </p:nvSpPr>
        <p:spPr/>
        <p:txBody>
          <a:bodyPr/>
          <a:lstStyle/>
          <a:p>
            <a:fld id="{770A9587-A948-4135-B975-23392A8ED169}" type="slidenum">
              <a:rPr lang="en-MY" smtClean="0"/>
              <a:pPr/>
              <a:t>1</a:t>
            </a:fld>
            <a:endParaRPr lang="en-MY" dirty="0"/>
          </a:p>
        </p:txBody>
      </p:sp>
    </p:spTree>
    <p:extLst>
      <p:ext uri="{BB962C8B-B14F-4D97-AF65-F5344CB8AC3E}">
        <p14:creationId xmlns:p14="http://schemas.microsoft.com/office/powerpoint/2010/main" val="3567556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5720" y="116632"/>
            <a:ext cx="4896544" cy="772010"/>
          </a:xfrm>
        </p:spPr>
        <p:txBody>
          <a:bodyPr>
            <a:normAutofit/>
          </a:bodyPr>
          <a:lstStyle/>
          <a:p>
            <a:pPr algn="ctr"/>
            <a:r>
              <a:rPr lang="en-US" sz="4000" b="1" dirty="0" smtClean="0">
                <a:cs typeface="Times New Roman" panose="02020603050405020304" pitchFamily="18" charset="0"/>
              </a:rPr>
              <a:t>LAB 7</a:t>
            </a:r>
            <a:endParaRPr lang="en-MY" sz="4000" b="1" dirty="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770A9587-A948-4135-B975-23392A8ED169}" type="slidenum">
              <a:rPr lang="en-MY" smtClean="0"/>
              <a:pPr/>
              <a:t>2</a:t>
            </a:fld>
            <a:endParaRPr lang="en-MY"/>
          </a:p>
        </p:txBody>
      </p:sp>
      <p:graphicFrame>
        <p:nvGraphicFramePr>
          <p:cNvPr id="4" name="Table 3"/>
          <p:cNvGraphicFramePr>
            <a:graphicFrameLocks noGrp="1"/>
          </p:cNvGraphicFramePr>
          <p:nvPr>
            <p:extLst>
              <p:ext uri="{D42A27DB-BD31-4B8C-83A1-F6EECF244321}">
                <p14:modId xmlns:p14="http://schemas.microsoft.com/office/powerpoint/2010/main" val="438018657"/>
              </p:ext>
            </p:extLst>
          </p:nvPr>
        </p:nvGraphicFramePr>
        <p:xfrm>
          <a:off x="2653048" y="785606"/>
          <a:ext cx="6774288" cy="5941855"/>
        </p:xfrm>
        <a:graphic>
          <a:graphicData uri="http://schemas.openxmlformats.org/drawingml/2006/table">
            <a:tbl>
              <a:tblPr firstRow="1" lastRow="1" bandRow="1">
                <a:tableStyleId>{2D5ABB26-0587-4C30-8999-92F81FD0307C}</a:tableStyleId>
              </a:tblPr>
              <a:tblGrid>
                <a:gridCol w="4494727"/>
                <a:gridCol w="2279561"/>
              </a:tblGrid>
              <a:tr h="312021">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SHAMSUL</a:t>
                      </a:r>
                      <a:r>
                        <a:rPr lang="en-US" sz="1400" baseline="0" dirty="0" smtClean="0">
                          <a:solidFill>
                            <a:schemeClr val="tx1"/>
                          </a:solidFill>
                          <a:latin typeface="Times New Roman" panose="02020603050405020304" pitchFamily="18" charset="0"/>
                          <a:cs typeface="Times New Roman" panose="02020603050405020304" pitchFamily="18" charset="0"/>
                        </a:rPr>
                        <a:t> AKMAL BIN SAMSUL BAHRI</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MY" sz="1400" dirty="0" smtClean="0">
                          <a:solidFill>
                            <a:schemeClr val="tx1"/>
                          </a:solidFill>
                          <a:latin typeface="Times New Roman" panose="02020603050405020304" pitchFamily="18" charset="0"/>
                          <a:cs typeface="Times New Roman" panose="02020603050405020304" pitchFamily="18" charset="0"/>
                        </a:rPr>
                        <a:t>A147935</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AMIRUZAIR BIN AZMIN</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A</a:t>
                      </a:r>
                      <a:r>
                        <a:rPr lang="en-US" sz="1400" baseline="0" dirty="0" smtClean="0">
                          <a:solidFill>
                            <a:schemeClr val="tx1"/>
                          </a:solidFill>
                          <a:latin typeface="Times New Roman" panose="02020603050405020304" pitchFamily="18" charset="0"/>
                          <a:cs typeface="Times New Roman" panose="02020603050405020304" pitchFamily="18" charset="0"/>
                        </a:rPr>
                        <a:t>147272</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TIONG LI MIN</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MY" sz="1400" dirty="0" smtClean="0">
                          <a:solidFill>
                            <a:schemeClr val="tx1"/>
                          </a:solidFill>
                          <a:latin typeface="Times New Roman" panose="02020603050405020304" pitchFamily="18" charset="0"/>
                          <a:cs typeface="Times New Roman" panose="02020603050405020304" pitchFamily="18" charset="0"/>
                        </a:rPr>
                        <a:t>A150236</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MY" sz="1400" dirty="0" smtClean="0">
                          <a:solidFill>
                            <a:schemeClr val="tx1"/>
                          </a:solidFill>
                          <a:latin typeface="Times New Roman" panose="02020603050405020304" pitchFamily="18" charset="0"/>
                          <a:cs typeface="Times New Roman" panose="02020603050405020304" pitchFamily="18" charset="0"/>
                        </a:rPr>
                        <a:t>SITI NUR A’IN BT.</a:t>
                      </a:r>
                      <a:r>
                        <a:rPr lang="en-MY" sz="1400" baseline="0" dirty="0" smtClean="0">
                          <a:solidFill>
                            <a:schemeClr val="tx1"/>
                          </a:solidFill>
                          <a:latin typeface="Times New Roman" panose="02020603050405020304" pitchFamily="18" charset="0"/>
                          <a:cs typeface="Times New Roman" panose="02020603050405020304" pitchFamily="18" charset="0"/>
                        </a:rPr>
                        <a:t> MOHD. AYOB</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A143662</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IZZAH</a:t>
                      </a:r>
                      <a:r>
                        <a:rPr lang="en-US" sz="1400" baseline="0" dirty="0" smtClean="0">
                          <a:solidFill>
                            <a:schemeClr val="tx1"/>
                          </a:solidFill>
                          <a:latin typeface="Times New Roman" panose="02020603050405020304" pitchFamily="18" charset="0"/>
                          <a:cs typeface="Times New Roman" panose="02020603050405020304" pitchFamily="18" charset="0"/>
                        </a:rPr>
                        <a:t> SHAHIRA BT. SHAH JAHAN</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GA02515</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WONG LAI PHING</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baseline="0" dirty="0" smtClean="0">
                          <a:solidFill>
                            <a:schemeClr val="tx1"/>
                          </a:solidFill>
                          <a:latin typeface="Times New Roman" panose="02020603050405020304" pitchFamily="18" charset="0"/>
                          <a:cs typeface="Times New Roman" panose="02020603050405020304" pitchFamily="18" charset="0"/>
                        </a:rPr>
                        <a:t>A147419</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VIKNESH</a:t>
                      </a:r>
                      <a:r>
                        <a:rPr lang="en-US" sz="1400" baseline="0" dirty="0" smtClean="0">
                          <a:solidFill>
                            <a:schemeClr val="tx1"/>
                          </a:solidFill>
                          <a:latin typeface="Times New Roman" panose="02020603050405020304" pitchFamily="18" charset="0"/>
                          <a:cs typeface="Times New Roman" panose="02020603050405020304" pitchFamily="18" charset="0"/>
                        </a:rPr>
                        <a:t> A/L KUPPUSAMY</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A148001</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baseline="0" dirty="0" smtClean="0">
                          <a:solidFill>
                            <a:schemeClr val="tx1"/>
                          </a:solidFill>
                          <a:latin typeface="Times New Roman" panose="02020603050405020304" pitchFamily="18" charset="0"/>
                          <a:cs typeface="Times New Roman" panose="02020603050405020304" pitchFamily="18" charset="0"/>
                        </a:rPr>
                        <a:t>FATIN NOR SHAKILA BINTI ZAINAL</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A148574</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NURSUHAIRA</a:t>
                      </a:r>
                      <a:r>
                        <a:rPr lang="en-US" sz="1400" baseline="0" dirty="0" smtClean="0">
                          <a:solidFill>
                            <a:schemeClr val="tx1"/>
                          </a:solidFill>
                          <a:latin typeface="Times New Roman" panose="02020603050405020304" pitchFamily="18" charset="0"/>
                          <a:cs typeface="Times New Roman" panose="02020603050405020304" pitchFamily="18" charset="0"/>
                        </a:rPr>
                        <a:t> BINTI SULAIMAN</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A143705</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NAJAT</a:t>
                      </a:r>
                      <a:r>
                        <a:rPr lang="en-US" sz="1400" baseline="0" dirty="0" smtClean="0">
                          <a:solidFill>
                            <a:schemeClr val="tx1"/>
                          </a:solidFill>
                          <a:latin typeface="Times New Roman" panose="02020603050405020304" pitchFamily="18" charset="0"/>
                          <a:cs typeface="Times New Roman" panose="02020603050405020304" pitchFamily="18" charset="0"/>
                        </a:rPr>
                        <a:t> EMIR BT. MOHAMMAD ARIFF EMIR</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A148051</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NUR</a:t>
                      </a:r>
                      <a:r>
                        <a:rPr lang="en-US" sz="1400" baseline="0" dirty="0" smtClean="0">
                          <a:solidFill>
                            <a:schemeClr val="tx1"/>
                          </a:solidFill>
                          <a:latin typeface="Times New Roman" panose="02020603050405020304" pitchFamily="18" charset="0"/>
                          <a:cs typeface="Times New Roman" panose="02020603050405020304" pitchFamily="18" charset="0"/>
                        </a:rPr>
                        <a:t> AMALINA BT. MOHAMED AZHAR</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GA02576</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MY" sz="1400" dirty="0" smtClean="0">
                          <a:solidFill>
                            <a:schemeClr val="tx1"/>
                          </a:solidFill>
                          <a:latin typeface="Times New Roman" panose="02020603050405020304" pitchFamily="18" charset="0"/>
                          <a:cs typeface="Times New Roman" panose="02020603050405020304" pitchFamily="18" charset="0"/>
                        </a:rPr>
                        <a:t>NUR</a:t>
                      </a:r>
                      <a:r>
                        <a:rPr lang="en-MY" sz="1400" baseline="0" dirty="0" smtClean="0">
                          <a:solidFill>
                            <a:schemeClr val="tx1"/>
                          </a:solidFill>
                          <a:latin typeface="Times New Roman" panose="02020603050405020304" pitchFamily="18" charset="0"/>
                          <a:cs typeface="Times New Roman" panose="02020603050405020304" pitchFamily="18" charset="0"/>
                        </a:rPr>
                        <a:t>SYAHIRAH BINTI ABDUL HALIM</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MY" sz="1400" dirty="0" smtClean="0">
                          <a:solidFill>
                            <a:schemeClr val="tx1"/>
                          </a:solidFill>
                          <a:latin typeface="Times New Roman" panose="02020603050405020304" pitchFamily="18" charset="0"/>
                          <a:cs typeface="Times New Roman" panose="02020603050405020304" pitchFamily="18" charset="0"/>
                        </a:rPr>
                        <a:t>A147318</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25477">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MOHAMMAD</a:t>
                      </a:r>
                      <a:r>
                        <a:rPr lang="en-US" sz="1400" baseline="0" dirty="0" smtClean="0">
                          <a:solidFill>
                            <a:schemeClr val="tx1"/>
                          </a:solidFill>
                          <a:latin typeface="Times New Roman" panose="02020603050405020304" pitchFamily="18" charset="0"/>
                          <a:cs typeface="Times New Roman" panose="02020603050405020304" pitchFamily="18" charset="0"/>
                        </a:rPr>
                        <a:t> AFNAN SHAKIR BIN MOHD NASIR</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MY" sz="1400" dirty="0" smtClean="0">
                          <a:solidFill>
                            <a:schemeClr val="tx1"/>
                          </a:solidFill>
                          <a:latin typeface="Times New Roman" panose="02020603050405020304" pitchFamily="18" charset="0"/>
                          <a:cs typeface="Times New Roman" panose="02020603050405020304" pitchFamily="18" charset="0"/>
                        </a:rPr>
                        <a:t>A149554</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baseline="0" dirty="0" smtClean="0">
                          <a:solidFill>
                            <a:schemeClr val="tx1"/>
                          </a:solidFill>
                          <a:latin typeface="Times New Roman" panose="02020603050405020304" pitchFamily="18" charset="0"/>
                          <a:cs typeface="Times New Roman" panose="02020603050405020304" pitchFamily="18" charset="0"/>
                        </a:rPr>
                        <a:t>TONG SIEW QI </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A147424</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US" sz="1400" dirty="0" smtClean="0">
                          <a:solidFill>
                            <a:schemeClr val="tx1"/>
                          </a:solidFill>
                          <a:latin typeface="Times New Roman" panose="02020603050405020304" pitchFamily="18" charset="0"/>
                          <a:cs typeface="Times New Roman" panose="02020603050405020304" pitchFamily="18" charset="0"/>
                        </a:rPr>
                        <a:t>AINI</a:t>
                      </a:r>
                      <a:r>
                        <a:rPr lang="en-US" sz="1400" baseline="0" dirty="0" smtClean="0">
                          <a:solidFill>
                            <a:schemeClr val="tx1"/>
                          </a:solidFill>
                          <a:latin typeface="Times New Roman" panose="02020603050405020304" pitchFamily="18" charset="0"/>
                          <a:cs typeface="Times New Roman" panose="02020603050405020304" pitchFamily="18" charset="0"/>
                        </a:rPr>
                        <a:t> SYAHIRAH BINTI SHAMSUL</a:t>
                      </a:r>
                      <a:endParaRPr lang="en-MY" sz="1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GA02502</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MY" sz="1400" b="0" dirty="0" smtClean="0">
                          <a:solidFill>
                            <a:schemeClr val="tx1"/>
                          </a:solidFill>
                          <a:latin typeface="Times New Roman" panose="02020603050405020304" pitchFamily="18" charset="0"/>
                          <a:cs typeface="Times New Roman" panose="02020603050405020304" pitchFamily="18" charset="0"/>
                        </a:rPr>
                        <a:t>KAMALESHINI</a:t>
                      </a:r>
                      <a:r>
                        <a:rPr lang="en-MY" sz="1400" b="0" baseline="0" dirty="0" smtClean="0">
                          <a:solidFill>
                            <a:schemeClr val="tx1"/>
                          </a:solidFill>
                          <a:latin typeface="Times New Roman" panose="02020603050405020304" pitchFamily="18" charset="0"/>
                          <a:cs typeface="Times New Roman" panose="02020603050405020304" pitchFamily="18" charset="0"/>
                        </a:rPr>
                        <a:t> A/P SHANMUGAM</a:t>
                      </a:r>
                      <a:endParaRPr lang="en-MY"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nSpc>
                          <a:spcPct val="100000"/>
                        </a:lnSpc>
                      </a:pPr>
                      <a:r>
                        <a:rPr lang="en-MY" sz="1400" dirty="0" smtClean="0">
                          <a:solidFill>
                            <a:schemeClr val="tx1"/>
                          </a:solidFill>
                          <a:latin typeface="Times New Roman" panose="02020603050405020304" pitchFamily="18" charset="0"/>
                          <a:cs typeface="Times New Roman" panose="02020603050405020304" pitchFamily="18" charset="0"/>
                        </a:rPr>
                        <a:t>GA02574</a:t>
                      </a:r>
                      <a:endParaRPr lang="en-MY" sz="1400" dirty="0">
                        <a:solidFill>
                          <a:schemeClr val="tx1"/>
                        </a:solidFill>
                        <a:latin typeface="Times New Roman" panose="02020603050405020304" pitchFamily="18" charset="0"/>
                        <a:cs typeface="Times New Roman" panose="02020603050405020304" pitchFamily="18" charset="0"/>
                      </a:endParaRPr>
                    </a:p>
                  </a:txBody>
                  <a:tcPr/>
                </a:tc>
              </a:tr>
              <a:tr h="312021">
                <a:tc>
                  <a:txBody>
                    <a:bodyPr/>
                    <a:lstStyle/>
                    <a:p>
                      <a:pPr>
                        <a:lnSpc>
                          <a:spcPct val="100000"/>
                        </a:lnSpc>
                      </a:pPr>
                      <a:r>
                        <a:rPr lang="en-MY" sz="1400" b="0" dirty="0" smtClean="0">
                          <a:solidFill>
                            <a:schemeClr val="tx1"/>
                          </a:solidFill>
                          <a:latin typeface="Times New Roman" panose="02020603050405020304" pitchFamily="18" charset="0"/>
                          <a:cs typeface="Times New Roman" panose="02020603050405020304" pitchFamily="18" charset="0"/>
                        </a:rPr>
                        <a:t>MOHAMMAED</a:t>
                      </a:r>
                      <a:r>
                        <a:rPr lang="en-MY" sz="1400" b="0" baseline="0" dirty="0" smtClean="0">
                          <a:solidFill>
                            <a:schemeClr val="tx1"/>
                          </a:solidFill>
                          <a:latin typeface="Times New Roman" panose="02020603050405020304" pitchFamily="18" charset="0"/>
                          <a:cs typeface="Times New Roman" panose="02020603050405020304" pitchFamily="18" charset="0"/>
                        </a:rPr>
                        <a:t> FITRI BIN AHMAD TAKRI</a:t>
                      </a:r>
                      <a:endParaRPr lang="en-MY"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MY" sz="1400" dirty="0" smtClean="0">
                          <a:solidFill>
                            <a:schemeClr val="tx1"/>
                          </a:solidFill>
                          <a:latin typeface="Times New Roman" panose="02020603050405020304" pitchFamily="18" charset="0"/>
                          <a:cs typeface="Times New Roman" panose="02020603050405020304" pitchFamily="18" charset="0"/>
                        </a:rPr>
                        <a:t>GA02555</a:t>
                      </a:r>
                    </a:p>
                  </a:txBody>
                  <a:tcPr/>
                </a:tc>
              </a:tr>
              <a:tr h="312021">
                <a:tc>
                  <a:txBody>
                    <a:bodyPr/>
                    <a:lstStyle/>
                    <a:p>
                      <a:pPr>
                        <a:lnSpc>
                          <a:spcPct val="100000"/>
                        </a:lnSpc>
                      </a:pPr>
                      <a:r>
                        <a:rPr lang="en-MY" sz="1400" b="0" dirty="0" smtClean="0">
                          <a:solidFill>
                            <a:schemeClr val="tx1"/>
                          </a:solidFill>
                          <a:latin typeface="Times New Roman" panose="02020603050405020304" pitchFamily="18" charset="0"/>
                          <a:cs typeface="Times New Roman" panose="02020603050405020304" pitchFamily="18" charset="0"/>
                        </a:rPr>
                        <a:t>TAN TIAN</a:t>
                      </a:r>
                      <a:r>
                        <a:rPr lang="en-MY" sz="1400" b="0" baseline="0" dirty="0" smtClean="0">
                          <a:solidFill>
                            <a:schemeClr val="tx1"/>
                          </a:solidFill>
                          <a:latin typeface="Times New Roman" panose="02020603050405020304" pitchFamily="18" charset="0"/>
                          <a:cs typeface="Times New Roman" panose="02020603050405020304" pitchFamily="18" charset="0"/>
                        </a:rPr>
                        <a:t> LEE </a:t>
                      </a:r>
                      <a:endParaRPr lang="en-MY"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MY" sz="1400" dirty="0" smtClean="0">
                          <a:solidFill>
                            <a:schemeClr val="tx1"/>
                          </a:solidFill>
                          <a:latin typeface="Times New Roman" panose="02020603050405020304" pitchFamily="18" charset="0"/>
                          <a:cs typeface="Times New Roman" panose="02020603050405020304" pitchFamily="18" charset="0"/>
                        </a:rPr>
                        <a:t>A148878</a:t>
                      </a:r>
                    </a:p>
                  </a:txBody>
                  <a:tcPr/>
                </a:tc>
              </a:tr>
              <a:tr h="312021">
                <a:tc>
                  <a:txBody>
                    <a:bodyPr/>
                    <a:lstStyle/>
                    <a:p>
                      <a:pPr>
                        <a:lnSpc>
                          <a:spcPct val="100000"/>
                        </a:lnSpc>
                      </a:pPr>
                      <a:r>
                        <a:rPr lang="en-MY" sz="1400" b="0" dirty="0" smtClean="0">
                          <a:solidFill>
                            <a:schemeClr val="tx1"/>
                          </a:solidFill>
                          <a:latin typeface="Times New Roman" panose="02020603050405020304" pitchFamily="18" charset="0"/>
                          <a:cs typeface="Times New Roman" panose="02020603050405020304" pitchFamily="18" charset="0"/>
                        </a:rPr>
                        <a:t>MUHAMMAD NUR AKMAL B.</a:t>
                      </a:r>
                      <a:r>
                        <a:rPr lang="en-MY" sz="1400" b="0" baseline="0" dirty="0" smtClean="0">
                          <a:solidFill>
                            <a:schemeClr val="tx1"/>
                          </a:solidFill>
                          <a:latin typeface="Times New Roman" panose="02020603050405020304" pitchFamily="18" charset="0"/>
                          <a:cs typeface="Times New Roman" panose="02020603050405020304" pitchFamily="18" charset="0"/>
                        </a:rPr>
                        <a:t> AZIZUDDIN</a:t>
                      </a:r>
                      <a:endParaRPr lang="en-MY" sz="1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MY" sz="1400" dirty="0" smtClean="0">
                          <a:solidFill>
                            <a:schemeClr val="tx1"/>
                          </a:solidFill>
                          <a:latin typeface="Times New Roman" panose="02020603050405020304" pitchFamily="18" charset="0"/>
                          <a:cs typeface="Times New Roman" panose="02020603050405020304" pitchFamily="18" charset="0"/>
                        </a:rPr>
                        <a:t>A147316</a:t>
                      </a:r>
                    </a:p>
                  </a:txBody>
                  <a:tcPr/>
                </a:tc>
              </a:tr>
            </a:tbl>
          </a:graphicData>
        </a:graphic>
      </p:graphicFrame>
    </p:spTree>
    <p:extLst>
      <p:ext uri="{BB962C8B-B14F-4D97-AF65-F5344CB8AC3E}">
        <p14:creationId xmlns:p14="http://schemas.microsoft.com/office/powerpoint/2010/main" val="17787180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1733" y="516469"/>
            <a:ext cx="7772400" cy="609599"/>
          </a:xfrm>
        </p:spPr>
        <p:txBody>
          <a:bodyPr>
            <a:noAutofit/>
          </a:bodyPr>
          <a:lstStyle/>
          <a:p>
            <a:pPr algn="ctr"/>
            <a:r>
              <a:rPr lang="en-US" b="1" dirty="0" smtClean="0">
                <a:latin typeface="Century Gothic" panose="020B0502020202020204" pitchFamily="34" charset="0"/>
              </a:rPr>
              <a:t>Introduction</a:t>
            </a:r>
            <a:endParaRPr lang="en-US" b="1" dirty="0">
              <a:latin typeface="Century Gothic" panose="020B0502020202020204" pitchFamily="34" charset="0"/>
            </a:endParaRPr>
          </a:p>
        </p:txBody>
      </p:sp>
      <p:sp>
        <p:nvSpPr>
          <p:cNvPr id="3" name="Subtitle 2"/>
          <p:cNvSpPr>
            <a:spLocks noGrp="1"/>
          </p:cNvSpPr>
          <p:nvPr>
            <p:ph type="subTitle" idx="1"/>
          </p:nvPr>
        </p:nvSpPr>
        <p:spPr>
          <a:xfrm>
            <a:off x="1422400" y="1600200"/>
            <a:ext cx="7848600" cy="4800600"/>
          </a:xfrm>
        </p:spPr>
        <p:txBody>
          <a:bodyPr>
            <a:noAutofit/>
          </a:bodyPr>
          <a:lstStyle/>
          <a:p>
            <a:pPr marL="342900" indent="-342900" algn="just">
              <a:buFont typeface="Arial" panose="020B0604020202020204" pitchFamily="34" charset="0"/>
              <a:buChar char="•"/>
            </a:pPr>
            <a:r>
              <a:rPr lang="en-US" sz="2400" dirty="0" smtClean="0">
                <a:solidFill>
                  <a:srgbClr val="FF0000"/>
                </a:solidFill>
                <a:latin typeface="Aharoni" pitchFamily="2" charset="-79"/>
                <a:cs typeface="Aharoni" pitchFamily="2" charset="-79"/>
              </a:rPr>
              <a:t>Health literacy </a:t>
            </a:r>
            <a:r>
              <a:rPr lang="en-US" sz="2400" dirty="0" smtClean="0">
                <a:latin typeface="Aharoni" pitchFamily="2" charset="-79"/>
                <a:cs typeface="Aharoni" pitchFamily="2" charset="-79"/>
              </a:rPr>
              <a:t>is </a:t>
            </a:r>
            <a:r>
              <a:rPr lang="en-US" sz="2400" dirty="0" smtClean="0">
                <a:solidFill>
                  <a:srgbClr val="FF0000"/>
                </a:solidFill>
                <a:latin typeface="Aharoni" pitchFamily="2" charset="-79"/>
                <a:cs typeface="Aharoni" pitchFamily="2" charset="-79"/>
              </a:rPr>
              <a:t>defined</a:t>
            </a:r>
            <a:r>
              <a:rPr lang="en-US" sz="2400" dirty="0" smtClean="0">
                <a:latin typeface="Aharoni" pitchFamily="2" charset="-79"/>
                <a:cs typeface="Aharoni" pitchFamily="2" charset="-79"/>
              </a:rPr>
              <a:t> as the </a:t>
            </a:r>
            <a:r>
              <a:rPr lang="en-US" sz="2400" dirty="0" smtClean="0">
                <a:solidFill>
                  <a:srgbClr val="FF0000"/>
                </a:solidFill>
                <a:latin typeface="Aharoni" pitchFamily="2" charset="-79"/>
                <a:cs typeface="Aharoni" pitchFamily="2" charset="-79"/>
              </a:rPr>
              <a:t>degree to which individuals can obtain, process, and understand the basic health information and services </a:t>
            </a:r>
            <a:r>
              <a:rPr lang="en-US" sz="2400" dirty="0">
                <a:latin typeface="Aharoni" pitchFamily="2" charset="-79"/>
                <a:cs typeface="Aharoni" pitchFamily="2" charset="-79"/>
              </a:rPr>
              <a:t>they need to make appropriate health </a:t>
            </a:r>
            <a:r>
              <a:rPr lang="en-US" sz="2400" dirty="0" smtClean="0">
                <a:latin typeface="Aharoni" pitchFamily="2" charset="-79"/>
                <a:cs typeface="Aharoni" pitchFamily="2" charset="-79"/>
              </a:rPr>
              <a:t>decision (Lynn </a:t>
            </a:r>
            <a:r>
              <a:rPr lang="en-US" sz="2400" dirty="0">
                <a:latin typeface="Aharoni" pitchFamily="2" charset="-79"/>
                <a:cs typeface="Aharoni" pitchFamily="2" charset="-79"/>
              </a:rPr>
              <a:t>Nielsen-</a:t>
            </a:r>
            <a:r>
              <a:rPr lang="en-US" sz="2400" dirty="0" err="1">
                <a:latin typeface="Aharoni" pitchFamily="2" charset="-79"/>
                <a:cs typeface="Aharoni" pitchFamily="2" charset="-79"/>
              </a:rPr>
              <a:t>Bohlman</a:t>
            </a:r>
            <a:r>
              <a:rPr lang="en-US" sz="2400" dirty="0">
                <a:latin typeface="Aharoni" pitchFamily="2" charset="-79"/>
                <a:cs typeface="Aharoni" pitchFamily="2" charset="-79"/>
              </a:rPr>
              <a:t> </a:t>
            </a:r>
            <a:r>
              <a:rPr lang="en-US" sz="2400" dirty="0" smtClean="0">
                <a:latin typeface="Aharoni" pitchFamily="2" charset="-79"/>
                <a:cs typeface="Aharoni" pitchFamily="2" charset="-79"/>
              </a:rPr>
              <a:t>2004) </a:t>
            </a:r>
          </a:p>
          <a:p>
            <a:pPr algn="just"/>
            <a:endParaRPr lang="en-US" sz="2400" dirty="0">
              <a:latin typeface="Aharoni" pitchFamily="2" charset="-79"/>
              <a:cs typeface="Aharoni" pitchFamily="2" charset="-79"/>
            </a:endParaRPr>
          </a:p>
          <a:p>
            <a:pPr marL="342900" indent="-342900" algn="just">
              <a:buFont typeface="Arial" panose="020B0604020202020204" pitchFamily="34" charset="0"/>
              <a:buChar char="•"/>
            </a:pPr>
            <a:r>
              <a:rPr lang="en-US" sz="2400" dirty="0">
                <a:solidFill>
                  <a:schemeClr val="tx1"/>
                </a:solidFill>
                <a:latin typeface="Aharoni" pitchFamily="2" charset="-79"/>
                <a:cs typeface="Aharoni" pitchFamily="2" charset="-79"/>
              </a:rPr>
              <a:t>Socio demographic factors that have been seen to be associated with health literacy level are sex, age, race, education, income and marital status (</a:t>
            </a:r>
            <a:r>
              <a:rPr lang="en-US" sz="2400" dirty="0" err="1">
                <a:solidFill>
                  <a:schemeClr val="tx1"/>
                </a:solidFill>
                <a:latin typeface="Aharoni" pitchFamily="2" charset="-79"/>
                <a:cs typeface="Aharoni" pitchFamily="2" charset="-79"/>
              </a:rPr>
              <a:t>Jovic-Vranes</a:t>
            </a:r>
            <a:r>
              <a:rPr lang="en-US" sz="2400" dirty="0">
                <a:solidFill>
                  <a:schemeClr val="tx1"/>
                </a:solidFill>
                <a:latin typeface="Aharoni" pitchFamily="2" charset="-79"/>
                <a:cs typeface="Aharoni" pitchFamily="2" charset="-79"/>
              </a:rPr>
              <a:t> et al. 2009; Martin et al. 2009; Shah et al. 2010)</a:t>
            </a:r>
            <a:endParaRPr lang="en-US" sz="2400" dirty="0" smtClean="0">
              <a:solidFill>
                <a:schemeClr val="tx1"/>
              </a:solidFill>
              <a:latin typeface="Aharoni" pitchFamily="2" charset="-79"/>
              <a:cs typeface="Aharoni" pitchFamily="2" charset="-79"/>
            </a:endParaRPr>
          </a:p>
          <a:p>
            <a:pPr algn="just"/>
            <a:endParaRPr lang="en-US" sz="2400" dirty="0">
              <a:latin typeface="Aharoni" pitchFamily="2" charset="-79"/>
              <a:cs typeface="Aharoni" pitchFamily="2" charset="-79"/>
            </a:endParaRPr>
          </a:p>
        </p:txBody>
      </p:sp>
    </p:spTree>
    <p:extLst>
      <p:ext uri="{BB962C8B-B14F-4D97-AF65-F5344CB8AC3E}">
        <p14:creationId xmlns:p14="http://schemas.microsoft.com/office/powerpoint/2010/main" val="734435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46" y="1459571"/>
            <a:ext cx="3831604" cy="3880773"/>
          </a:xfrm>
        </p:spPr>
        <p:txBody>
          <a:bodyPr/>
          <a:lstStyle/>
          <a:p>
            <a:r>
              <a:rPr lang="en-US" dirty="0" smtClean="0"/>
              <a:t>To </a:t>
            </a:r>
            <a:r>
              <a:rPr lang="en-US" dirty="0"/>
              <a:t>investigate the health literacy level among second year UKM medical </a:t>
            </a:r>
            <a:r>
              <a:rPr lang="en-US" dirty="0" smtClean="0"/>
              <a:t>students and its associated factors.</a:t>
            </a:r>
            <a:endParaRPr lang="en-US" dirty="0"/>
          </a:p>
          <a:p>
            <a:endParaRPr lang="en-US" dirty="0"/>
          </a:p>
        </p:txBody>
      </p:sp>
      <p:sp>
        <p:nvSpPr>
          <p:cNvPr id="4" name="TextBox 3"/>
          <p:cNvSpPr txBox="1"/>
          <p:nvPr/>
        </p:nvSpPr>
        <p:spPr>
          <a:xfrm>
            <a:off x="5604201" y="643218"/>
            <a:ext cx="3217335" cy="523220"/>
          </a:xfrm>
          <a:prstGeom prst="rect">
            <a:avLst/>
          </a:prstGeom>
          <a:solidFill>
            <a:schemeClr val="accent1">
              <a:lumMod val="40000"/>
              <a:lumOff val="60000"/>
            </a:schemeClr>
          </a:solidFill>
        </p:spPr>
        <p:txBody>
          <a:bodyPr wrap="square" rtlCol="0">
            <a:spAutoFit/>
          </a:bodyPr>
          <a:lstStyle/>
          <a:p>
            <a:r>
              <a:rPr lang="en-US" sz="2800" dirty="0" smtClean="0"/>
              <a:t>Specific</a:t>
            </a:r>
            <a:r>
              <a:rPr lang="en-US" sz="2000" dirty="0" smtClean="0"/>
              <a:t> </a:t>
            </a:r>
            <a:r>
              <a:rPr lang="en-US" sz="2800" dirty="0" smtClean="0"/>
              <a:t>objectives</a:t>
            </a:r>
            <a:endParaRPr lang="en-US" sz="2000" dirty="0" smtClean="0"/>
          </a:p>
        </p:txBody>
      </p:sp>
      <p:sp>
        <p:nvSpPr>
          <p:cNvPr id="5" name="TextBox 4"/>
          <p:cNvSpPr txBox="1"/>
          <p:nvPr/>
        </p:nvSpPr>
        <p:spPr>
          <a:xfrm>
            <a:off x="702442" y="643218"/>
            <a:ext cx="3229012" cy="523220"/>
          </a:xfrm>
          <a:prstGeom prst="rect">
            <a:avLst/>
          </a:prstGeom>
          <a:solidFill>
            <a:schemeClr val="accent1">
              <a:lumMod val="40000"/>
              <a:lumOff val="60000"/>
            </a:schemeClr>
          </a:solidFill>
        </p:spPr>
        <p:txBody>
          <a:bodyPr wrap="square" rtlCol="0">
            <a:spAutoFit/>
          </a:bodyPr>
          <a:lstStyle/>
          <a:p>
            <a:r>
              <a:rPr lang="en-US" sz="2800" dirty="0" smtClean="0"/>
              <a:t>General</a:t>
            </a:r>
            <a:r>
              <a:rPr lang="en-US" sz="2400" dirty="0" smtClean="0"/>
              <a:t> </a:t>
            </a:r>
            <a:r>
              <a:rPr lang="en-US" sz="2800" dirty="0" smtClean="0"/>
              <a:t>objectives</a:t>
            </a:r>
            <a:endParaRPr lang="en-US" sz="2400" dirty="0" smtClean="0"/>
          </a:p>
        </p:txBody>
      </p:sp>
      <p:sp>
        <p:nvSpPr>
          <p:cNvPr id="6" name="Content Placeholder 2"/>
          <p:cNvSpPr txBox="1">
            <a:spLocks/>
          </p:cNvSpPr>
          <p:nvPr/>
        </p:nvSpPr>
        <p:spPr>
          <a:xfrm>
            <a:off x="4689072" y="1459571"/>
            <a:ext cx="5047595" cy="5324196"/>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smtClean="0"/>
              <a:t>To determine relationship between </a:t>
            </a:r>
            <a:r>
              <a:rPr lang="en-US" dirty="0" smtClean="0">
                <a:solidFill>
                  <a:srgbClr val="FF0000"/>
                </a:solidFill>
              </a:rPr>
              <a:t>gender </a:t>
            </a:r>
            <a:r>
              <a:rPr lang="en-US" dirty="0" smtClean="0"/>
              <a:t>and health literacy level among 2</a:t>
            </a:r>
            <a:r>
              <a:rPr lang="en-US" baseline="30000" dirty="0" smtClean="0"/>
              <a:t>nd</a:t>
            </a:r>
            <a:r>
              <a:rPr lang="en-US" dirty="0" smtClean="0"/>
              <a:t> year medical students</a:t>
            </a:r>
          </a:p>
          <a:p>
            <a:r>
              <a:rPr lang="en-US" dirty="0"/>
              <a:t>To determine </a:t>
            </a:r>
            <a:r>
              <a:rPr lang="en-US" dirty="0" smtClean="0"/>
              <a:t>relationship between </a:t>
            </a:r>
            <a:r>
              <a:rPr lang="en-US" dirty="0">
                <a:solidFill>
                  <a:srgbClr val="FF0000"/>
                </a:solidFill>
              </a:rPr>
              <a:t>r</a:t>
            </a:r>
            <a:r>
              <a:rPr lang="en-US" dirty="0" smtClean="0">
                <a:solidFill>
                  <a:srgbClr val="FF0000"/>
                </a:solidFill>
              </a:rPr>
              <a:t>aces</a:t>
            </a:r>
            <a:r>
              <a:rPr lang="en-US" dirty="0" smtClean="0"/>
              <a:t> </a:t>
            </a:r>
            <a:r>
              <a:rPr lang="en-US" dirty="0"/>
              <a:t>and health literacy level among 2</a:t>
            </a:r>
            <a:r>
              <a:rPr lang="en-US" baseline="30000" dirty="0"/>
              <a:t>nd</a:t>
            </a:r>
            <a:r>
              <a:rPr lang="en-US" dirty="0"/>
              <a:t> year medical </a:t>
            </a:r>
            <a:r>
              <a:rPr lang="en-US" dirty="0" smtClean="0"/>
              <a:t>students</a:t>
            </a:r>
          </a:p>
          <a:p>
            <a:r>
              <a:rPr lang="en-US" dirty="0"/>
              <a:t>T</a:t>
            </a:r>
            <a:r>
              <a:rPr lang="en-US" dirty="0" smtClean="0"/>
              <a:t>o </a:t>
            </a:r>
            <a:r>
              <a:rPr lang="en-US" dirty="0"/>
              <a:t>determine relationship </a:t>
            </a:r>
            <a:r>
              <a:rPr lang="en-US" dirty="0" smtClean="0"/>
              <a:t>between </a:t>
            </a:r>
            <a:r>
              <a:rPr lang="en-US" dirty="0" smtClean="0">
                <a:solidFill>
                  <a:srgbClr val="FF0000"/>
                </a:solidFill>
              </a:rPr>
              <a:t>BMI</a:t>
            </a:r>
            <a:r>
              <a:rPr lang="en-US" dirty="0" smtClean="0"/>
              <a:t> and </a:t>
            </a:r>
            <a:r>
              <a:rPr lang="en-US" dirty="0"/>
              <a:t>health literacy level among 2</a:t>
            </a:r>
            <a:r>
              <a:rPr lang="en-US" baseline="30000" dirty="0"/>
              <a:t>nd</a:t>
            </a:r>
            <a:r>
              <a:rPr lang="en-US" dirty="0"/>
              <a:t> year medical </a:t>
            </a:r>
            <a:r>
              <a:rPr lang="en-US" dirty="0" smtClean="0"/>
              <a:t>students</a:t>
            </a:r>
          </a:p>
          <a:p>
            <a:r>
              <a:rPr lang="en-US" dirty="0" smtClean="0"/>
              <a:t>To </a:t>
            </a:r>
            <a:r>
              <a:rPr lang="en-US" dirty="0"/>
              <a:t>determine relationship </a:t>
            </a:r>
            <a:r>
              <a:rPr lang="en-US" dirty="0" smtClean="0"/>
              <a:t>between </a:t>
            </a:r>
            <a:r>
              <a:rPr lang="en-US" dirty="0" smtClean="0">
                <a:solidFill>
                  <a:srgbClr val="FF0000"/>
                </a:solidFill>
              </a:rPr>
              <a:t>parent’s income</a:t>
            </a:r>
            <a:r>
              <a:rPr lang="en-US" dirty="0" smtClean="0"/>
              <a:t> </a:t>
            </a:r>
            <a:r>
              <a:rPr lang="en-US" dirty="0"/>
              <a:t>and health literacy level among 2</a:t>
            </a:r>
            <a:r>
              <a:rPr lang="en-US" baseline="30000" dirty="0"/>
              <a:t>nd</a:t>
            </a:r>
            <a:r>
              <a:rPr lang="en-US" dirty="0"/>
              <a:t> year medical </a:t>
            </a:r>
            <a:r>
              <a:rPr lang="en-US" dirty="0" smtClean="0"/>
              <a:t>students</a:t>
            </a:r>
          </a:p>
          <a:p>
            <a:r>
              <a:rPr lang="en-US" dirty="0" smtClean="0"/>
              <a:t>To </a:t>
            </a:r>
            <a:r>
              <a:rPr lang="en-US" dirty="0"/>
              <a:t>determine relationship </a:t>
            </a:r>
            <a:r>
              <a:rPr lang="en-US" dirty="0" smtClean="0"/>
              <a:t>between </a:t>
            </a:r>
            <a:r>
              <a:rPr lang="en-US" dirty="0" smtClean="0">
                <a:solidFill>
                  <a:srgbClr val="FF0000"/>
                </a:solidFill>
              </a:rPr>
              <a:t>1</a:t>
            </a:r>
            <a:r>
              <a:rPr lang="en-US" baseline="30000" dirty="0" smtClean="0">
                <a:solidFill>
                  <a:srgbClr val="FF0000"/>
                </a:solidFill>
              </a:rPr>
              <a:t>st</a:t>
            </a:r>
            <a:r>
              <a:rPr lang="en-US" dirty="0" smtClean="0">
                <a:solidFill>
                  <a:srgbClr val="FF0000"/>
                </a:solidFill>
              </a:rPr>
              <a:t> year CGPA </a:t>
            </a:r>
            <a:r>
              <a:rPr lang="en-US" dirty="0"/>
              <a:t>and health literacy level among 2</a:t>
            </a:r>
            <a:r>
              <a:rPr lang="en-US" baseline="30000" dirty="0"/>
              <a:t>nd</a:t>
            </a:r>
            <a:r>
              <a:rPr lang="en-US" dirty="0"/>
              <a:t> year medical </a:t>
            </a:r>
            <a:r>
              <a:rPr lang="en-US" dirty="0" smtClean="0"/>
              <a:t>students</a:t>
            </a:r>
          </a:p>
          <a:p>
            <a:r>
              <a:rPr lang="en-US" dirty="0" smtClean="0"/>
              <a:t>To </a:t>
            </a:r>
            <a:r>
              <a:rPr lang="en-US" dirty="0"/>
              <a:t>determine relationship </a:t>
            </a:r>
            <a:r>
              <a:rPr lang="en-US" dirty="0" smtClean="0"/>
              <a:t> between </a:t>
            </a:r>
            <a:r>
              <a:rPr lang="en-US" dirty="0" smtClean="0">
                <a:solidFill>
                  <a:srgbClr val="FF0000"/>
                </a:solidFill>
              </a:rPr>
              <a:t>MUET</a:t>
            </a:r>
            <a:r>
              <a:rPr lang="en-US" dirty="0" smtClean="0"/>
              <a:t> </a:t>
            </a:r>
            <a:r>
              <a:rPr lang="en-US" dirty="0"/>
              <a:t>and health literacy level among 2</a:t>
            </a:r>
            <a:r>
              <a:rPr lang="en-US" baseline="30000" dirty="0"/>
              <a:t>nd</a:t>
            </a:r>
            <a:r>
              <a:rPr lang="en-US" dirty="0"/>
              <a:t> year medical students</a:t>
            </a:r>
          </a:p>
          <a:p>
            <a:endParaRPr lang="en-US" dirty="0" smtClean="0"/>
          </a:p>
          <a:p>
            <a:endParaRPr lang="en-US" dirty="0"/>
          </a:p>
        </p:txBody>
      </p:sp>
    </p:spTree>
    <p:extLst>
      <p:ext uri="{BB962C8B-B14F-4D97-AF65-F5344CB8AC3E}">
        <p14:creationId xmlns:p14="http://schemas.microsoft.com/office/powerpoint/2010/main" val="2763142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727549"/>
            <a:ext cx="8596668" cy="1320800"/>
          </a:xfrm>
        </p:spPr>
        <p:txBody>
          <a:bodyPr/>
          <a:lstStyle/>
          <a:p>
            <a:r>
              <a:rPr lang="en-US" sz="4000" b="1" dirty="0" smtClean="0"/>
              <a:t>Hypothesis</a:t>
            </a:r>
            <a:r>
              <a:rPr lang="en-US" dirty="0" smtClean="0"/>
              <a:t> </a:t>
            </a:r>
            <a:endParaRPr lang="en-US" dirty="0"/>
          </a:p>
        </p:txBody>
      </p:sp>
      <p:sp>
        <p:nvSpPr>
          <p:cNvPr id="3" name="Content Placeholder 2"/>
          <p:cNvSpPr>
            <a:spLocks noGrp="1"/>
          </p:cNvSpPr>
          <p:nvPr>
            <p:ph idx="1"/>
          </p:nvPr>
        </p:nvSpPr>
        <p:spPr>
          <a:xfrm>
            <a:off x="677334" y="2048349"/>
            <a:ext cx="10278533" cy="5249917"/>
          </a:xfrm>
        </p:spPr>
        <p:txBody>
          <a:bodyPr>
            <a:noAutofit/>
          </a:bodyPr>
          <a:lstStyle/>
          <a:p>
            <a:r>
              <a:rPr lang="en-US" sz="2000" dirty="0" smtClean="0"/>
              <a:t>Students who have high CGPA of first </a:t>
            </a:r>
            <a:r>
              <a:rPr lang="en-US" sz="2000" dirty="0"/>
              <a:t>year </a:t>
            </a:r>
            <a:r>
              <a:rPr lang="en-US" sz="2000" dirty="0" smtClean="0"/>
              <a:t>examination have higher health literacy level.</a:t>
            </a:r>
          </a:p>
          <a:p>
            <a:r>
              <a:rPr lang="en-US" sz="2000" dirty="0"/>
              <a:t>Chinese students have higher health literacy level.</a:t>
            </a:r>
          </a:p>
          <a:p>
            <a:r>
              <a:rPr lang="en-US" sz="2000" dirty="0" smtClean="0"/>
              <a:t>Students </a:t>
            </a:r>
            <a:r>
              <a:rPr lang="en-US" sz="2000" dirty="0"/>
              <a:t>who have high </a:t>
            </a:r>
            <a:r>
              <a:rPr lang="en-US" sz="2000" dirty="0" smtClean="0"/>
              <a:t>MUET band have higher </a:t>
            </a:r>
            <a:r>
              <a:rPr lang="en-US" sz="2000" dirty="0"/>
              <a:t>health literacy level.</a:t>
            </a:r>
          </a:p>
          <a:p>
            <a:r>
              <a:rPr lang="en-US" sz="2000" dirty="0" smtClean="0"/>
              <a:t>Female students have higher </a:t>
            </a:r>
            <a:r>
              <a:rPr lang="en-US" sz="2000" dirty="0"/>
              <a:t>health literacy </a:t>
            </a:r>
            <a:r>
              <a:rPr lang="en-US" sz="2000" dirty="0" smtClean="0"/>
              <a:t>level compared to male students.</a:t>
            </a:r>
          </a:p>
          <a:p>
            <a:r>
              <a:rPr lang="en-US" sz="2000" dirty="0"/>
              <a:t>Students who </a:t>
            </a:r>
            <a:r>
              <a:rPr lang="en-US" sz="2000" dirty="0" smtClean="0"/>
              <a:t>come from a good financial status family have higher </a:t>
            </a:r>
            <a:r>
              <a:rPr lang="en-US" sz="2000" dirty="0"/>
              <a:t>health literacy level</a:t>
            </a:r>
            <a:r>
              <a:rPr lang="en-US" sz="2000" dirty="0" smtClean="0"/>
              <a:t>.</a:t>
            </a:r>
          </a:p>
          <a:p>
            <a:r>
              <a:rPr lang="en-US" sz="2000" dirty="0" smtClean="0"/>
              <a:t>Students </a:t>
            </a:r>
            <a:r>
              <a:rPr lang="en-US" sz="2000" dirty="0"/>
              <a:t>who have </a:t>
            </a:r>
            <a:r>
              <a:rPr lang="en-US" sz="2000" dirty="0" smtClean="0"/>
              <a:t>normal BMI have higher </a:t>
            </a:r>
            <a:r>
              <a:rPr lang="en-US" sz="2000" dirty="0"/>
              <a:t>health literacy level.</a:t>
            </a:r>
          </a:p>
          <a:p>
            <a:endParaRPr lang="en-US" sz="2000" dirty="0"/>
          </a:p>
        </p:txBody>
      </p:sp>
    </p:spTree>
    <p:extLst>
      <p:ext uri="{BB962C8B-B14F-4D97-AF65-F5344CB8AC3E}">
        <p14:creationId xmlns:p14="http://schemas.microsoft.com/office/powerpoint/2010/main" val="26558057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487722254"/>
              </p:ext>
            </p:extLst>
          </p:nvPr>
        </p:nvGraphicFramePr>
        <p:xfrm>
          <a:off x="127000" y="-1"/>
          <a:ext cx="11929533" cy="6754014"/>
        </p:xfrm>
        <a:graphic>
          <a:graphicData uri="http://schemas.openxmlformats.org/drawingml/2006/table">
            <a:tbl>
              <a:tblPr firstRow="1" bandRow="1">
                <a:tableStyleId>{5C22544A-7EE6-4342-B048-85BDC9FD1C3A}</a:tableStyleId>
              </a:tblPr>
              <a:tblGrid>
                <a:gridCol w="5993887"/>
                <a:gridCol w="5935646"/>
              </a:tblGrid>
              <a:tr h="973668">
                <a:tc gridSpan="2">
                  <a:txBody>
                    <a:bodyPr/>
                    <a:lstStyle/>
                    <a:p>
                      <a:pPr algn="ctr"/>
                      <a:endParaRPr lang="en-US" sz="1400" dirty="0" smtClean="0">
                        <a:latin typeface="Century Gothic" panose="020B0502020202020204" pitchFamily="34" charset="0"/>
                      </a:endParaRPr>
                    </a:p>
                    <a:p>
                      <a:pPr algn="ctr"/>
                      <a:r>
                        <a:rPr lang="en-US" sz="4000" dirty="0" smtClean="0">
                          <a:solidFill>
                            <a:schemeClr val="bg1"/>
                          </a:solidFill>
                          <a:effectLst>
                            <a:outerShdw blurRad="38100" dist="38100" dir="2700000" algn="tl">
                              <a:srgbClr val="000000">
                                <a:alpha val="43137"/>
                              </a:srgbClr>
                            </a:outerShdw>
                          </a:effectLst>
                          <a:latin typeface="Century Gothic" panose="020B0502020202020204" pitchFamily="34" charset="0"/>
                        </a:rPr>
                        <a:t>Literature Review</a:t>
                      </a:r>
                      <a:endParaRPr lang="en-US" sz="4000"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tc>
                <a:tc hMerge="1">
                  <a:txBody>
                    <a:bodyPr/>
                    <a:lstStyle/>
                    <a:p>
                      <a:endParaRPr lang="en-US" dirty="0"/>
                    </a:p>
                  </a:txBody>
                  <a:tcPr/>
                </a:tc>
              </a:tr>
              <a:tr h="521210">
                <a:tc>
                  <a:txBody>
                    <a:bodyPr/>
                    <a:lstStyle/>
                    <a:p>
                      <a:pPr algn="ctr"/>
                      <a:r>
                        <a:rPr lang="en-US" sz="1800" b="0" dirty="0" smtClean="0">
                          <a:effectLst>
                            <a:outerShdw blurRad="38100" dist="38100" dir="2700000" algn="tl">
                              <a:srgbClr val="000000">
                                <a:alpha val="43137"/>
                              </a:srgbClr>
                            </a:outerShdw>
                          </a:effectLst>
                          <a:latin typeface="Century Gothic" panose="020B0502020202020204" pitchFamily="34" charset="0"/>
                        </a:rPr>
                        <a:t>Research</a:t>
                      </a:r>
                      <a:r>
                        <a:rPr lang="en-US" sz="1800" b="0" baseline="0" dirty="0" smtClean="0">
                          <a:effectLst>
                            <a:outerShdw blurRad="38100" dist="38100" dir="2700000" algn="tl">
                              <a:srgbClr val="000000">
                                <a:alpha val="43137"/>
                              </a:srgbClr>
                            </a:outerShdw>
                          </a:effectLst>
                          <a:latin typeface="Century Gothic" panose="020B0502020202020204" pitchFamily="34" charset="0"/>
                        </a:rPr>
                        <a:t> Finding</a:t>
                      </a:r>
                      <a:endParaRPr lang="en-US" sz="1800" b="0" dirty="0">
                        <a:effectLst>
                          <a:outerShdw blurRad="38100" dist="38100" dir="2700000" algn="tl">
                            <a:srgbClr val="000000">
                              <a:alpha val="43137"/>
                            </a:srgbClr>
                          </a:outerShdw>
                        </a:effectLst>
                        <a:latin typeface="Century Gothic" panose="020B0502020202020204" pitchFamily="34" charset="0"/>
                      </a:endParaRPr>
                    </a:p>
                  </a:txBody>
                  <a:tcPr/>
                </a:tc>
                <a:tc>
                  <a:txBody>
                    <a:bodyPr/>
                    <a:lstStyle/>
                    <a:p>
                      <a:pPr algn="ctr"/>
                      <a:r>
                        <a:rPr lang="en-US" sz="1800" b="0" dirty="0" smtClean="0">
                          <a:effectLst>
                            <a:outerShdw blurRad="38100" dist="38100" dir="2700000" algn="tl">
                              <a:srgbClr val="000000">
                                <a:alpha val="43137"/>
                              </a:srgbClr>
                            </a:outerShdw>
                          </a:effectLst>
                          <a:latin typeface="Century Gothic" panose="020B0502020202020204" pitchFamily="34" charset="0"/>
                        </a:rPr>
                        <a:t>Source</a:t>
                      </a:r>
                      <a:endParaRPr lang="en-US" sz="1800" b="0" dirty="0">
                        <a:effectLst>
                          <a:outerShdw blurRad="38100" dist="38100" dir="2700000" algn="tl">
                            <a:srgbClr val="000000">
                              <a:alpha val="43137"/>
                            </a:srgbClr>
                          </a:outerShdw>
                        </a:effectLst>
                        <a:latin typeface="Century Gothic" panose="020B0502020202020204" pitchFamily="34" charset="0"/>
                      </a:endParaRPr>
                    </a:p>
                  </a:txBody>
                  <a:tcPr/>
                </a:tc>
              </a:tr>
              <a:tr h="1286673">
                <a:tc>
                  <a:txBody>
                    <a:bodyPr/>
                    <a:lstStyle/>
                    <a:p>
                      <a:r>
                        <a:rPr lang="en-US" sz="1600" b="1" u="sng" dirty="0" smtClean="0">
                          <a:latin typeface="Century Gothic" panose="020B0502020202020204" pitchFamily="34" charset="0"/>
                        </a:rPr>
                        <a:t>Gender</a:t>
                      </a:r>
                    </a:p>
                    <a:p>
                      <a:r>
                        <a:rPr lang="en-US" sz="1600" u="none" dirty="0" smtClean="0">
                          <a:latin typeface="Century Gothic" panose="020B0502020202020204" pitchFamily="34" charset="0"/>
                        </a:rPr>
                        <a:t>“More</a:t>
                      </a:r>
                      <a:r>
                        <a:rPr lang="en-US" sz="1600" u="none" baseline="0" dirty="0" smtClean="0">
                          <a:latin typeface="Century Gothic" panose="020B0502020202020204" pitchFamily="34" charset="0"/>
                        </a:rPr>
                        <a:t> women than men had adequate health literacy”</a:t>
                      </a:r>
                      <a:endParaRPr lang="en-US" sz="1600" u="none" dirty="0" smtClean="0">
                        <a:latin typeface="Century Gothic" panose="020B0502020202020204" pitchFamily="34" charset="0"/>
                      </a:endParaRPr>
                    </a:p>
                  </a:txBody>
                  <a:tcPr/>
                </a:tc>
                <a:tc>
                  <a:txBody>
                    <a:bodyPr/>
                    <a:lstStyle/>
                    <a:p>
                      <a:r>
                        <a:rPr lang="en-US" sz="1600" dirty="0" smtClean="0">
                          <a:latin typeface="Century Gothic" panose="020B0502020202020204" pitchFamily="34" charset="0"/>
                        </a:rPr>
                        <a:t>Health Literacy Instrument in Family</a:t>
                      </a:r>
                      <a:r>
                        <a:rPr lang="en-US" sz="1600" baseline="0" dirty="0" smtClean="0">
                          <a:latin typeface="Century Gothic" panose="020B0502020202020204" pitchFamily="34" charset="0"/>
                        </a:rPr>
                        <a:t> Medicine by Journal American Board of Family Medicine (JABFM), 2009.</a:t>
                      </a:r>
                      <a:endParaRPr lang="en-US" sz="1600" dirty="0">
                        <a:latin typeface="Century Gothic" panose="020B0502020202020204" pitchFamily="34" charset="0"/>
                      </a:endParaRPr>
                    </a:p>
                  </a:txBody>
                  <a:tcPr/>
                </a:tc>
              </a:tr>
              <a:tr h="1286673">
                <a:tc>
                  <a:txBody>
                    <a:bodyPr/>
                    <a:lstStyle/>
                    <a:p>
                      <a:r>
                        <a:rPr lang="en-US" sz="1600" b="1" u="sng" dirty="0" smtClean="0">
                          <a:latin typeface="Century Gothic" panose="020B0502020202020204" pitchFamily="34" charset="0"/>
                        </a:rPr>
                        <a:t>Parents’ Income</a:t>
                      </a:r>
                    </a:p>
                    <a:p>
                      <a:r>
                        <a:rPr lang="en-US" sz="1600" u="none" dirty="0" smtClean="0">
                          <a:latin typeface="Century Gothic" panose="020B0502020202020204" pitchFamily="34" charset="0"/>
                        </a:rPr>
                        <a:t>“Inadequate</a:t>
                      </a:r>
                      <a:r>
                        <a:rPr lang="en-US" sz="1600" u="none" baseline="0" dirty="0" smtClean="0">
                          <a:latin typeface="Century Gothic" panose="020B0502020202020204" pitchFamily="34" charset="0"/>
                        </a:rPr>
                        <a:t> health literacy was associated with social disadvantage”</a:t>
                      </a:r>
                      <a:endParaRPr lang="en-US" sz="1600" u="none" dirty="0">
                        <a:latin typeface="Century Gothic" panose="020B0502020202020204" pitchFamily="34" charset="0"/>
                      </a:endParaRPr>
                    </a:p>
                  </a:txBody>
                  <a:tcPr/>
                </a:tc>
                <a:tc>
                  <a:txBody>
                    <a:bodyPr/>
                    <a:lstStyle/>
                    <a:p>
                      <a:r>
                        <a:rPr lang="en-US" sz="1600" dirty="0" smtClean="0">
                          <a:latin typeface="Century Gothic" panose="020B0502020202020204" pitchFamily="34" charset="0"/>
                        </a:rPr>
                        <a:t>Risk associated with low functional health</a:t>
                      </a:r>
                      <a:r>
                        <a:rPr lang="en-US" sz="1600" baseline="0" dirty="0" smtClean="0">
                          <a:latin typeface="Century Gothic" panose="020B0502020202020204" pitchFamily="34" charset="0"/>
                        </a:rPr>
                        <a:t> literacy in an Australian population by Robert J Adams et al. 2009.</a:t>
                      </a:r>
                      <a:endParaRPr lang="en-US" sz="1600" dirty="0">
                        <a:latin typeface="Century Gothic" panose="020B0502020202020204" pitchFamily="34" charset="0"/>
                      </a:endParaRPr>
                    </a:p>
                  </a:txBody>
                  <a:tcPr/>
                </a:tc>
              </a:tr>
              <a:tr h="1286673">
                <a:tc>
                  <a:txBody>
                    <a:bodyPr/>
                    <a:lstStyle/>
                    <a:p>
                      <a:r>
                        <a:rPr lang="en-US" sz="1600" b="1" u="sng" dirty="0" smtClean="0">
                          <a:latin typeface="Century Gothic" panose="020B0502020202020204" pitchFamily="34" charset="0"/>
                        </a:rPr>
                        <a:t>Educational</a:t>
                      </a:r>
                      <a:r>
                        <a:rPr lang="en-US" sz="1600" b="1" u="sng" baseline="0" dirty="0" smtClean="0">
                          <a:latin typeface="Century Gothic" panose="020B0502020202020204" pitchFamily="34" charset="0"/>
                        </a:rPr>
                        <a:t> Status</a:t>
                      </a:r>
                      <a:endParaRPr lang="en-US" sz="1600" b="1" u="none" baseline="0" dirty="0" smtClean="0">
                        <a:latin typeface="Century Gothic" panose="020B0502020202020204" pitchFamily="34" charset="0"/>
                      </a:endParaRPr>
                    </a:p>
                    <a:p>
                      <a:r>
                        <a:rPr lang="en-US" sz="1600" u="none" baseline="0" dirty="0" smtClean="0">
                          <a:latin typeface="Century Gothic" panose="020B0502020202020204" pitchFamily="34" charset="0"/>
                        </a:rPr>
                        <a:t>“Those who receive only primary or secondary education tend to have limited health literacy skills”</a:t>
                      </a:r>
                      <a:endParaRPr lang="en-US" sz="1600" u="sng" dirty="0">
                        <a:latin typeface="Century Gothic" panose="020B0502020202020204" pitchFamily="34" charset="0"/>
                      </a:endParaRPr>
                    </a:p>
                  </a:txBody>
                  <a:tcPr/>
                </a:tc>
                <a:tc>
                  <a:txBody>
                    <a:bodyPr/>
                    <a:lstStyle/>
                    <a:p>
                      <a:r>
                        <a:rPr lang="en-US" sz="1600" dirty="0" smtClean="0">
                          <a:latin typeface="Century Gothic" panose="020B0502020202020204" pitchFamily="34" charset="0"/>
                        </a:rPr>
                        <a:t>Exploring</a:t>
                      </a:r>
                      <a:r>
                        <a:rPr lang="en-US" sz="1600" baseline="0" dirty="0" smtClean="0">
                          <a:latin typeface="Century Gothic" panose="020B0502020202020204" pitchFamily="34" charset="0"/>
                        </a:rPr>
                        <a:t> health literacy and difficulty in comprehending pediatric medication labels among caregivers in Malaysia by Journal of Pharmaceutical Health Service Research (JPHSR), 2015.</a:t>
                      </a:r>
                      <a:endParaRPr lang="en-US" sz="1600" dirty="0">
                        <a:latin typeface="Century Gothic" panose="020B0502020202020204" pitchFamily="34" charset="0"/>
                      </a:endParaRPr>
                    </a:p>
                  </a:txBody>
                  <a:tcPr/>
                </a:tc>
              </a:tr>
              <a:tr h="1399117">
                <a:tc>
                  <a:txBody>
                    <a:bodyPr/>
                    <a:lstStyle/>
                    <a:p>
                      <a:r>
                        <a:rPr lang="en-US" sz="1600" b="1" u="sng" dirty="0" smtClean="0">
                          <a:latin typeface="Century Gothic" panose="020B0502020202020204" pitchFamily="34" charset="0"/>
                        </a:rPr>
                        <a:t>Body</a:t>
                      </a:r>
                      <a:r>
                        <a:rPr lang="en-US" sz="1600" b="1" u="sng" baseline="0" dirty="0" smtClean="0">
                          <a:latin typeface="Century Gothic" panose="020B0502020202020204" pitchFamily="34" charset="0"/>
                        </a:rPr>
                        <a:t> Mass Index</a:t>
                      </a:r>
                      <a:r>
                        <a:rPr lang="en-US" sz="1600" b="1" u="none" baseline="0" dirty="0" smtClean="0">
                          <a:latin typeface="Century Gothic" panose="020B0502020202020204" pitchFamily="34" charset="0"/>
                        </a:rPr>
                        <a:t> (BMI)</a:t>
                      </a:r>
                    </a:p>
                    <a:p>
                      <a:r>
                        <a:rPr lang="en-US" sz="1600" b="0" u="none" dirty="0" smtClean="0">
                          <a:latin typeface="Century Gothic" panose="020B0502020202020204" pitchFamily="34" charset="0"/>
                        </a:rPr>
                        <a:t>“There are no association</a:t>
                      </a:r>
                      <a:r>
                        <a:rPr lang="en-US" sz="1600" b="0" u="none" baseline="0" dirty="0" smtClean="0">
                          <a:latin typeface="Century Gothic" panose="020B0502020202020204" pitchFamily="34" charset="0"/>
                        </a:rPr>
                        <a:t> of BMI with health literacy.</a:t>
                      </a:r>
                    </a:p>
                    <a:p>
                      <a:r>
                        <a:rPr lang="en-US" sz="1600" b="0" u="none" baseline="0" dirty="0" smtClean="0">
                          <a:latin typeface="Century Gothic" panose="020B0502020202020204" pitchFamily="34" charset="0"/>
                        </a:rPr>
                        <a:t>However, BMI category was 4 out of 5 predictor in the logistic regression analysis”</a:t>
                      </a:r>
                      <a:endParaRPr lang="en-US" sz="1600" b="0" u="none" dirty="0">
                        <a:latin typeface="Century Gothic" panose="020B0502020202020204" pitchFamily="34"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latin typeface="Century Gothic" panose="020B0502020202020204" pitchFamily="34" charset="0"/>
                        </a:rPr>
                        <a:t>Health Literacy Instrument in Family</a:t>
                      </a:r>
                      <a:r>
                        <a:rPr lang="en-US" sz="1600" baseline="0" dirty="0" smtClean="0">
                          <a:latin typeface="Century Gothic" panose="020B0502020202020204" pitchFamily="34" charset="0"/>
                        </a:rPr>
                        <a:t> Medicine by Journal American Board of Family Medicine (JABFM), 2009.</a:t>
                      </a:r>
                      <a:endParaRPr lang="en-US" sz="1600" dirty="0" smtClean="0">
                        <a:latin typeface="Century Gothic" panose="020B0502020202020204" pitchFamily="34" charset="0"/>
                      </a:endParaRPr>
                    </a:p>
                    <a:p>
                      <a:endParaRPr lang="en-US" sz="1600" dirty="0">
                        <a:latin typeface="Century Gothic" panose="020B0502020202020204" pitchFamily="34" charset="0"/>
                      </a:endParaRPr>
                    </a:p>
                  </a:txBody>
                  <a:tcPr/>
                </a:tc>
              </a:tr>
            </a:tbl>
          </a:graphicData>
        </a:graphic>
      </p:graphicFrame>
    </p:spTree>
    <p:extLst>
      <p:ext uri="{BB962C8B-B14F-4D97-AF65-F5344CB8AC3E}">
        <p14:creationId xmlns:p14="http://schemas.microsoft.com/office/powerpoint/2010/main" val="3127218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6200" y="125722"/>
            <a:ext cx="7530327" cy="745068"/>
          </a:xfrm>
        </p:spPr>
        <p:txBody>
          <a:bodyPr>
            <a:normAutofit fontScale="90000"/>
          </a:bodyPr>
          <a:lstStyle/>
          <a:p>
            <a:r>
              <a:rPr lang="en-US" b="1" dirty="0" smtClean="0">
                <a:latin typeface="Century Gothic" panose="020B0502020202020204" pitchFamily="34" charset="0"/>
                <a:cs typeface="Times New Roman" panose="02020603050405020304" pitchFamily="18" charset="0"/>
              </a:rPr>
              <a:t>Conceptual Framework</a:t>
            </a:r>
            <a:endParaRPr lang="en-US" b="1" dirty="0">
              <a:latin typeface="Century Gothic" panose="020B0502020202020204" pitchFamily="34" charset="0"/>
              <a:cs typeface="Times New Roman" panose="02020603050405020304" pitchFamily="18" charset="0"/>
            </a:endParaRPr>
          </a:p>
        </p:txBody>
      </p:sp>
      <p:sp>
        <p:nvSpPr>
          <p:cNvPr id="4" name="Rounded Rectangle 3"/>
          <p:cNvSpPr/>
          <p:nvPr/>
        </p:nvSpPr>
        <p:spPr>
          <a:xfrm>
            <a:off x="4618180" y="3062113"/>
            <a:ext cx="3174236" cy="1334959"/>
          </a:xfrm>
          <a:prstGeom prst="roundRect">
            <a:avLst/>
          </a:prstGeom>
          <a:solidFill>
            <a:schemeClr val="accent2">
              <a:lumMod val="60000"/>
              <a:lumOff val="4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3600" dirty="0">
                <a:solidFill>
                  <a:schemeClr val="tx1"/>
                </a:solidFill>
              </a:rPr>
              <a:t>HEALTH LITERACY</a:t>
            </a:r>
          </a:p>
        </p:txBody>
      </p:sp>
      <p:sp>
        <p:nvSpPr>
          <p:cNvPr id="5" name="Snip Diagonal Corner Rectangle 4"/>
          <p:cNvSpPr/>
          <p:nvPr/>
        </p:nvSpPr>
        <p:spPr>
          <a:xfrm>
            <a:off x="973666" y="2842734"/>
            <a:ext cx="2954095" cy="1773716"/>
          </a:xfrm>
          <a:prstGeom prst="snip2DiagRect">
            <a:avLst/>
          </a:prstGeom>
          <a:solidFill>
            <a:schemeClr val="accent4">
              <a:lumMod val="75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solidFill>
                  <a:prstClr val="white"/>
                </a:solidFill>
              </a:rPr>
              <a:t>EDUCATION </a:t>
            </a:r>
            <a:r>
              <a:rPr lang="en-US" sz="2400" dirty="0" smtClean="0">
                <a:solidFill>
                  <a:prstClr val="white"/>
                </a:solidFill>
              </a:rPr>
              <a:t>LEVEL</a:t>
            </a:r>
          </a:p>
          <a:p>
            <a:pPr algn="ctr"/>
            <a:endParaRPr lang="en-US" sz="2400" dirty="0">
              <a:solidFill>
                <a:prstClr val="white"/>
              </a:solidFill>
            </a:endParaRPr>
          </a:p>
        </p:txBody>
      </p:sp>
      <p:sp>
        <p:nvSpPr>
          <p:cNvPr id="6" name="Snip Diagonal Corner Rectangle 5"/>
          <p:cNvSpPr/>
          <p:nvPr/>
        </p:nvSpPr>
        <p:spPr>
          <a:xfrm>
            <a:off x="4339165" y="1008722"/>
            <a:ext cx="3589868" cy="1401143"/>
          </a:xfrm>
          <a:prstGeom prst="snip2DiagRect">
            <a:avLst/>
          </a:prstGeom>
          <a:solidFill>
            <a:schemeClr val="accent4">
              <a:lumMod val="75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solidFill>
                  <a:prstClr val="white"/>
                </a:solidFill>
              </a:rPr>
              <a:t>DEMOGRPHIC</a:t>
            </a:r>
            <a:r>
              <a:rPr lang="en-US" sz="3200" dirty="0">
                <a:solidFill>
                  <a:prstClr val="white"/>
                </a:solidFill>
              </a:rPr>
              <a:t> </a:t>
            </a:r>
            <a:r>
              <a:rPr lang="en-US" sz="2400" dirty="0" smtClean="0">
                <a:solidFill>
                  <a:prstClr val="white"/>
                </a:solidFill>
              </a:rPr>
              <a:t>FACTORS</a:t>
            </a:r>
            <a:endParaRPr lang="en-US" sz="3200" dirty="0" smtClean="0">
              <a:solidFill>
                <a:prstClr val="white"/>
              </a:solidFill>
            </a:endParaRPr>
          </a:p>
          <a:p>
            <a:pPr algn="ctr"/>
            <a:endParaRPr lang="en-US" sz="3200" i="1" dirty="0">
              <a:solidFill>
                <a:prstClr val="white"/>
              </a:solidFill>
            </a:endParaRPr>
          </a:p>
        </p:txBody>
      </p:sp>
      <p:sp>
        <p:nvSpPr>
          <p:cNvPr id="7" name="Snip Diagonal Corner Rectangle 6"/>
          <p:cNvSpPr/>
          <p:nvPr/>
        </p:nvSpPr>
        <p:spPr>
          <a:xfrm>
            <a:off x="8549022" y="2962826"/>
            <a:ext cx="2567710" cy="1652996"/>
          </a:xfrm>
          <a:prstGeom prst="snip2DiagRect">
            <a:avLst/>
          </a:prstGeom>
          <a:solidFill>
            <a:schemeClr val="accent4">
              <a:lumMod val="75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smtClean="0">
                <a:solidFill>
                  <a:prstClr val="white"/>
                </a:solidFill>
              </a:rPr>
              <a:t>HEALTH STATUS</a:t>
            </a:r>
          </a:p>
          <a:p>
            <a:pPr algn="ctr"/>
            <a:endParaRPr lang="en-US" sz="3600" dirty="0">
              <a:solidFill>
                <a:prstClr val="white"/>
              </a:solidFill>
            </a:endParaRPr>
          </a:p>
        </p:txBody>
      </p:sp>
      <p:sp>
        <p:nvSpPr>
          <p:cNvPr id="8" name="Snip Diagonal Corner Rectangle 7"/>
          <p:cNvSpPr/>
          <p:nvPr/>
        </p:nvSpPr>
        <p:spPr>
          <a:xfrm>
            <a:off x="4854861" y="4998081"/>
            <a:ext cx="2700869" cy="1447800"/>
          </a:xfrm>
          <a:prstGeom prst="snip2DiagRect">
            <a:avLst/>
          </a:prstGeom>
          <a:solidFill>
            <a:schemeClr val="accent4">
              <a:lumMod val="75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smtClean="0">
                <a:solidFill>
                  <a:prstClr val="white"/>
                </a:solidFill>
              </a:rPr>
              <a:t>SOCIOECONOMIC</a:t>
            </a:r>
            <a:endParaRPr lang="en-US" sz="2800" dirty="0" smtClean="0">
              <a:solidFill>
                <a:prstClr val="white"/>
              </a:solidFill>
            </a:endParaRPr>
          </a:p>
          <a:p>
            <a:pPr algn="ctr"/>
            <a:r>
              <a:rPr lang="en-US" sz="2800" dirty="0" smtClean="0">
                <a:solidFill>
                  <a:prstClr val="white"/>
                </a:solidFill>
              </a:rPr>
              <a:t> </a:t>
            </a:r>
            <a:endParaRPr lang="en-US" sz="2800" dirty="0">
              <a:solidFill>
                <a:prstClr val="white"/>
              </a:solidFill>
            </a:endParaRPr>
          </a:p>
        </p:txBody>
      </p:sp>
      <p:sp>
        <p:nvSpPr>
          <p:cNvPr id="9" name="TextBox 8"/>
          <p:cNvSpPr txBox="1"/>
          <p:nvPr/>
        </p:nvSpPr>
        <p:spPr>
          <a:xfrm>
            <a:off x="1600968" y="3729593"/>
            <a:ext cx="1699492" cy="646331"/>
          </a:xfrm>
          <a:prstGeom prst="rect">
            <a:avLst/>
          </a:prstGeom>
          <a:solidFill>
            <a:schemeClr val="accent4">
              <a:lumMod val="75000"/>
            </a:schemeClr>
          </a:solidFill>
        </p:spPr>
        <p:txBody>
          <a:bodyPr wrap="square" rtlCol="0">
            <a:spAutoFit/>
          </a:bodyPr>
          <a:lstStyle/>
          <a:p>
            <a:r>
              <a:rPr lang="en-US" dirty="0" smtClean="0">
                <a:solidFill>
                  <a:prstClr val="black"/>
                </a:solidFill>
              </a:rPr>
              <a:t>1</a:t>
            </a:r>
            <a:r>
              <a:rPr lang="en-US" baseline="30000" dirty="0" smtClean="0">
                <a:solidFill>
                  <a:prstClr val="black"/>
                </a:solidFill>
              </a:rPr>
              <a:t>ST</a:t>
            </a:r>
            <a:r>
              <a:rPr lang="en-US" dirty="0" smtClean="0">
                <a:solidFill>
                  <a:prstClr val="black"/>
                </a:solidFill>
              </a:rPr>
              <a:t> YEAR CGPA</a:t>
            </a:r>
            <a:endParaRPr lang="en-US" dirty="0">
              <a:solidFill>
                <a:prstClr val="black"/>
              </a:solidFill>
            </a:endParaRPr>
          </a:p>
          <a:p>
            <a:pPr algn="ctr"/>
            <a:r>
              <a:rPr lang="en-US" dirty="0" smtClean="0">
                <a:solidFill>
                  <a:prstClr val="black"/>
                </a:solidFill>
              </a:rPr>
              <a:t>MUET BAND</a:t>
            </a:r>
            <a:endParaRPr lang="en-US" dirty="0">
              <a:solidFill>
                <a:prstClr val="black"/>
              </a:solidFill>
            </a:endParaRPr>
          </a:p>
        </p:txBody>
      </p:sp>
      <p:sp>
        <p:nvSpPr>
          <p:cNvPr id="10" name="TextBox 9"/>
          <p:cNvSpPr txBox="1"/>
          <p:nvPr/>
        </p:nvSpPr>
        <p:spPr>
          <a:xfrm>
            <a:off x="5678822" y="1625602"/>
            <a:ext cx="1052944" cy="646331"/>
          </a:xfrm>
          <a:prstGeom prst="rect">
            <a:avLst/>
          </a:prstGeom>
          <a:noFill/>
        </p:spPr>
        <p:txBody>
          <a:bodyPr wrap="square" rtlCol="0">
            <a:spAutoFit/>
          </a:bodyPr>
          <a:lstStyle/>
          <a:p>
            <a:r>
              <a:rPr lang="en-US" dirty="0" smtClean="0">
                <a:solidFill>
                  <a:prstClr val="black"/>
                </a:solidFill>
              </a:rPr>
              <a:t>GENDER</a:t>
            </a:r>
          </a:p>
          <a:p>
            <a:pPr algn="ctr"/>
            <a:r>
              <a:rPr lang="en-US" dirty="0" smtClean="0">
                <a:solidFill>
                  <a:prstClr val="black"/>
                </a:solidFill>
              </a:rPr>
              <a:t>RACE</a:t>
            </a:r>
            <a:endParaRPr lang="en-US" dirty="0">
              <a:solidFill>
                <a:prstClr val="black"/>
              </a:solidFill>
            </a:endParaRPr>
          </a:p>
        </p:txBody>
      </p:sp>
      <p:sp>
        <p:nvSpPr>
          <p:cNvPr id="11" name="TextBox 10"/>
          <p:cNvSpPr txBox="1"/>
          <p:nvPr/>
        </p:nvSpPr>
        <p:spPr>
          <a:xfrm>
            <a:off x="9577826" y="3760537"/>
            <a:ext cx="613257" cy="369332"/>
          </a:xfrm>
          <a:prstGeom prst="rect">
            <a:avLst/>
          </a:prstGeom>
          <a:noFill/>
        </p:spPr>
        <p:txBody>
          <a:bodyPr wrap="square" rtlCol="0">
            <a:spAutoFit/>
          </a:bodyPr>
          <a:lstStyle/>
          <a:p>
            <a:r>
              <a:rPr lang="en-US" dirty="0" smtClean="0">
                <a:solidFill>
                  <a:prstClr val="black"/>
                </a:solidFill>
              </a:rPr>
              <a:t>BMI</a:t>
            </a:r>
            <a:endParaRPr lang="en-US" dirty="0">
              <a:solidFill>
                <a:prstClr val="black"/>
              </a:solidFill>
            </a:endParaRPr>
          </a:p>
        </p:txBody>
      </p:sp>
      <p:sp>
        <p:nvSpPr>
          <p:cNvPr id="13" name="TextBox 12"/>
          <p:cNvSpPr txBox="1"/>
          <p:nvPr/>
        </p:nvSpPr>
        <p:spPr>
          <a:xfrm>
            <a:off x="5172361" y="5721981"/>
            <a:ext cx="2065867" cy="646331"/>
          </a:xfrm>
          <a:prstGeom prst="rect">
            <a:avLst/>
          </a:prstGeom>
          <a:noFill/>
        </p:spPr>
        <p:txBody>
          <a:bodyPr wrap="square" rtlCol="0">
            <a:spAutoFit/>
          </a:bodyPr>
          <a:lstStyle/>
          <a:p>
            <a:r>
              <a:rPr lang="en-US" dirty="0">
                <a:solidFill>
                  <a:prstClr val="black"/>
                </a:solidFill>
              </a:rPr>
              <a:t>PARENT’S INCOME</a:t>
            </a:r>
          </a:p>
          <a:p>
            <a:endParaRPr lang="en-US" dirty="0">
              <a:solidFill>
                <a:prstClr val="black"/>
              </a:solidFill>
            </a:endParaRPr>
          </a:p>
        </p:txBody>
      </p:sp>
      <p:sp>
        <p:nvSpPr>
          <p:cNvPr id="14" name="Down Arrow 13"/>
          <p:cNvSpPr/>
          <p:nvPr/>
        </p:nvSpPr>
        <p:spPr>
          <a:xfrm>
            <a:off x="6037883" y="2508763"/>
            <a:ext cx="419100" cy="505691"/>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15" name="Right Arrow 14"/>
          <p:cNvSpPr/>
          <p:nvPr/>
        </p:nvSpPr>
        <p:spPr>
          <a:xfrm>
            <a:off x="4008579" y="3513981"/>
            <a:ext cx="609601" cy="43122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16" name="Down Arrow 15"/>
          <p:cNvSpPr/>
          <p:nvPr/>
        </p:nvSpPr>
        <p:spPr>
          <a:xfrm rot="10800000">
            <a:off x="6019800" y="4432638"/>
            <a:ext cx="419100" cy="46654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17" name="Right Arrow 16"/>
          <p:cNvSpPr/>
          <p:nvPr/>
        </p:nvSpPr>
        <p:spPr>
          <a:xfrm rot="10800000">
            <a:off x="7797031" y="3591506"/>
            <a:ext cx="685801" cy="43122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9128994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04803"/>
            <a:ext cx="7772400" cy="622476"/>
          </a:xfrm>
        </p:spPr>
        <p:txBody>
          <a:bodyPr>
            <a:normAutofit fontScale="90000"/>
          </a:bodyPr>
          <a:lstStyle/>
          <a:p>
            <a:pPr algn="ctr"/>
            <a:r>
              <a:rPr lang="en-US" b="1" dirty="0" smtClean="0">
                <a:latin typeface="Century Gothic" panose="020B0502020202020204" pitchFamily="34" charset="0"/>
                <a:cs typeface="Times New Roman" pitchFamily="18" charset="0"/>
              </a:rPr>
              <a:t>Methodology </a:t>
            </a:r>
            <a:endParaRPr lang="en-US" b="1" dirty="0">
              <a:latin typeface="Century Gothic" panose="020B0502020202020204" pitchFamily="34"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179656490"/>
              </p:ext>
            </p:extLst>
          </p:nvPr>
        </p:nvGraphicFramePr>
        <p:xfrm>
          <a:off x="1183968" y="1055641"/>
          <a:ext cx="9741535" cy="5445898"/>
        </p:xfrm>
        <a:graphic>
          <a:graphicData uri="http://schemas.openxmlformats.org/drawingml/2006/table">
            <a:tbl>
              <a:tblPr firstRow="1" bandRow="1">
                <a:tableStyleId>{3B4B98B0-60AC-42C2-AFA5-B58CD77FA1E5}</a:tableStyleId>
              </a:tblPr>
              <a:tblGrid>
                <a:gridCol w="3896614"/>
                <a:gridCol w="5844921"/>
              </a:tblGrid>
              <a:tr h="7122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u="none" dirty="0" smtClean="0">
                          <a:latin typeface="Century Gothic" panose="020B0502020202020204" pitchFamily="34" charset="0"/>
                          <a:cs typeface="Times New Roman" pitchFamily="18" charset="0"/>
                        </a:rPr>
                        <a:t>CROSS-SECTIONAL STUDY</a:t>
                      </a:r>
                    </a:p>
                    <a:p>
                      <a:endParaRPr lang="en-US" sz="1600" b="1" dirty="0">
                        <a:latin typeface="Century Gothic" panose="020B0502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smtClean="0">
                          <a:latin typeface="Century Gothic" panose="020B0502020202020204" pitchFamily="34" charset="0"/>
                        </a:rPr>
                        <a:t>2</a:t>
                      </a:r>
                      <a:r>
                        <a:rPr lang="en-US" sz="1800" b="0" baseline="30000" dirty="0" smtClean="0">
                          <a:latin typeface="Century Gothic" panose="020B0502020202020204" pitchFamily="34" charset="0"/>
                        </a:rPr>
                        <a:t>ND</a:t>
                      </a:r>
                      <a:r>
                        <a:rPr lang="en-US" sz="1800" b="0" dirty="0" smtClean="0">
                          <a:latin typeface="Century Gothic" panose="020B0502020202020204" pitchFamily="34" charset="0"/>
                        </a:rPr>
                        <a:t> year</a:t>
                      </a:r>
                      <a:r>
                        <a:rPr lang="en-US" sz="1800" b="0" baseline="0" dirty="0" smtClean="0">
                          <a:latin typeface="Century Gothic" panose="020B0502020202020204" pitchFamily="34" charset="0"/>
                        </a:rPr>
                        <a:t> medical students 2015/16</a:t>
                      </a:r>
                      <a:endParaRPr lang="en-US" sz="1800" b="0" dirty="0" smtClean="0">
                        <a:latin typeface="Century Gothic" panose="020B0502020202020204" pitchFamily="34" charset="0"/>
                      </a:endParaRPr>
                    </a:p>
                    <a:p>
                      <a:endParaRPr lang="en-US" sz="1600" b="0" dirty="0">
                        <a:latin typeface="Century Gothic" panose="020B0502020202020204" pitchFamily="34" charset="0"/>
                      </a:endParaRPr>
                    </a:p>
                  </a:txBody>
                  <a:tcPr/>
                </a:tc>
              </a:tr>
              <a:tr h="8416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u="none" dirty="0" smtClean="0">
                          <a:latin typeface="Century Gothic" panose="020B0502020202020204" pitchFamily="34" charset="0"/>
                          <a:cs typeface="Times New Roman" pitchFamily="18" charset="0"/>
                        </a:rPr>
                        <a:t>STUDY FIELD</a:t>
                      </a:r>
                    </a:p>
                    <a:p>
                      <a:endParaRPr lang="en-US" sz="1600" b="1" dirty="0">
                        <a:latin typeface="Century Gothic" panose="020B0502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smtClean="0">
                          <a:latin typeface="Century Gothic" panose="020B0502020202020204" pitchFamily="34" charset="0"/>
                        </a:rPr>
                        <a:t>UKM CAMPUS CHERAS</a:t>
                      </a:r>
                    </a:p>
                    <a:p>
                      <a:endParaRPr lang="en-US" sz="1600" b="0" dirty="0">
                        <a:latin typeface="Century Gothic" panose="020B0502020202020204" pitchFamily="34" charset="0"/>
                      </a:endParaRPr>
                    </a:p>
                  </a:txBody>
                  <a:tcPr/>
                </a:tc>
              </a:tr>
              <a:tr h="2007272">
                <a:tc>
                  <a:txBody>
                    <a:bodyPr/>
                    <a:lstStyle/>
                    <a:p>
                      <a:r>
                        <a:rPr lang="en-US" sz="1800" b="1" u="none" dirty="0" smtClean="0">
                          <a:latin typeface="Century Gothic" panose="020B0502020202020204" pitchFamily="34" charset="0"/>
                          <a:cs typeface="Times New Roman" pitchFamily="18" charset="0"/>
                        </a:rPr>
                        <a:t>SYSTEMATIC</a:t>
                      </a:r>
                      <a:r>
                        <a:rPr lang="en-US" sz="1800" b="1" u="none" baseline="0" dirty="0" smtClean="0">
                          <a:latin typeface="Century Gothic" panose="020B0502020202020204" pitchFamily="34" charset="0"/>
                          <a:cs typeface="Times New Roman" pitchFamily="18" charset="0"/>
                        </a:rPr>
                        <a:t> </a:t>
                      </a:r>
                      <a:r>
                        <a:rPr lang="en-US" sz="1800" b="1" u="none" baseline="0" dirty="0" smtClean="0">
                          <a:latin typeface="Century Gothic" panose="020B0502020202020204" pitchFamily="34" charset="0"/>
                          <a:cs typeface="Times New Roman" pitchFamily="18" charset="0"/>
                        </a:rPr>
                        <a:t>RANDOM</a:t>
                      </a:r>
                      <a:r>
                        <a:rPr lang="en-US" sz="1800" b="1" u="none" dirty="0" smtClean="0">
                          <a:latin typeface="Century Gothic" panose="020B0502020202020204" pitchFamily="34" charset="0"/>
                          <a:cs typeface="Times New Roman" pitchFamily="18" charset="0"/>
                        </a:rPr>
                        <a:t> SAMPLING </a:t>
                      </a:r>
                      <a:endParaRPr lang="en-US" sz="1800" b="1" u="none" dirty="0">
                        <a:latin typeface="Century Gothic" panose="020B0502020202020204" pitchFamily="34" charset="0"/>
                        <a:cs typeface="Times New Roman" pitchFamily="18"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dirty="0" smtClean="0">
                          <a:latin typeface="Century Gothic" panose="020B0502020202020204" pitchFamily="34" charset="0"/>
                        </a:rPr>
                        <a:t>Total population =</a:t>
                      </a:r>
                      <a:r>
                        <a:rPr lang="en-US" sz="1800" b="0" baseline="0" dirty="0" smtClean="0">
                          <a:latin typeface="Century Gothic" panose="020B0502020202020204" pitchFamily="34" charset="0"/>
                        </a:rPr>
                        <a:t> 1</a:t>
                      </a:r>
                      <a:r>
                        <a:rPr lang="en-US" sz="1800" b="0" dirty="0" smtClean="0">
                          <a:latin typeface="Century Gothic" panose="020B0502020202020204" pitchFamily="34" charset="0"/>
                        </a:rPr>
                        <a:t>87, exclude 19 lab members. From list of names in alphabetical order, chose every 2 out of 3. With a response rate is 90%, total respondents was 101.</a:t>
                      </a: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b="0" dirty="0" smtClean="0">
                          <a:latin typeface="Century Gothic" panose="020B0502020202020204" pitchFamily="34" charset="0"/>
                        </a:rPr>
                        <a:t>27</a:t>
                      </a:r>
                      <a:r>
                        <a:rPr lang="en-US" sz="1800" b="0" baseline="30000" dirty="0" smtClean="0">
                          <a:latin typeface="Century Gothic" panose="020B0502020202020204" pitchFamily="34" charset="0"/>
                        </a:rPr>
                        <a:t>th</a:t>
                      </a:r>
                      <a:r>
                        <a:rPr lang="en-US" sz="1800" b="0" dirty="0" smtClean="0">
                          <a:latin typeface="Century Gothic" panose="020B0502020202020204" pitchFamily="34" charset="0"/>
                        </a:rPr>
                        <a:t> October 2015 to 29</a:t>
                      </a:r>
                      <a:r>
                        <a:rPr lang="en-US" sz="1800" b="0" baseline="30000" dirty="0" smtClean="0">
                          <a:latin typeface="Century Gothic" panose="020B0502020202020204" pitchFamily="34" charset="0"/>
                        </a:rPr>
                        <a:t>th</a:t>
                      </a:r>
                      <a:r>
                        <a:rPr lang="en-US" sz="1800" b="0" dirty="0" smtClean="0">
                          <a:latin typeface="Century Gothic" panose="020B0502020202020204" pitchFamily="34" charset="0"/>
                        </a:rPr>
                        <a:t> October 2015</a:t>
                      </a:r>
                    </a:p>
                    <a:p>
                      <a:endParaRPr lang="en-US" sz="1600" b="0" dirty="0">
                        <a:latin typeface="Century Gothic" panose="020B0502020202020204" pitchFamily="34" charset="0"/>
                      </a:endParaRPr>
                    </a:p>
                  </a:txBody>
                  <a:tcPr/>
                </a:tc>
              </a:tr>
              <a:tr h="10997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u="none" dirty="0" smtClean="0">
                          <a:latin typeface="Century Gothic" panose="020B0502020202020204" pitchFamily="34" charset="0"/>
                          <a:cs typeface="Times New Roman" pitchFamily="18" charset="0"/>
                        </a:rPr>
                        <a:t>QUESTIONNAIRE </a:t>
                      </a:r>
                    </a:p>
                    <a:p>
                      <a:endParaRPr lang="en-US" sz="1600" b="1" dirty="0">
                        <a:latin typeface="Century Gothic" panose="020B0502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smtClean="0">
                          <a:latin typeface="Century Gothic" panose="020B0502020202020204" pitchFamily="34" charset="0"/>
                          <a:cs typeface="Times New Roman" pitchFamily="18" charset="0"/>
                        </a:rPr>
                        <a:t>Newest Vital</a:t>
                      </a:r>
                      <a:r>
                        <a:rPr lang="en-US" sz="1800" b="0" baseline="0" dirty="0" smtClean="0">
                          <a:latin typeface="Century Gothic" panose="020B0502020202020204" pitchFamily="34" charset="0"/>
                          <a:cs typeface="Times New Roman" pitchFamily="18" charset="0"/>
                        </a:rPr>
                        <a:t> Sign (NVS) = valid and reliable screening tool that measures health literacy. Consist of 6 questions.</a:t>
                      </a:r>
                    </a:p>
                  </a:txBody>
                  <a:tcPr/>
                </a:tc>
              </a:tr>
              <a:tr h="785006">
                <a:tc>
                  <a:txBody>
                    <a:bodyPr/>
                    <a:lstStyle/>
                    <a:p>
                      <a:r>
                        <a:rPr lang="en-US" sz="1600" b="1" dirty="0" smtClean="0">
                          <a:latin typeface="Century Gothic" panose="020B0502020202020204" pitchFamily="34" charset="0"/>
                        </a:rPr>
                        <a:t>DATA COLLECTION</a:t>
                      </a:r>
                      <a:endParaRPr lang="en-US" sz="1600" b="1" dirty="0">
                        <a:latin typeface="Century Gothic" panose="020B0502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smtClean="0">
                          <a:latin typeface="Century Gothic" panose="020B0502020202020204" pitchFamily="34" charset="0"/>
                          <a:cs typeface="Times New Roman" pitchFamily="18" charset="0"/>
                        </a:rPr>
                        <a:t>Face</a:t>
                      </a:r>
                      <a:r>
                        <a:rPr lang="en-US" sz="1800" b="0" baseline="0" dirty="0" smtClean="0">
                          <a:latin typeface="Century Gothic" panose="020B0502020202020204" pitchFamily="34" charset="0"/>
                          <a:cs typeface="Times New Roman" pitchFamily="18" charset="0"/>
                        </a:rPr>
                        <a:t> to face interview, Google Form, download the result in Excel Sheet.</a:t>
                      </a:r>
                      <a:endParaRPr lang="en-US" sz="1800" b="0" dirty="0" smtClean="0">
                        <a:latin typeface="Century Gothic" panose="020B0502020202020204" pitchFamily="34" charset="0"/>
                        <a:cs typeface="Times New Roman" pitchFamily="18" charset="0"/>
                      </a:endParaRPr>
                    </a:p>
                  </a:txBody>
                  <a:tcPr/>
                </a:tc>
              </a:tr>
            </a:tbl>
          </a:graphicData>
        </a:graphic>
      </p:graphicFrame>
    </p:spTree>
    <p:extLst>
      <p:ext uri="{BB962C8B-B14F-4D97-AF65-F5344CB8AC3E}">
        <p14:creationId xmlns:p14="http://schemas.microsoft.com/office/powerpoint/2010/main" val="2005445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newest vital sig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377" y="0"/>
            <a:ext cx="63633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G:\nutitional fac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6841" y="202367"/>
            <a:ext cx="4567457" cy="6453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0698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12446703"/>
              </p:ext>
            </p:extLst>
          </p:nvPr>
        </p:nvGraphicFramePr>
        <p:xfrm>
          <a:off x="2270234" y="1615089"/>
          <a:ext cx="7277036" cy="4663440"/>
        </p:xfrm>
        <a:graphic>
          <a:graphicData uri="http://schemas.openxmlformats.org/drawingml/2006/table">
            <a:tbl>
              <a:tblPr firstRow="1" bandRow="1">
                <a:tableStyleId>{5FD0F851-EC5A-4D38-B0AD-8093EC10F338}</a:tableStyleId>
              </a:tblPr>
              <a:tblGrid>
                <a:gridCol w="3638518"/>
                <a:gridCol w="3638518"/>
              </a:tblGrid>
              <a:tr h="4531711">
                <a:tc>
                  <a:txBody>
                    <a:bodyPr/>
                    <a:lstStyle/>
                    <a:p>
                      <a:pPr>
                        <a:buFont typeface="Wingdings" pitchFamily="2" charset="2"/>
                        <a:buChar char="Ø"/>
                      </a:pPr>
                      <a:r>
                        <a:rPr lang="en-US" sz="2000" dirty="0" smtClean="0">
                          <a:latin typeface="Century Gothic" panose="020B0502020202020204" pitchFamily="34" charset="0"/>
                        </a:rPr>
                        <a:t>Gender</a:t>
                      </a:r>
                    </a:p>
                    <a:p>
                      <a:pPr marL="457200" indent="-457200">
                        <a:buAutoNum type="alphaLcParenR"/>
                      </a:pPr>
                      <a:r>
                        <a:rPr lang="en-US" sz="2000" b="0" dirty="0" smtClean="0">
                          <a:latin typeface="Century Gothic" panose="020B0502020202020204" pitchFamily="34" charset="0"/>
                        </a:rPr>
                        <a:t>Male</a:t>
                      </a:r>
                    </a:p>
                    <a:p>
                      <a:pPr marL="457200" indent="-457200">
                        <a:buAutoNum type="alphaLcParenR"/>
                      </a:pPr>
                      <a:r>
                        <a:rPr lang="en-US" sz="2000" b="0" dirty="0" smtClean="0">
                          <a:latin typeface="Century Gothic" panose="020B0502020202020204" pitchFamily="34" charset="0"/>
                        </a:rPr>
                        <a:t>Female </a:t>
                      </a:r>
                    </a:p>
                    <a:p>
                      <a:pPr marL="0" indent="0">
                        <a:buNone/>
                      </a:pPr>
                      <a:endParaRPr lang="en-US" sz="2000" dirty="0" smtClean="0">
                        <a:latin typeface="Century Gothic" panose="020B0502020202020204" pitchFamily="34" charset="0"/>
                      </a:endParaRPr>
                    </a:p>
                    <a:p>
                      <a:pPr>
                        <a:buFont typeface="Wingdings" pitchFamily="2" charset="2"/>
                        <a:buChar char="Ø"/>
                      </a:pPr>
                      <a:r>
                        <a:rPr lang="en-US" sz="2000" dirty="0" smtClean="0">
                          <a:latin typeface="Century Gothic" panose="020B0502020202020204" pitchFamily="34" charset="0"/>
                        </a:rPr>
                        <a:t>Race</a:t>
                      </a:r>
                    </a:p>
                    <a:p>
                      <a:pPr marL="457200" indent="-457200">
                        <a:buAutoNum type="alphaLcParenR"/>
                      </a:pPr>
                      <a:r>
                        <a:rPr lang="en-US" sz="2000" b="0" dirty="0" smtClean="0">
                          <a:latin typeface="Century Gothic" panose="020B0502020202020204" pitchFamily="34" charset="0"/>
                        </a:rPr>
                        <a:t>Malay</a:t>
                      </a:r>
                    </a:p>
                    <a:p>
                      <a:pPr marL="457200" indent="-457200">
                        <a:buAutoNum type="alphaLcParenR"/>
                      </a:pPr>
                      <a:r>
                        <a:rPr lang="en-US" sz="2000" b="0" dirty="0" smtClean="0">
                          <a:latin typeface="Century Gothic" panose="020B0502020202020204" pitchFamily="34" charset="0"/>
                        </a:rPr>
                        <a:t>Chinese</a:t>
                      </a:r>
                    </a:p>
                    <a:p>
                      <a:pPr marL="457200" indent="-457200">
                        <a:buAutoNum type="alphaLcParenR"/>
                      </a:pPr>
                      <a:r>
                        <a:rPr lang="en-US" sz="2000" b="0" dirty="0" smtClean="0">
                          <a:latin typeface="Century Gothic" panose="020B0502020202020204" pitchFamily="34" charset="0"/>
                        </a:rPr>
                        <a:t>Indian </a:t>
                      </a:r>
                    </a:p>
                    <a:p>
                      <a:pPr marL="457200" indent="-457200">
                        <a:buAutoNum type="alphaLcParenR"/>
                      </a:pPr>
                      <a:r>
                        <a:rPr lang="en-US" sz="2000" b="0" dirty="0" smtClean="0">
                          <a:latin typeface="Century Gothic" panose="020B0502020202020204" pitchFamily="34" charset="0"/>
                        </a:rPr>
                        <a:t>Others</a:t>
                      </a:r>
                    </a:p>
                    <a:p>
                      <a:endParaRPr lang="en-US" sz="2000" dirty="0" smtClean="0">
                        <a:latin typeface="Century Gothic" panose="020B0502020202020204" pitchFamily="34" charset="0"/>
                      </a:endParaRPr>
                    </a:p>
                    <a:p>
                      <a:pPr>
                        <a:buFont typeface="Wingdings" pitchFamily="2" charset="2"/>
                        <a:buChar char="Ø"/>
                      </a:pPr>
                      <a:r>
                        <a:rPr lang="en-US" sz="2000" dirty="0" smtClean="0">
                          <a:latin typeface="Century Gothic" panose="020B0502020202020204" pitchFamily="34" charset="0"/>
                        </a:rPr>
                        <a:t>BMI</a:t>
                      </a:r>
                    </a:p>
                    <a:p>
                      <a:pPr marL="457200" indent="-457200">
                        <a:buAutoNum type="alphaLcParenR"/>
                      </a:pPr>
                      <a:r>
                        <a:rPr lang="en-US" sz="2000" b="0" dirty="0" smtClean="0">
                          <a:latin typeface="Century Gothic" panose="020B0502020202020204" pitchFamily="34" charset="0"/>
                        </a:rPr>
                        <a:t>Underweight (&lt;18.5)</a:t>
                      </a:r>
                    </a:p>
                    <a:p>
                      <a:pPr marL="457200" indent="-457200">
                        <a:buAutoNum type="alphaLcParenR"/>
                      </a:pPr>
                      <a:r>
                        <a:rPr lang="en-US" sz="2000" b="0" dirty="0" smtClean="0">
                          <a:latin typeface="Century Gothic" panose="020B0502020202020204" pitchFamily="34" charset="0"/>
                        </a:rPr>
                        <a:t>Normal (18.2-22.9)</a:t>
                      </a:r>
                    </a:p>
                    <a:p>
                      <a:pPr marL="457200" indent="-457200">
                        <a:buAutoNum type="alphaLcParenR"/>
                      </a:pPr>
                      <a:r>
                        <a:rPr lang="en-US" sz="2000" b="0" dirty="0" smtClean="0">
                          <a:latin typeface="Century Gothic" panose="020B0502020202020204" pitchFamily="34" charset="0"/>
                        </a:rPr>
                        <a:t>Overweight (≥ 23)</a:t>
                      </a:r>
                    </a:p>
                    <a:p>
                      <a:endParaRPr lang="en-US" sz="2000" b="0" dirty="0">
                        <a:latin typeface="Century Gothic" panose="020B0502020202020204" pitchFamily="34" charset="0"/>
                      </a:endParaRPr>
                    </a:p>
                  </a:txBody>
                  <a:tcPr/>
                </a:tc>
                <a:tc>
                  <a:txBody>
                    <a:bodyPr/>
                    <a:lstStyle/>
                    <a:p>
                      <a:pPr>
                        <a:buFont typeface="Wingdings" pitchFamily="2" charset="2"/>
                        <a:buChar char="Ø"/>
                      </a:pPr>
                      <a:r>
                        <a:rPr lang="en-US" sz="2000" dirty="0" smtClean="0">
                          <a:latin typeface="Century Gothic" panose="020B0502020202020204" pitchFamily="34" charset="0"/>
                        </a:rPr>
                        <a:t>CGPA</a:t>
                      </a:r>
                    </a:p>
                    <a:p>
                      <a:pPr marL="457200" marR="0" indent="-457200" algn="l" defTabSz="457200" rtl="0" eaLnBrk="1" fontAlgn="auto" latinLnBrk="0" hangingPunct="1">
                        <a:lnSpc>
                          <a:spcPct val="100000"/>
                        </a:lnSpc>
                        <a:spcBef>
                          <a:spcPts val="0"/>
                        </a:spcBef>
                        <a:spcAft>
                          <a:spcPts val="0"/>
                        </a:spcAft>
                        <a:buClrTx/>
                        <a:buSzTx/>
                        <a:buFontTx/>
                        <a:buAutoNum type="alphaLcParenR"/>
                        <a:tabLst/>
                        <a:defRPr/>
                      </a:pPr>
                      <a:r>
                        <a:rPr lang="en-US" sz="2000" b="0" dirty="0" smtClean="0">
                          <a:latin typeface="Century Gothic" panose="020B0502020202020204" pitchFamily="34" charset="0"/>
                        </a:rPr>
                        <a:t>Low : Below 3.5 </a:t>
                      </a:r>
                    </a:p>
                    <a:p>
                      <a:pPr marL="457200" indent="-457200">
                        <a:buAutoNum type="alphaLcParenR"/>
                      </a:pPr>
                      <a:r>
                        <a:rPr lang="en-US" sz="2000" b="0" dirty="0" smtClean="0">
                          <a:latin typeface="Century Gothic" panose="020B0502020202020204" pitchFamily="34" charset="0"/>
                        </a:rPr>
                        <a:t>High : Above 3.5</a:t>
                      </a:r>
                    </a:p>
                    <a:p>
                      <a:pPr marL="0" indent="0">
                        <a:buNone/>
                      </a:pPr>
                      <a:endParaRPr lang="en-US" sz="2000" dirty="0" smtClean="0">
                        <a:latin typeface="Century Gothic" panose="020B0502020202020204" pitchFamily="34" charset="0"/>
                      </a:endParaRPr>
                    </a:p>
                    <a:p>
                      <a:pPr>
                        <a:buFont typeface="Wingdings" pitchFamily="2" charset="2"/>
                        <a:buChar char="Ø"/>
                      </a:pPr>
                      <a:r>
                        <a:rPr lang="en-US" sz="2000" dirty="0" smtClean="0">
                          <a:latin typeface="Century Gothic" panose="020B0502020202020204" pitchFamily="34" charset="0"/>
                        </a:rPr>
                        <a:t>MUET</a:t>
                      </a:r>
                    </a:p>
                    <a:p>
                      <a:pPr marL="457200" marR="0" indent="-457200" algn="l" defTabSz="457200" rtl="0" eaLnBrk="1" fontAlgn="auto" latinLnBrk="0" hangingPunct="1">
                        <a:lnSpc>
                          <a:spcPct val="100000"/>
                        </a:lnSpc>
                        <a:spcBef>
                          <a:spcPts val="0"/>
                        </a:spcBef>
                        <a:spcAft>
                          <a:spcPts val="0"/>
                        </a:spcAft>
                        <a:buClrTx/>
                        <a:buSzTx/>
                        <a:buFontTx/>
                        <a:buAutoNum type="alphaLcParenR"/>
                        <a:tabLst/>
                        <a:defRPr/>
                      </a:pPr>
                      <a:r>
                        <a:rPr lang="en-US" sz="2000" b="0" dirty="0" smtClean="0">
                          <a:latin typeface="Century Gothic" panose="020B0502020202020204" pitchFamily="34" charset="0"/>
                        </a:rPr>
                        <a:t>Band 3</a:t>
                      </a:r>
                    </a:p>
                    <a:p>
                      <a:pPr marL="457200" marR="0" indent="-457200" algn="l" defTabSz="457200" rtl="0" eaLnBrk="1" fontAlgn="auto" latinLnBrk="0" hangingPunct="1">
                        <a:lnSpc>
                          <a:spcPct val="100000"/>
                        </a:lnSpc>
                        <a:spcBef>
                          <a:spcPts val="0"/>
                        </a:spcBef>
                        <a:spcAft>
                          <a:spcPts val="0"/>
                        </a:spcAft>
                        <a:buClrTx/>
                        <a:buSzTx/>
                        <a:buFontTx/>
                        <a:buAutoNum type="alphaLcParenR"/>
                        <a:tabLst/>
                        <a:defRPr/>
                      </a:pPr>
                      <a:r>
                        <a:rPr lang="en-US" sz="2000" b="0" dirty="0" smtClean="0">
                          <a:latin typeface="Century Gothic" panose="020B0502020202020204" pitchFamily="34" charset="0"/>
                        </a:rPr>
                        <a:t>Band 4</a:t>
                      </a:r>
                    </a:p>
                    <a:p>
                      <a:pPr marL="457200" marR="0" indent="-457200" algn="l" defTabSz="457200" rtl="0" eaLnBrk="1" fontAlgn="auto" latinLnBrk="0" hangingPunct="1">
                        <a:lnSpc>
                          <a:spcPct val="100000"/>
                        </a:lnSpc>
                        <a:spcBef>
                          <a:spcPts val="0"/>
                        </a:spcBef>
                        <a:spcAft>
                          <a:spcPts val="0"/>
                        </a:spcAft>
                        <a:buClrTx/>
                        <a:buSzTx/>
                        <a:buFontTx/>
                        <a:buAutoNum type="alphaLcParenR"/>
                        <a:tabLst/>
                        <a:defRPr/>
                      </a:pPr>
                      <a:r>
                        <a:rPr lang="en-US" sz="2000" b="0" dirty="0" smtClean="0">
                          <a:latin typeface="Century Gothic" panose="020B0502020202020204" pitchFamily="34" charset="0"/>
                        </a:rPr>
                        <a:t>Band 5</a:t>
                      </a:r>
                    </a:p>
                    <a:p>
                      <a:endParaRPr lang="en-US" sz="2000" b="0" dirty="0" smtClean="0">
                        <a:latin typeface="Century Gothic" panose="020B0502020202020204" pitchFamily="34" charset="0"/>
                      </a:endParaRPr>
                    </a:p>
                    <a:p>
                      <a:pPr>
                        <a:buFont typeface="Wingdings" pitchFamily="2" charset="2"/>
                        <a:buChar char="Ø"/>
                      </a:pPr>
                      <a:r>
                        <a:rPr lang="en-US" sz="2000" dirty="0" smtClean="0">
                          <a:latin typeface="Century Gothic" panose="020B0502020202020204" pitchFamily="34" charset="0"/>
                        </a:rPr>
                        <a:t>Parent’s Income</a:t>
                      </a:r>
                    </a:p>
                    <a:p>
                      <a:pPr marL="457200" marR="0" indent="-457200" algn="l" defTabSz="457200" rtl="0" eaLnBrk="1" fontAlgn="auto" latinLnBrk="0" hangingPunct="1">
                        <a:lnSpc>
                          <a:spcPct val="100000"/>
                        </a:lnSpc>
                        <a:spcBef>
                          <a:spcPts val="0"/>
                        </a:spcBef>
                        <a:spcAft>
                          <a:spcPts val="0"/>
                        </a:spcAft>
                        <a:buClrTx/>
                        <a:buSzTx/>
                        <a:buFontTx/>
                        <a:buAutoNum type="alphaLcParenR"/>
                        <a:tabLst/>
                        <a:defRPr/>
                      </a:pPr>
                      <a:r>
                        <a:rPr lang="en-US" sz="2000" b="0" dirty="0" smtClean="0">
                          <a:latin typeface="Century Gothic" panose="020B0502020202020204" pitchFamily="34" charset="0"/>
                        </a:rPr>
                        <a:t>Low : below RM 2 500</a:t>
                      </a:r>
                    </a:p>
                    <a:p>
                      <a:pPr marL="457200" indent="-457200">
                        <a:buAutoNum type="alphaLcParenR"/>
                      </a:pPr>
                      <a:r>
                        <a:rPr lang="en-US" sz="2000" b="0" dirty="0" smtClean="0">
                          <a:latin typeface="Century Gothic" panose="020B0502020202020204" pitchFamily="34" charset="0"/>
                        </a:rPr>
                        <a:t>High : above RM 2 500</a:t>
                      </a:r>
                    </a:p>
                    <a:p>
                      <a:endParaRPr lang="en-US" sz="2000" dirty="0">
                        <a:latin typeface="Century Gothic" panose="020B0502020202020204" pitchFamily="34" charset="0"/>
                      </a:endParaRPr>
                    </a:p>
                  </a:txBody>
                  <a:tcPr/>
                </a:tc>
              </a:tr>
            </a:tbl>
          </a:graphicData>
        </a:graphic>
      </p:graphicFrame>
      <p:sp>
        <p:nvSpPr>
          <p:cNvPr id="2" name="Title 1"/>
          <p:cNvSpPr>
            <a:spLocks noGrp="1"/>
          </p:cNvSpPr>
          <p:nvPr>
            <p:ph type="title"/>
          </p:nvPr>
        </p:nvSpPr>
        <p:spPr>
          <a:xfrm>
            <a:off x="950603" y="760832"/>
            <a:ext cx="8596668" cy="1320800"/>
          </a:xfrm>
        </p:spPr>
        <p:txBody>
          <a:bodyPr/>
          <a:lstStyle/>
          <a:p>
            <a:r>
              <a:rPr lang="en-US" dirty="0" smtClean="0"/>
              <a:t>Operational Definition</a:t>
            </a:r>
            <a:endParaRPr lang="en-US" dirty="0"/>
          </a:p>
        </p:txBody>
      </p:sp>
    </p:spTree>
    <p:extLst>
      <p:ext uri="{BB962C8B-B14F-4D97-AF65-F5344CB8AC3E}">
        <p14:creationId xmlns:p14="http://schemas.microsoft.com/office/powerpoint/2010/main" val="20297301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241739840"/>
              </p:ext>
            </p:extLst>
          </p:nvPr>
        </p:nvGraphicFramePr>
        <p:xfrm>
          <a:off x="999067" y="1481071"/>
          <a:ext cx="8830733" cy="3979572"/>
        </p:xfrm>
        <a:graphic>
          <a:graphicData uri="http://schemas.openxmlformats.org/drawingml/2006/table">
            <a:tbl>
              <a:tblPr firstRow="1" bandRow="1">
                <a:tableStyleId>{3B4B98B0-60AC-42C2-AFA5-B58CD77FA1E5}</a:tableStyleId>
              </a:tblPr>
              <a:tblGrid>
                <a:gridCol w="3277386"/>
                <a:gridCol w="5553347"/>
              </a:tblGrid>
              <a:tr h="1722460">
                <a:tc>
                  <a:txBody>
                    <a:bodyPr/>
                    <a:lstStyle/>
                    <a:p>
                      <a:r>
                        <a:rPr lang="en-US" sz="2000" b="1" dirty="0" smtClean="0">
                          <a:latin typeface="Century Gothic" panose="020B0502020202020204" pitchFamily="34" charset="0"/>
                        </a:rPr>
                        <a:t>DATA ANALYSIS </a:t>
                      </a:r>
                      <a:endParaRPr lang="en-US" sz="2000" b="1" dirty="0">
                        <a:latin typeface="Century Gothic" panose="020B0502020202020204" pitchFamily="34"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sz="2000" b="0" dirty="0" smtClean="0">
                          <a:latin typeface="Century Gothic" panose="020B0502020202020204" pitchFamily="34" charset="0"/>
                        </a:rPr>
                        <a:t>Microsoft Excel 2010 and SPSS version 20.0</a:t>
                      </a:r>
                    </a:p>
                    <a:p>
                      <a:endParaRPr lang="en-US" b="0" dirty="0">
                        <a:latin typeface="Century Gothic" panose="020B0502020202020204" pitchFamily="34" charset="0"/>
                      </a:endParaRPr>
                    </a:p>
                  </a:txBody>
                  <a:tcPr/>
                </a:tc>
              </a:tr>
              <a:tr h="22571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u="none" dirty="0" smtClean="0">
                          <a:latin typeface="Century Gothic" panose="020B0502020202020204" pitchFamily="34" charset="0"/>
                        </a:rPr>
                        <a:t>ANALYTIC STATISTIC</a:t>
                      </a:r>
                    </a:p>
                    <a:p>
                      <a:endParaRPr lang="en-US" b="1" dirty="0">
                        <a:latin typeface="Century Gothic" panose="020B0502020202020204" pitchFamily="34"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 typeface="Wingdings" pitchFamily="2" charset="2"/>
                        <a:buChar char="Ø"/>
                        <a:tabLst/>
                        <a:defRPr/>
                      </a:pPr>
                      <a:r>
                        <a:rPr lang="en-US" sz="2000" b="0" dirty="0" smtClean="0">
                          <a:latin typeface="Century Gothic" panose="020B0502020202020204" pitchFamily="34" charset="0"/>
                        </a:rPr>
                        <a:t>Student</a:t>
                      </a:r>
                      <a:r>
                        <a:rPr lang="en-US" sz="2000" b="0" baseline="0" dirty="0" smtClean="0">
                          <a:latin typeface="Century Gothic" panose="020B0502020202020204" pitchFamily="34" charset="0"/>
                        </a:rPr>
                        <a:t> T-test</a:t>
                      </a:r>
                      <a:endParaRPr lang="en-US" sz="2000" b="0" dirty="0" smtClean="0">
                        <a:latin typeface="Century Gothic" panose="020B0502020202020204" pitchFamily="34" charset="0"/>
                      </a:endParaRPr>
                    </a:p>
                    <a:p>
                      <a:pPr marL="0" marR="0" indent="0" algn="l" defTabSz="457200" rtl="0" eaLnBrk="1" fontAlgn="auto" latinLnBrk="0" hangingPunct="1">
                        <a:lnSpc>
                          <a:spcPct val="100000"/>
                        </a:lnSpc>
                        <a:spcBef>
                          <a:spcPts val="0"/>
                        </a:spcBef>
                        <a:spcAft>
                          <a:spcPts val="0"/>
                        </a:spcAft>
                        <a:buClrTx/>
                        <a:buSzTx/>
                        <a:buFont typeface="Wingdings" pitchFamily="2" charset="2"/>
                        <a:buChar char="Ø"/>
                        <a:tabLst/>
                        <a:defRPr/>
                      </a:pPr>
                      <a:r>
                        <a:rPr lang="en-US" sz="2000" b="0" baseline="0" dirty="0" smtClean="0">
                          <a:latin typeface="Century Gothic" panose="020B0502020202020204" pitchFamily="34" charset="0"/>
                        </a:rPr>
                        <a:t>ANOVA</a:t>
                      </a:r>
                    </a:p>
                    <a:p>
                      <a:pPr marL="0" marR="0" indent="0" algn="l" defTabSz="457200" rtl="0" eaLnBrk="1" fontAlgn="auto" latinLnBrk="0" hangingPunct="1">
                        <a:lnSpc>
                          <a:spcPct val="100000"/>
                        </a:lnSpc>
                        <a:spcBef>
                          <a:spcPts val="0"/>
                        </a:spcBef>
                        <a:spcAft>
                          <a:spcPts val="0"/>
                        </a:spcAft>
                        <a:buClrTx/>
                        <a:buSzTx/>
                        <a:buFont typeface="Wingdings" pitchFamily="2" charset="2"/>
                        <a:buChar char="Ø"/>
                        <a:tabLst/>
                        <a:defRPr/>
                      </a:pPr>
                      <a:r>
                        <a:rPr lang="en-US" sz="2000" b="0" baseline="0" dirty="0" smtClean="0">
                          <a:latin typeface="Century Gothic" panose="020B0502020202020204" pitchFamily="34" charset="0"/>
                        </a:rPr>
                        <a:t>Pearson correlation</a:t>
                      </a:r>
                      <a:endParaRPr lang="en-US" sz="2000" b="0" dirty="0" smtClean="0">
                        <a:latin typeface="Century Gothic" panose="020B0502020202020204" pitchFamily="34" charset="0"/>
                      </a:endParaRPr>
                    </a:p>
                    <a:p>
                      <a:pPr>
                        <a:buFont typeface="Wingdings" pitchFamily="2" charset="2"/>
                        <a:buChar char="Ø"/>
                      </a:pPr>
                      <a:r>
                        <a:rPr lang="en-US" sz="2000" b="0" dirty="0" smtClean="0">
                          <a:latin typeface="Century Gothic" panose="020B0502020202020204" pitchFamily="34" charset="0"/>
                        </a:rPr>
                        <a:t>Chi Square</a:t>
                      </a:r>
                    </a:p>
                    <a:p>
                      <a:pPr>
                        <a:buFont typeface="Wingdings" pitchFamily="2" charset="2"/>
                        <a:buChar char="Ø"/>
                      </a:pPr>
                      <a:r>
                        <a:rPr lang="en-US" sz="2000" b="0" dirty="0" smtClean="0">
                          <a:latin typeface="Century Gothic" panose="020B0502020202020204" pitchFamily="34" charset="0"/>
                        </a:rPr>
                        <a:t>Significant level : p&lt;0.05</a:t>
                      </a:r>
                    </a:p>
                    <a:p>
                      <a:endParaRPr lang="en-US" b="0" dirty="0">
                        <a:latin typeface="Century Gothic" panose="020B0502020202020204" pitchFamily="34" charset="0"/>
                      </a:endParaRPr>
                    </a:p>
                  </a:txBody>
                  <a:tcPr/>
                </a:tc>
              </a:tr>
            </a:tbl>
          </a:graphicData>
        </a:graphic>
      </p:graphicFrame>
    </p:spTree>
    <p:extLst>
      <p:ext uri="{BB962C8B-B14F-4D97-AF65-F5344CB8AC3E}">
        <p14:creationId xmlns:p14="http://schemas.microsoft.com/office/powerpoint/2010/main" val="34107562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178" y="416346"/>
            <a:ext cx="9787178" cy="678287"/>
          </a:xfrm>
        </p:spPr>
        <p:txBody>
          <a:bodyPr>
            <a:noAutofit/>
          </a:bodyPr>
          <a:lstStyle/>
          <a:p>
            <a:pPr algn="ctr"/>
            <a:r>
              <a:rPr lang="en-US" sz="4800" b="1" dirty="0" smtClean="0">
                <a:latin typeface="Century Gothic" panose="020B0502020202020204" pitchFamily="34" charset="0"/>
              </a:rPr>
              <a:t>DESCRIPTIVE AND STATISTICAL ANALYSIS</a:t>
            </a:r>
            <a:endParaRPr lang="en-US" sz="4800" b="1" dirty="0">
              <a:latin typeface="Century Gothic" panose="020B0502020202020204" pitchFamily="34" charset="0"/>
            </a:endParaRPr>
          </a:p>
        </p:txBody>
      </p:sp>
      <p:graphicFrame>
        <p:nvGraphicFramePr>
          <p:cNvPr id="4" name="Content Placeholder 15"/>
          <p:cNvGraphicFramePr>
            <a:graphicFrameLocks noGrp="1"/>
          </p:cNvGraphicFramePr>
          <p:nvPr>
            <p:ph idx="1"/>
            <p:extLst>
              <p:ext uri="{D42A27DB-BD31-4B8C-83A1-F6EECF244321}">
                <p14:modId xmlns:p14="http://schemas.microsoft.com/office/powerpoint/2010/main" val="2155651273"/>
              </p:ext>
            </p:extLst>
          </p:nvPr>
        </p:nvGraphicFramePr>
        <p:xfrm>
          <a:off x="788276" y="1884363"/>
          <a:ext cx="9632732" cy="47958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052176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7" y="355600"/>
            <a:ext cx="8596668" cy="1320800"/>
          </a:xfrm>
        </p:spPr>
        <p:txBody>
          <a:bodyPr>
            <a:normAutofit/>
          </a:bodyPr>
          <a:lstStyle/>
          <a:p>
            <a:pPr algn="ctr"/>
            <a:r>
              <a:rPr lang="en-US" sz="4400" dirty="0" smtClean="0"/>
              <a:t>SOCIO-DEMOGRAPHIC DATA</a:t>
            </a:r>
            <a:endParaRPr lang="en-US" sz="4400" dirty="0"/>
          </a:p>
        </p:txBody>
      </p:sp>
      <p:graphicFrame>
        <p:nvGraphicFramePr>
          <p:cNvPr id="6" name="Content Placeholder 4"/>
          <p:cNvGraphicFramePr>
            <a:graphicFrameLocks/>
          </p:cNvGraphicFramePr>
          <p:nvPr>
            <p:extLst>
              <p:ext uri="{D42A27DB-BD31-4B8C-83A1-F6EECF244321}">
                <p14:modId xmlns:p14="http://schemas.microsoft.com/office/powerpoint/2010/main" val="1161057974"/>
              </p:ext>
            </p:extLst>
          </p:nvPr>
        </p:nvGraphicFramePr>
        <p:xfrm>
          <a:off x="862199" y="1570007"/>
          <a:ext cx="10315199" cy="4520241"/>
        </p:xfrm>
        <a:graphic>
          <a:graphicData uri="http://schemas.openxmlformats.org/drawingml/2006/table">
            <a:tbl>
              <a:tblPr firstRow="1" bandRow="1">
                <a:tableStyleId>{00A15C55-8517-42AA-B614-E9B94910E393}</a:tableStyleId>
              </a:tblPr>
              <a:tblGrid>
                <a:gridCol w="3062879"/>
                <a:gridCol w="2789148"/>
                <a:gridCol w="2231586"/>
                <a:gridCol w="2231586"/>
              </a:tblGrid>
              <a:tr h="960095">
                <a:tc rowSpan="2">
                  <a:txBody>
                    <a:bodyPr/>
                    <a:lstStyle/>
                    <a:p>
                      <a:r>
                        <a:rPr lang="en-US" sz="2800" dirty="0" smtClean="0"/>
                        <a:t>Variables</a:t>
                      </a:r>
                      <a:r>
                        <a:rPr lang="en-US" sz="2800" baseline="0" dirty="0" smtClean="0"/>
                        <a:t> </a:t>
                      </a:r>
                      <a:endParaRPr lang="en-US" sz="2800" dirty="0"/>
                    </a:p>
                  </a:txBody>
                  <a:tcPr>
                    <a:solidFill>
                      <a:schemeClr val="accent4">
                        <a:lumMod val="75000"/>
                      </a:schemeClr>
                    </a:solidFill>
                  </a:tcPr>
                </a:tc>
                <a:tc rowSpan="2">
                  <a:txBody>
                    <a:bodyPr/>
                    <a:lstStyle/>
                    <a:p>
                      <a:endParaRPr lang="en-US" sz="2800" dirty="0"/>
                    </a:p>
                  </a:txBody>
                  <a:tcPr>
                    <a:solidFill>
                      <a:schemeClr val="accent4">
                        <a:lumMod val="75000"/>
                      </a:schemeClr>
                    </a:solidFill>
                  </a:tcPr>
                </a:tc>
                <a:tc gridSpan="2">
                  <a:txBody>
                    <a:bodyPr/>
                    <a:lstStyle/>
                    <a:p>
                      <a:pPr algn="ctr"/>
                      <a:r>
                        <a:rPr lang="en-US" sz="2800" dirty="0" smtClean="0"/>
                        <a:t>Percentages (%)</a:t>
                      </a:r>
                    </a:p>
                    <a:p>
                      <a:pPr algn="ctr"/>
                      <a:r>
                        <a:rPr lang="en-US" sz="2800" dirty="0" smtClean="0"/>
                        <a:t>N=101</a:t>
                      </a:r>
                      <a:endParaRPr lang="en-US" sz="2800" dirty="0"/>
                    </a:p>
                  </a:txBody>
                  <a:tcPr>
                    <a:solidFill>
                      <a:schemeClr val="accent4">
                        <a:lumMod val="75000"/>
                      </a:schemeClr>
                    </a:solidFill>
                  </a:tcPr>
                </a:tc>
                <a:tc hMerge="1">
                  <a:txBody>
                    <a:bodyPr/>
                    <a:lstStyle/>
                    <a:p>
                      <a:endParaRPr lang="en-US"/>
                    </a:p>
                  </a:txBody>
                  <a:tcPr/>
                </a:tc>
              </a:tr>
              <a:tr h="526504">
                <a:tc vMerge="1">
                  <a:txBody>
                    <a:bodyPr/>
                    <a:lstStyle/>
                    <a:p>
                      <a:endParaRPr lang="en-US"/>
                    </a:p>
                  </a:txBody>
                  <a:tcPr/>
                </a:tc>
                <a:tc vMerge="1">
                  <a:txBody>
                    <a:bodyPr/>
                    <a:lstStyle/>
                    <a:p>
                      <a:endParaRPr lang="en-US"/>
                    </a:p>
                  </a:txBody>
                  <a:tcPr/>
                </a:tc>
                <a:tc>
                  <a:txBody>
                    <a:bodyPr/>
                    <a:lstStyle/>
                    <a:p>
                      <a:pPr algn="ctr"/>
                      <a:r>
                        <a:rPr lang="en-US" sz="2800" dirty="0" smtClean="0"/>
                        <a:t>n</a:t>
                      </a:r>
                      <a:endParaRPr lang="en-US" sz="2800" dirty="0"/>
                    </a:p>
                  </a:txBody>
                  <a:tcPr/>
                </a:tc>
                <a:tc>
                  <a:txBody>
                    <a:bodyPr/>
                    <a:lstStyle/>
                    <a:p>
                      <a:pPr algn="ctr"/>
                      <a:r>
                        <a:rPr lang="en-US" sz="2800" dirty="0" smtClean="0"/>
                        <a:t>%</a:t>
                      </a:r>
                      <a:endParaRPr lang="en-US" sz="2800" dirty="0"/>
                    </a:p>
                  </a:txBody>
                  <a:tcPr/>
                </a:tc>
              </a:tr>
              <a:tr h="432092">
                <a:tc rowSpan="2">
                  <a:txBody>
                    <a:bodyPr/>
                    <a:lstStyle/>
                    <a:p>
                      <a:r>
                        <a:rPr lang="en-US" sz="2400" dirty="0" smtClean="0">
                          <a:solidFill>
                            <a:schemeClr val="tx1"/>
                          </a:solidFill>
                        </a:rPr>
                        <a:t>Gender</a:t>
                      </a:r>
                    </a:p>
                  </a:txBody>
                  <a:tcPr/>
                </a:tc>
                <a:tc>
                  <a:txBody>
                    <a:bodyPr/>
                    <a:lstStyle/>
                    <a:p>
                      <a:r>
                        <a:rPr lang="en-US" sz="1800" dirty="0" smtClean="0"/>
                        <a:t>Male</a:t>
                      </a:r>
                      <a:r>
                        <a:rPr lang="en-US" sz="1800" baseline="0" dirty="0" smtClean="0"/>
                        <a:t> </a:t>
                      </a:r>
                    </a:p>
                  </a:txBody>
                  <a:tcPr/>
                </a:tc>
                <a:tc>
                  <a:txBody>
                    <a:bodyPr/>
                    <a:lstStyle/>
                    <a:p>
                      <a:pPr algn="ctr"/>
                      <a:r>
                        <a:rPr lang="en-US" dirty="0" smtClean="0"/>
                        <a:t>36</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35.64</a:t>
                      </a:r>
                    </a:p>
                  </a:txBody>
                  <a:tcPr/>
                </a:tc>
              </a:tr>
              <a:tr h="371650">
                <a:tc vMerge="1">
                  <a:txBody>
                    <a:bodyPr/>
                    <a:lstStyle/>
                    <a:p>
                      <a:endParaRPr lang="en-US"/>
                    </a:p>
                  </a:txBody>
                  <a:tcPr/>
                </a:tc>
                <a:tc>
                  <a:txBody>
                    <a:bodyPr/>
                    <a:lstStyle/>
                    <a:p>
                      <a:r>
                        <a:rPr lang="en-US" sz="1800" dirty="0" smtClean="0"/>
                        <a:t>Female</a:t>
                      </a:r>
                    </a:p>
                  </a:txBody>
                  <a:tcPr/>
                </a:tc>
                <a:tc>
                  <a:txBody>
                    <a:bodyPr/>
                    <a:lstStyle/>
                    <a:p>
                      <a:pPr algn="ctr"/>
                      <a:r>
                        <a:rPr lang="en-US" dirty="0" smtClean="0"/>
                        <a:t>65</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64.36</a:t>
                      </a:r>
                    </a:p>
                  </a:txBody>
                  <a:tcPr/>
                </a:tc>
              </a:tr>
              <a:tr h="371650">
                <a:tc rowSpan="4">
                  <a:txBody>
                    <a:bodyPr/>
                    <a:lstStyle/>
                    <a:p>
                      <a:r>
                        <a:rPr lang="en-US" sz="2400" dirty="0" smtClean="0">
                          <a:solidFill>
                            <a:schemeClr val="tx1"/>
                          </a:solidFill>
                        </a:rPr>
                        <a:t>Race</a:t>
                      </a:r>
                      <a:endParaRPr lang="en-US" sz="2400" dirty="0">
                        <a:solidFill>
                          <a:schemeClr val="tx1"/>
                        </a:solidFill>
                      </a:endParaRPr>
                    </a:p>
                  </a:txBody>
                  <a:tcPr/>
                </a:tc>
                <a:tc>
                  <a:txBody>
                    <a:bodyPr/>
                    <a:lstStyle/>
                    <a:p>
                      <a:r>
                        <a:rPr lang="en-US" sz="1800" dirty="0" smtClean="0"/>
                        <a:t>Malay</a:t>
                      </a:r>
                      <a:endParaRPr lang="en-US" sz="1800" dirty="0"/>
                    </a:p>
                  </a:txBody>
                  <a:tcPr/>
                </a:tc>
                <a:tc>
                  <a:txBody>
                    <a:bodyPr/>
                    <a:lstStyle/>
                    <a:p>
                      <a:pPr algn="ctr"/>
                      <a:r>
                        <a:rPr lang="en-US" dirty="0" smtClean="0"/>
                        <a:t>67</a:t>
                      </a:r>
                      <a:endParaRPr lang="en-US" dirty="0"/>
                    </a:p>
                  </a:txBody>
                  <a:tcPr/>
                </a:tc>
                <a:tc>
                  <a:txBody>
                    <a:bodyPr/>
                    <a:lstStyle/>
                    <a:p>
                      <a:pPr algn="ctr"/>
                      <a:r>
                        <a:rPr lang="en-US" dirty="0" smtClean="0"/>
                        <a:t>66.34</a:t>
                      </a:r>
                      <a:endParaRPr lang="en-US" dirty="0"/>
                    </a:p>
                  </a:txBody>
                  <a:tcPr/>
                </a:tc>
              </a:tr>
              <a:tr h="371650">
                <a:tc vMerge="1">
                  <a:txBody>
                    <a:bodyPr/>
                    <a:lstStyle/>
                    <a:p>
                      <a:endParaRPr lang="en-US"/>
                    </a:p>
                  </a:txBody>
                  <a:tcPr/>
                </a:tc>
                <a:tc>
                  <a:txBody>
                    <a:bodyPr/>
                    <a:lstStyle/>
                    <a:p>
                      <a:r>
                        <a:rPr lang="en-US" sz="1800" dirty="0" smtClean="0"/>
                        <a:t>Chinese</a:t>
                      </a:r>
                      <a:endParaRPr lang="en-US" sz="1800" dirty="0"/>
                    </a:p>
                  </a:txBody>
                  <a:tcPr/>
                </a:tc>
                <a:tc>
                  <a:txBody>
                    <a:bodyPr/>
                    <a:lstStyle/>
                    <a:p>
                      <a:pPr algn="ctr"/>
                      <a:r>
                        <a:rPr lang="en-US" dirty="0" smtClean="0"/>
                        <a:t>25</a:t>
                      </a:r>
                      <a:endParaRPr lang="en-US" dirty="0"/>
                    </a:p>
                  </a:txBody>
                  <a:tcPr/>
                </a:tc>
                <a:tc>
                  <a:txBody>
                    <a:bodyPr/>
                    <a:lstStyle/>
                    <a:p>
                      <a:pPr algn="ctr"/>
                      <a:r>
                        <a:rPr lang="en-US" dirty="0" smtClean="0"/>
                        <a:t>24.75</a:t>
                      </a:r>
                      <a:endParaRPr lang="en-US" dirty="0"/>
                    </a:p>
                  </a:txBody>
                  <a:tcPr/>
                </a:tc>
              </a:tr>
              <a:tr h="371650">
                <a:tc vMerge="1">
                  <a:txBody>
                    <a:bodyPr/>
                    <a:lstStyle/>
                    <a:p>
                      <a:endParaRPr lang="en-US"/>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Indian</a:t>
                      </a:r>
                      <a:endParaRPr lang="en-US" sz="1800" dirty="0"/>
                    </a:p>
                  </a:txBody>
                  <a:tcPr/>
                </a:tc>
                <a:tc>
                  <a:txBody>
                    <a:bodyPr/>
                    <a:lstStyle/>
                    <a:p>
                      <a:pPr algn="ctr"/>
                      <a:r>
                        <a:rPr lang="en-US" dirty="0" smtClean="0"/>
                        <a:t>7</a:t>
                      </a:r>
                      <a:endParaRPr lang="en-US" dirty="0"/>
                    </a:p>
                  </a:txBody>
                  <a:tcPr/>
                </a:tc>
                <a:tc>
                  <a:txBody>
                    <a:bodyPr/>
                    <a:lstStyle/>
                    <a:p>
                      <a:pPr algn="ctr"/>
                      <a:r>
                        <a:rPr lang="en-US" dirty="0" smtClean="0"/>
                        <a:t>6.93</a:t>
                      </a:r>
                      <a:endParaRPr lang="en-US" dirty="0"/>
                    </a:p>
                  </a:txBody>
                  <a:tcPr/>
                </a:tc>
              </a:tr>
              <a:tr h="371650">
                <a:tc vMerge="1">
                  <a:txBody>
                    <a:bodyPr/>
                    <a:lstStyle/>
                    <a:p>
                      <a:endParaRPr lang="en-US"/>
                    </a:p>
                  </a:txBody>
                  <a:tcPr/>
                </a:tc>
                <a:tc>
                  <a:txBody>
                    <a:bodyPr/>
                    <a:lstStyle/>
                    <a:p>
                      <a:r>
                        <a:rPr lang="en-US" sz="1800" dirty="0" smtClean="0"/>
                        <a:t>Others </a:t>
                      </a:r>
                      <a:endParaRPr lang="en-US" sz="1800" dirty="0"/>
                    </a:p>
                  </a:txBody>
                  <a:tcPr/>
                </a:tc>
                <a:tc>
                  <a:txBody>
                    <a:bodyPr/>
                    <a:lstStyle/>
                    <a:p>
                      <a:pPr algn="ctr"/>
                      <a:r>
                        <a:rPr lang="en-US" dirty="0" smtClean="0"/>
                        <a:t>2</a:t>
                      </a:r>
                      <a:endParaRPr lang="en-US" dirty="0"/>
                    </a:p>
                  </a:txBody>
                  <a:tcPr/>
                </a:tc>
                <a:tc>
                  <a:txBody>
                    <a:bodyPr/>
                    <a:lstStyle/>
                    <a:p>
                      <a:pPr algn="ctr"/>
                      <a:r>
                        <a:rPr lang="en-US" dirty="0" smtClean="0"/>
                        <a:t>1.98</a:t>
                      </a:r>
                      <a:endParaRPr lang="en-US" dirty="0"/>
                    </a:p>
                  </a:txBody>
                  <a:tcPr/>
                </a:tc>
              </a:tr>
              <a:tr h="371650">
                <a:tc rowSpan="2">
                  <a:txBody>
                    <a:bodyPr/>
                    <a:lstStyle/>
                    <a:p>
                      <a:r>
                        <a:rPr lang="en-US" sz="2400" dirty="0" smtClean="0">
                          <a:solidFill>
                            <a:schemeClr val="tx1"/>
                          </a:solidFill>
                        </a:rPr>
                        <a:t>Parent’s income</a:t>
                      </a:r>
                      <a:endParaRPr lang="en-US" sz="2400" dirty="0">
                        <a:solidFill>
                          <a:schemeClr val="tx1"/>
                        </a:solidFill>
                      </a:endParaRPr>
                    </a:p>
                  </a:txBody>
                  <a:tcPr/>
                </a:tc>
                <a:tc>
                  <a:txBody>
                    <a:bodyPr/>
                    <a:lstStyle/>
                    <a:p>
                      <a:r>
                        <a:rPr lang="en-US" sz="1800" dirty="0" smtClean="0"/>
                        <a:t>&lt;</a:t>
                      </a:r>
                      <a:r>
                        <a:rPr lang="en-US" sz="1800" baseline="0" dirty="0" smtClean="0"/>
                        <a:t> RM 2 500</a:t>
                      </a:r>
                      <a:endParaRPr lang="en-US" sz="1800" dirty="0"/>
                    </a:p>
                  </a:txBody>
                  <a:tcPr/>
                </a:tc>
                <a:tc>
                  <a:txBody>
                    <a:bodyPr/>
                    <a:lstStyle/>
                    <a:p>
                      <a:pPr algn="ctr"/>
                      <a:r>
                        <a:rPr lang="en-US" dirty="0" smtClean="0"/>
                        <a:t>30</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29.7</a:t>
                      </a:r>
                    </a:p>
                  </a:txBody>
                  <a:tcPr/>
                </a:tc>
              </a:tr>
              <a:tr h="371650">
                <a:tc vMerge="1">
                  <a:txBody>
                    <a:bodyPr/>
                    <a:lstStyle/>
                    <a:p>
                      <a:endParaRPr lang="en-US"/>
                    </a:p>
                  </a:txBody>
                  <a:tcPr/>
                </a:tc>
                <a:tc>
                  <a:txBody>
                    <a:bodyPr/>
                    <a:lstStyle/>
                    <a:p>
                      <a:r>
                        <a:rPr lang="en-US" dirty="0" smtClean="0"/>
                        <a:t>≥ RM</a:t>
                      </a:r>
                      <a:r>
                        <a:rPr lang="en-US" baseline="0" dirty="0" smtClean="0"/>
                        <a:t> 2 500</a:t>
                      </a:r>
                      <a:endParaRPr lang="en-US" dirty="0"/>
                    </a:p>
                  </a:txBody>
                  <a:tcPr/>
                </a:tc>
                <a:tc>
                  <a:txBody>
                    <a:bodyPr/>
                    <a:lstStyle/>
                    <a:p>
                      <a:pPr algn="ctr"/>
                      <a:r>
                        <a:rPr lang="en-US" dirty="0" smtClean="0"/>
                        <a:t>71</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70.3</a:t>
                      </a:r>
                    </a:p>
                  </a:txBody>
                  <a:tcPr/>
                </a:tc>
              </a:tr>
            </a:tbl>
          </a:graphicData>
        </a:graphic>
      </p:graphicFrame>
    </p:spTree>
    <p:extLst>
      <p:ext uri="{BB962C8B-B14F-4D97-AF65-F5344CB8AC3E}">
        <p14:creationId xmlns:p14="http://schemas.microsoft.com/office/powerpoint/2010/main" val="3732426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STATUS</a:t>
            </a:r>
            <a:endParaRPr lang="en-US" dirty="0"/>
          </a:p>
        </p:txBody>
      </p:sp>
      <p:graphicFrame>
        <p:nvGraphicFramePr>
          <p:cNvPr id="4" name="Content Placeholder 7"/>
          <p:cNvGraphicFramePr>
            <a:graphicFrameLocks noGrp="1"/>
          </p:cNvGraphicFramePr>
          <p:nvPr>
            <p:ph idx="1"/>
            <p:extLst>
              <p:ext uri="{D42A27DB-BD31-4B8C-83A1-F6EECF244321}">
                <p14:modId xmlns:p14="http://schemas.microsoft.com/office/powerpoint/2010/main" val="1199177845"/>
              </p:ext>
            </p:extLst>
          </p:nvPr>
        </p:nvGraphicFramePr>
        <p:xfrm>
          <a:off x="529246" y="1324157"/>
          <a:ext cx="10200958" cy="51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766109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934" y="321733"/>
            <a:ext cx="8596668" cy="1320800"/>
          </a:xfrm>
        </p:spPr>
        <p:txBody>
          <a:bodyPr/>
          <a:lstStyle/>
          <a:p>
            <a:pPr algn="ctr"/>
            <a:r>
              <a:rPr lang="en-US" dirty="0" smtClean="0"/>
              <a:t>EDUCATION FACTORS (n= 101)</a:t>
            </a:r>
            <a:endParaRPr lang="en-US" dirty="0"/>
          </a:p>
        </p:txBody>
      </p:sp>
      <p:graphicFrame>
        <p:nvGraphicFramePr>
          <p:cNvPr id="4" name="Content Placeholder 6"/>
          <p:cNvGraphicFramePr>
            <a:graphicFrameLocks noGrp="1"/>
          </p:cNvGraphicFramePr>
          <p:nvPr>
            <p:ph idx="1"/>
            <p:extLst>
              <p:ext uri="{D42A27DB-BD31-4B8C-83A1-F6EECF244321}">
                <p14:modId xmlns:p14="http://schemas.microsoft.com/office/powerpoint/2010/main" val="3518028462"/>
              </p:ext>
            </p:extLst>
          </p:nvPr>
        </p:nvGraphicFramePr>
        <p:xfrm>
          <a:off x="-250994" y="1138336"/>
          <a:ext cx="8293981" cy="52138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1754286055"/>
              </p:ext>
            </p:extLst>
          </p:nvPr>
        </p:nvGraphicFramePr>
        <p:xfrm>
          <a:off x="5522792" y="1772817"/>
          <a:ext cx="6457714" cy="44192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89853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ontent Placeholder 21"/>
          <p:cNvGraphicFramePr>
            <a:graphicFrameLocks noGrp="1"/>
          </p:cNvGraphicFramePr>
          <p:nvPr>
            <p:ph idx="1"/>
            <p:extLst>
              <p:ext uri="{D42A27DB-BD31-4B8C-83A1-F6EECF244321}">
                <p14:modId xmlns:p14="http://schemas.microsoft.com/office/powerpoint/2010/main" val="3066307374"/>
              </p:ext>
            </p:extLst>
          </p:nvPr>
        </p:nvGraphicFramePr>
        <p:xfrm>
          <a:off x="0" y="2"/>
          <a:ext cx="12191999" cy="5677048"/>
        </p:xfrm>
        <a:graphic>
          <a:graphicData uri="http://schemas.openxmlformats.org/drawingml/2006/table">
            <a:tbl>
              <a:tblPr firstRow="1" firstCol="1" bandRow="1">
                <a:tableStyleId>{5C22544A-7EE6-4342-B048-85BDC9FD1C3A}</a:tableStyleId>
              </a:tblPr>
              <a:tblGrid>
                <a:gridCol w="1761067"/>
                <a:gridCol w="2396066"/>
                <a:gridCol w="1862667"/>
                <a:gridCol w="1676400"/>
                <a:gridCol w="1904710"/>
                <a:gridCol w="2591089"/>
              </a:tblGrid>
              <a:tr h="287865">
                <a:tc>
                  <a:txBody>
                    <a:bodyPr/>
                    <a:lstStyle/>
                    <a:p>
                      <a:pPr marL="0" marR="0">
                        <a:lnSpc>
                          <a:spcPct val="100000"/>
                        </a:lnSpc>
                        <a:spcBef>
                          <a:spcPts val="0"/>
                        </a:spcBef>
                        <a:spcAft>
                          <a:spcPts val="0"/>
                        </a:spcAft>
                      </a:pPr>
                      <a:r>
                        <a:rPr lang="en-MY" sz="1200" dirty="0">
                          <a:effectLst/>
                          <a:latin typeface="Century Gothic" panose="020B0502020202020204" pitchFamily="34" charset="0"/>
                        </a:rPr>
                        <a:t> </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accent2">
                        <a:lumMod val="60000"/>
                        <a:lumOff val="40000"/>
                      </a:schemeClr>
                    </a:solidFill>
                  </a:tcPr>
                </a:tc>
                <a:tc gridSpan="2">
                  <a:txBody>
                    <a:bodyPr/>
                    <a:lstStyle/>
                    <a:p>
                      <a:pPr marL="0" marR="0" algn="ctr">
                        <a:lnSpc>
                          <a:spcPct val="100000"/>
                        </a:lnSpc>
                        <a:spcBef>
                          <a:spcPts val="0"/>
                        </a:spcBef>
                        <a:spcAft>
                          <a:spcPts val="0"/>
                        </a:spcAft>
                      </a:pPr>
                      <a:r>
                        <a:rPr lang="en-MY" sz="1400" dirty="0">
                          <a:solidFill>
                            <a:schemeClr val="tx1"/>
                          </a:solidFill>
                          <a:effectLst/>
                          <a:latin typeface="Century Gothic" panose="020B0502020202020204" pitchFamily="34" charset="0"/>
                        </a:rPr>
                        <a:t>Distribution</a:t>
                      </a:r>
                      <a:endParaRPr lang="en-US"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accent2">
                        <a:lumMod val="60000"/>
                        <a:lumOff val="40000"/>
                      </a:schemeClr>
                    </a:solidFill>
                  </a:tcPr>
                </a:tc>
                <a:tc hMerge="1">
                  <a:txBody>
                    <a:bodyPr/>
                    <a:lstStyle/>
                    <a:p>
                      <a:endParaRPr lang="en-US"/>
                    </a:p>
                  </a:txBody>
                  <a:tcPr/>
                </a:tc>
                <a:tc gridSpan="2">
                  <a:txBody>
                    <a:bodyPr/>
                    <a:lstStyle/>
                    <a:p>
                      <a:pPr marL="0" marR="0" algn="ctr">
                        <a:lnSpc>
                          <a:spcPct val="100000"/>
                        </a:lnSpc>
                        <a:spcBef>
                          <a:spcPts val="0"/>
                        </a:spcBef>
                        <a:spcAft>
                          <a:spcPts val="0"/>
                        </a:spcAft>
                      </a:pPr>
                      <a:r>
                        <a:rPr lang="en-MY" sz="1400" dirty="0">
                          <a:solidFill>
                            <a:schemeClr val="tx1"/>
                          </a:solidFill>
                          <a:effectLst/>
                          <a:latin typeface="Century Gothic" panose="020B0502020202020204" pitchFamily="34" charset="0"/>
                        </a:rPr>
                        <a:t>Score</a:t>
                      </a:r>
                      <a:endParaRPr lang="en-US"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accent2">
                        <a:lumMod val="60000"/>
                        <a:lumOff val="40000"/>
                      </a:schemeClr>
                    </a:solidFill>
                  </a:tcPr>
                </a:tc>
                <a:tc hMerge="1">
                  <a:txBody>
                    <a:bodyPr/>
                    <a:lstStyle/>
                    <a:p>
                      <a:endParaRPr lang="en-US"/>
                    </a:p>
                  </a:txBody>
                  <a:tcPr/>
                </a:tc>
                <a:tc>
                  <a:txBody>
                    <a:bodyPr/>
                    <a:lstStyle/>
                    <a:p>
                      <a:pPr marL="0" marR="0" algn="ctr">
                        <a:lnSpc>
                          <a:spcPct val="100000"/>
                        </a:lnSpc>
                        <a:spcBef>
                          <a:spcPts val="0"/>
                        </a:spcBef>
                        <a:spcAft>
                          <a:spcPts val="0"/>
                        </a:spcAft>
                      </a:pPr>
                      <a:r>
                        <a:rPr lang="en-MY" sz="1400" dirty="0" smtClean="0">
                          <a:solidFill>
                            <a:schemeClr val="tx1"/>
                          </a:solidFill>
                          <a:effectLst/>
                          <a:latin typeface="Century Gothic" panose="020B0502020202020204" pitchFamily="34" charset="0"/>
                        </a:rPr>
                        <a:t>P value</a:t>
                      </a:r>
                      <a:endParaRPr lang="en-US" sz="14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accent2">
                        <a:lumMod val="60000"/>
                        <a:lumOff val="40000"/>
                      </a:schemeClr>
                    </a:solidFill>
                  </a:tcPr>
                </a:tc>
              </a:tr>
              <a:tr h="255058">
                <a:tc>
                  <a:txBody>
                    <a:bodyPr/>
                    <a:lstStyle/>
                    <a:p>
                      <a:pPr marL="0" marR="0">
                        <a:lnSpc>
                          <a:spcPct val="100000"/>
                        </a:lnSpc>
                        <a:spcBef>
                          <a:spcPts val="0"/>
                        </a:spcBef>
                        <a:spcAft>
                          <a:spcPts val="0"/>
                        </a:spcAft>
                      </a:pPr>
                      <a:r>
                        <a:rPr lang="en-MY" sz="1200">
                          <a:effectLst/>
                          <a:latin typeface="Century Gothic" panose="020B0502020202020204" pitchFamily="34" charset="0"/>
                        </a:rPr>
                        <a:t> </a:t>
                      </a:r>
                      <a:endParaRPr lang="en-US"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accent2">
                        <a:lumMod val="60000"/>
                        <a:lumOff val="40000"/>
                      </a:schemeClr>
                    </a:solidFill>
                  </a:tcPr>
                </a:tc>
                <a:tc>
                  <a:txBody>
                    <a:bodyPr/>
                    <a:lstStyle/>
                    <a:p>
                      <a:pPr marL="0" marR="0" algn="ctr">
                        <a:lnSpc>
                          <a:spcPct val="100000"/>
                        </a:lnSpc>
                        <a:spcBef>
                          <a:spcPts val="0"/>
                        </a:spcBef>
                        <a:spcAft>
                          <a:spcPts val="0"/>
                        </a:spcAft>
                      </a:pPr>
                      <a:r>
                        <a:rPr lang="en-MY" sz="1200" dirty="0">
                          <a:effectLst/>
                          <a:latin typeface="Century Gothic" panose="020B0502020202020204" pitchFamily="34" charset="0"/>
                        </a:rPr>
                        <a:t>n</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bg2"/>
                    </a:solidFill>
                  </a:tcPr>
                </a:tc>
                <a:tc>
                  <a:txBody>
                    <a:bodyPr/>
                    <a:lstStyle/>
                    <a:p>
                      <a:pPr marL="0" marR="0" algn="ctr">
                        <a:lnSpc>
                          <a:spcPct val="100000"/>
                        </a:lnSpc>
                        <a:spcBef>
                          <a:spcPts val="0"/>
                        </a:spcBef>
                        <a:spcAft>
                          <a:spcPts val="0"/>
                        </a:spcAft>
                      </a:pPr>
                      <a:r>
                        <a:rPr lang="en-MY" sz="1200" dirty="0">
                          <a:effectLst/>
                          <a:latin typeface="Century Gothic" panose="020B0502020202020204" pitchFamily="34" charset="0"/>
                        </a:rPr>
                        <a:t>%</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bg2"/>
                    </a:solidFill>
                  </a:tcPr>
                </a:tc>
                <a:tc>
                  <a:txBody>
                    <a:bodyPr/>
                    <a:lstStyle/>
                    <a:p>
                      <a:pPr marL="0" marR="0" algn="ctr">
                        <a:lnSpc>
                          <a:spcPct val="100000"/>
                        </a:lnSpc>
                        <a:spcBef>
                          <a:spcPts val="0"/>
                        </a:spcBef>
                        <a:spcAft>
                          <a:spcPts val="0"/>
                        </a:spcAft>
                      </a:pPr>
                      <a:r>
                        <a:rPr lang="en-MY" sz="1200">
                          <a:effectLst/>
                          <a:latin typeface="Century Gothic" panose="020B0502020202020204" pitchFamily="34" charset="0"/>
                        </a:rPr>
                        <a:t>mean</a:t>
                      </a:r>
                      <a:endParaRPr lang="en-US"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bg2"/>
                    </a:solidFill>
                  </a:tcPr>
                </a:tc>
                <a:tc>
                  <a:txBody>
                    <a:bodyPr/>
                    <a:lstStyle/>
                    <a:p>
                      <a:pPr marL="0" marR="0" algn="ctr">
                        <a:lnSpc>
                          <a:spcPct val="100000"/>
                        </a:lnSpc>
                        <a:spcBef>
                          <a:spcPts val="0"/>
                        </a:spcBef>
                        <a:spcAft>
                          <a:spcPts val="0"/>
                        </a:spcAft>
                      </a:pPr>
                      <a:r>
                        <a:rPr lang="en-MY" sz="1200">
                          <a:effectLst/>
                          <a:latin typeface="Century Gothic" panose="020B0502020202020204" pitchFamily="34" charset="0"/>
                        </a:rPr>
                        <a:t>SD</a:t>
                      </a:r>
                      <a:endParaRPr lang="en-US" sz="120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bg2"/>
                    </a:solidFill>
                  </a:tcPr>
                </a:tc>
                <a:tc>
                  <a:txBody>
                    <a:bodyPr/>
                    <a:lstStyle/>
                    <a:p>
                      <a:pPr marL="0" marR="0">
                        <a:lnSpc>
                          <a:spcPct val="100000"/>
                        </a:lnSpc>
                        <a:spcBef>
                          <a:spcPts val="0"/>
                        </a:spcBef>
                        <a:spcAft>
                          <a:spcPts val="0"/>
                        </a:spcAft>
                      </a:pPr>
                      <a:r>
                        <a:rPr lang="en-MY" sz="1200" dirty="0">
                          <a:effectLst/>
                          <a:latin typeface="Century Gothic" panose="020B0502020202020204" pitchFamily="34" charset="0"/>
                        </a:rPr>
                        <a:t> </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bg2"/>
                    </a:solidFill>
                  </a:tcPr>
                </a:tc>
              </a:tr>
              <a:tr h="876300">
                <a:tc>
                  <a:txBody>
                    <a:bodyPr/>
                    <a:lstStyle/>
                    <a:p>
                      <a:pPr marL="0" marR="0">
                        <a:lnSpc>
                          <a:spcPct val="100000"/>
                        </a:lnSpc>
                        <a:spcBef>
                          <a:spcPts val="0"/>
                        </a:spcBef>
                        <a:spcAft>
                          <a:spcPts val="0"/>
                        </a:spcAft>
                      </a:pPr>
                      <a:r>
                        <a:rPr lang="en-MY" sz="1400" b="1" dirty="0" smtClean="0">
                          <a:solidFill>
                            <a:schemeClr val="tx1"/>
                          </a:solidFill>
                          <a:effectLst/>
                          <a:latin typeface="Century Gothic" panose="020B0502020202020204" pitchFamily="34" charset="0"/>
                        </a:rPr>
                        <a:t>Gender </a:t>
                      </a:r>
                      <a:r>
                        <a:rPr lang="en-MY" sz="1400" b="1" baseline="30000" dirty="0" smtClean="0">
                          <a:solidFill>
                            <a:schemeClr val="tx1"/>
                          </a:solidFill>
                          <a:effectLst/>
                          <a:latin typeface="Century Gothic" panose="020B0502020202020204" pitchFamily="34" charset="0"/>
                        </a:rPr>
                        <a:t>α</a:t>
                      </a:r>
                      <a:endParaRPr lang="en-US" sz="1400" b="1" dirty="0">
                        <a:solidFill>
                          <a:schemeClr val="tx1"/>
                        </a:solidFill>
                        <a:effectLst/>
                        <a:latin typeface="Century Gothic" panose="020B0502020202020204" pitchFamily="34" charset="0"/>
                      </a:endParaRPr>
                    </a:p>
                    <a:p>
                      <a:pPr marL="0" marR="0">
                        <a:lnSpc>
                          <a:spcPct val="100000"/>
                        </a:lnSpc>
                        <a:spcBef>
                          <a:spcPts val="0"/>
                        </a:spcBef>
                        <a:spcAft>
                          <a:spcPts val="0"/>
                        </a:spcAft>
                      </a:pPr>
                      <a:r>
                        <a:rPr lang="en-MY" sz="1400" b="0" dirty="0">
                          <a:solidFill>
                            <a:schemeClr val="tx1"/>
                          </a:solidFill>
                          <a:effectLst/>
                          <a:latin typeface="Century Gothic" panose="020B0502020202020204" pitchFamily="34" charset="0"/>
                        </a:rPr>
                        <a:t>Male</a:t>
                      </a:r>
                      <a:endParaRPr lang="en-US" sz="1400" b="0" dirty="0">
                        <a:solidFill>
                          <a:schemeClr val="tx1"/>
                        </a:solidFill>
                        <a:effectLst/>
                        <a:latin typeface="Century Gothic" panose="020B0502020202020204" pitchFamily="34" charset="0"/>
                      </a:endParaRPr>
                    </a:p>
                    <a:p>
                      <a:pPr marL="0" marR="0">
                        <a:lnSpc>
                          <a:spcPct val="100000"/>
                        </a:lnSpc>
                        <a:spcBef>
                          <a:spcPts val="0"/>
                        </a:spcBef>
                        <a:spcAft>
                          <a:spcPts val="0"/>
                        </a:spcAft>
                      </a:pPr>
                      <a:r>
                        <a:rPr lang="en-MY" sz="1400" b="0" dirty="0" smtClean="0">
                          <a:solidFill>
                            <a:schemeClr val="tx1"/>
                          </a:solidFill>
                          <a:effectLst/>
                          <a:latin typeface="Century Gothic" panose="020B0502020202020204" pitchFamily="34" charset="0"/>
                        </a:rPr>
                        <a:t>Female</a:t>
                      </a:r>
                      <a:endParaRPr lang="en-US" sz="1400" b="0" dirty="0">
                        <a:solidFill>
                          <a:schemeClr val="tx1"/>
                        </a:solidFill>
                        <a:effectLst/>
                        <a:latin typeface="Century Gothic" panose="020B0502020202020204" pitchFamily="34" charset="0"/>
                      </a:endParaRPr>
                    </a:p>
                  </a:txBody>
                  <a:tcPr marL="38354" marR="38354" marT="0" marB="0">
                    <a:solidFill>
                      <a:schemeClr val="accent2">
                        <a:lumMod val="60000"/>
                        <a:lumOff val="40000"/>
                      </a:schemeClr>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36</a:t>
                      </a:r>
                    </a:p>
                    <a:p>
                      <a:pPr algn="ctr">
                        <a:lnSpc>
                          <a:spcPct val="100000"/>
                        </a:lnSpc>
                      </a:pPr>
                      <a:r>
                        <a:rPr lang="en-US" sz="1600" dirty="0" smtClean="0">
                          <a:latin typeface="Century Gothic" panose="020B0502020202020204" pitchFamily="34" charset="0"/>
                        </a:rPr>
                        <a:t>65</a:t>
                      </a:r>
                      <a:endParaRPr lang="en-US" sz="1600" dirty="0">
                        <a:latin typeface="Century Gothic" panose="020B0502020202020204" pitchFamily="34" charset="0"/>
                      </a:endParaRPr>
                    </a:p>
                  </a:txBody>
                  <a:tcPr marL="38354" marR="38354" marT="0" marB="0">
                    <a:solidFill>
                      <a:schemeClr val="bg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600" dirty="0" smtClean="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smtClean="0">
                          <a:latin typeface="Century Gothic" panose="020B0502020202020204" pitchFamily="34" charset="0"/>
                        </a:rPr>
                        <a:t>35.64</a:t>
                      </a:r>
                    </a:p>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smtClean="0">
                          <a:latin typeface="Century Gothic" panose="020B0502020202020204" pitchFamily="34" charset="0"/>
                        </a:rPr>
                        <a:t>64.36</a:t>
                      </a:r>
                    </a:p>
                    <a:p>
                      <a:pPr marL="0" marR="0" indent="0" algn="ctr" defTabSz="457200" rtl="0" eaLnBrk="1" fontAlgn="auto" latinLnBrk="0" hangingPunct="1">
                        <a:lnSpc>
                          <a:spcPct val="100000"/>
                        </a:lnSpc>
                        <a:spcBef>
                          <a:spcPts val="0"/>
                        </a:spcBef>
                        <a:spcAft>
                          <a:spcPts val="0"/>
                        </a:spcAft>
                        <a:buClrTx/>
                        <a:buSzTx/>
                        <a:buFontTx/>
                        <a:buNone/>
                        <a:tabLst/>
                        <a:defRPr/>
                      </a:pPr>
                      <a:endParaRPr lang="en-US" sz="1600" dirty="0" smtClean="0">
                        <a:latin typeface="Century Gothic" panose="020B0502020202020204" pitchFamily="34" charset="0"/>
                      </a:endParaRPr>
                    </a:p>
                  </a:txBody>
                  <a:tcPr>
                    <a:solidFill>
                      <a:schemeClr val="bg2"/>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b="1" dirty="0" smtClean="0">
                          <a:latin typeface="Century Gothic" panose="020B0502020202020204" pitchFamily="34" charset="0"/>
                        </a:rPr>
                        <a:t>4.25</a:t>
                      </a:r>
                    </a:p>
                    <a:p>
                      <a:pPr algn="ctr">
                        <a:lnSpc>
                          <a:spcPct val="100000"/>
                        </a:lnSpc>
                      </a:pPr>
                      <a:r>
                        <a:rPr lang="en-US" sz="1600" b="1" dirty="0" smtClean="0">
                          <a:latin typeface="Century Gothic" panose="020B0502020202020204" pitchFamily="34" charset="0"/>
                        </a:rPr>
                        <a:t>4.42</a:t>
                      </a:r>
                      <a:endParaRPr lang="en-US" sz="1600" b="1" dirty="0">
                        <a:latin typeface="Century Gothic" panose="020B0502020202020204" pitchFamily="34" charset="0"/>
                      </a:endParaRPr>
                    </a:p>
                  </a:txBody>
                  <a:tcPr marL="38354" marR="38354" marT="0" marB="0">
                    <a:solidFill>
                      <a:schemeClr val="bg2"/>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1.574</a:t>
                      </a:r>
                    </a:p>
                    <a:p>
                      <a:pPr algn="ctr">
                        <a:lnSpc>
                          <a:spcPct val="100000"/>
                        </a:lnSpc>
                      </a:pPr>
                      <a:r>
                        <a:rPr lang="en-US" sz="1600" dirty="0" smtClean="0">
                          <a:latin typeface="Century Gothic" panose="020B0502020202020204" pitchFamily="34" charset="0"/>
                        </a:rPr>
                        <a:t>1.509</a:t>
                      </a:r>
                      <a:endParaRPr lang="en-US" sz="1600" dirty="0">
                        <a:latin typeface="Century Gothic" panose="020B0502020202020204" pitchFamily="34" charset="0"/>
                      </a:endParaRPr>
                    </a:p>
                  </a:txBody>
                  <a:tcPr marL="38354" marR="38354" marT="0" marB="0">
                    <a:solidFill>
                      <a:schemeClr val="bg2"/>
                    </a:solidFill>
                  </a:tcPr>
                </a:tc>
                <a:tc>
                  <a:txBody>
                    <a:bodyPr/>
                    <a:lstStyle/>
                    <a:p>
                      <a:pPr marL="0" marR="0" algn="ctr">
                        <a:lnSpc>
                          <a:spcPct val="100000"/>
                        </a:lnSpc>
                        <a:spcBef>
                          <a:spcPts val="0"/>
                        </a:spcBef>
                        <a:spcAft>
                          <a:spcPts val="0"/>
                        </a:spcAft>
                      </a:pPr>
                      <a:endParaRPr lang="en-MY" sz="1600" b="1" i="0" u="none" dirty="0" smtClean="0">
                        <a:effectLst/>
                        <a:latin typeface="Century Gothic" panose="020B0502020202020204" pitchFamily="34" charset="0"/>
                      </a:endParaRPr>
                    </a:p>
                    <a:p>
                      <a:pPr marL="0" marR="0" algn="ctr">
                        <a:lnSpc>
                          <a:spcPct val="100000"/>
                        </a:lnSpc>
                        <a:spcBef>
                          <a:spcPts val="0"/>
                        </a:spcBef>
                        <a:spcAft>
                          <a:spcPts val="0"/>
                        </a:spcAft>
                      </a:pPr>
                      <a:r>
                        <a:rPr lang="en-MY" sz="1600" b="1" i="0" u="none" dirty="0" smtClean="0">
                          <a:effectLst/>
                          <a:latin typeface="Century Gothic" panose="020B0502020202020204" pitchFamily="34" charset="0"/>
                        </a:rPr>
                        <a:t>0.605</a:t>
                      </a:r>
                      <a:r>
                        <a:rPr lang="en-MY" sz="1600" b="1" i="0" u="none" dirty="0">
                          <a:effectLst/>
                          <a:latin typeface="Century Gothic" panose="020B0502020202020204" pitchFamily="34" charset="0"/>
                        </a:rPr>
                        <a:t> </a:t>
                      </a:r>
                      <a:endParaRPr lang="en-US" sz="1600" b="1" i="0" u="none" dirty="0">
                        <a:effectLst/>
                        <a:latin typeface="Century Gothic" panose="020B0502020202020204" pitchFamily="34" charset="0"/>
                      </a:endParaRPr>
                    </a:p>
                  </a:txBody>
                  <a:tcPr marL="38354" marR="38354" marT="0" marB="0">
                    <a:solidFill>
                      <a:schemeClr val="bg2"/>
                    </a:solidFill>
                  </a:tcPr>
                </a:tc>
              </a:tr>
              <a:tr h="1264265">
                <a:tc>
                  <a:txBody>
                    <a:bodyPr/>
                    <a:lstStyle/>
                    <a:p>
                      <a:pPr marL="0" marR="0">
                        <a:lnSpc>
                          <a:spcPct val="100000"/>
                        </a:lnSpc>
                        <a:spcBef>
                          <a:spcPts val="0"/>
                        </a:spcBef>
                        <a:spcAft>
                          <a:spcPts val="0"/>
                        </a:spcAft>
                      </a:pPr>
                      <a:r>
                        <a:rPr lang="en-MY" sz="1400" b="1" dirty="0" smtClean="0">
                          <a:solidFill>
                            <a:schemeClr val="tx1"/>
                          </a:solidFill>
                          <a:effectLst/>
                          <a:latin typeface="Century Gothic" panose="020B0502020202020204" pitchFamily="34" charset="0"/>
                        </a:rPr>
                        <a:t>Race</a:t>
                      </a:r>
                      <a:r>
                        <a:rPr lang="en-MY" sz="1400" b="1" baseline="0" dirty="0" smtClean="0">
                          <a:solidFill>
                            <a:schemeClr val="tx1"/>
                          </a:solidFill>
                          <a:effectLst/>
                          <a:latin typeface="Century Gothic" panose="020B0502020202020204" pitchFamily="34" charset="0"/>
                        </a:rPr>
                        <a:t> </a:t>
                      </a:r>
                      <a:r>
                        <a:rPr lang="en-MY" sz="1400" b="1" baseline="30000" dirty="0" smtClean="0">
                          <a:solidFill>
                            <a:schemeClr val="tx1"/>
                          </a:solidFill>
                          <a:latin typeface="Century Gothic" panose="020B0502020202020204" pitchFamily="34" charset="0"/>
                        </a:rPr>
                        <a:t>β</a:t>
                      </a:r>
                    </a:p>
                    <a:p>
                      <a:pPr marL="0" marR="0">
                        <a:lnSpc>
                          <a:spcPct val="100000"/>
                        </a:lnSpc>
                        <a:spcBef>
                          <a:spcPts val="0"/>
                        </a:spcBef>
                        <a:spcAft>
                          <a:spcPts val="0"/>
                        </a:spcAft>
                      </a:pPr>
                      <a:r>
                        <a:rPr lang="en-MY" sz="1400" b="0" dirty="0" smtClean="0">
                          <a:solidFill>
                            <a:schemeClr val="tx1"/>
                          </a:solidFill>
                          <a:effectLst/>
                          <a:latin typeface="Century Gothic" panose="020B0502020202020204" pitchFamily="34" charset="0"/>
                        </a:rPr>
                        <a:t>Malay</a:t>
                      </a:r>
                      <a:endParaRPr lang="en-US" sz="1400" b="0" dirty="0">
                        <a:solidFill>
                          <a:schemeClr val="tx1"/>
                        </a:solidFill>
                        <a:effectLst/>
                        <a:latin typeface="Century Gothic" panose="020B0502020202020204" pitchFamily="34" charset="0"/>
                      </a:endParaRPr>
                    </a:p>
                    <a:p>
                      <a:pPr marL="0" marR="0">
                        <a:lnSpc>
                          <a:spcPct val="100000"/>
                        </a:lnSpc>
                        <a:spcBef>
                          <a:spcPts val="0"/>
                        </a:spcBef>
                        <a:spcAft>
                          <a:spcPts val="0"/>
                        </a:spcAft>
                      </a:pPr>
                      <a:r>
                        <a:rPr lang="en-MY" sz="1400" b="0" dirty="0">
                          <a:solidFill>
                            <a:schemeClr val="tx1"/>
                          </a:solidFill>
                          <a:effectLst/>
                          <a:latin typeface="Century Gothic" panose="020B0502020202020204" pitchFamily="34" charset="0"/>
                        </a:rPr>
                        <a:t>Chinese</a:t>
                      </a:r>
                      <a:endParaRPr lang="en-US" sz="1400" b="0" dirty="0">
                        <a:solidFill>
                          <a:schemeClr val="tx1"/>
                        </a:solidFill>
                        <a:effectLst/>
                        <a:latin typeface="Century Gothic" panose="020B0502020202020204" pitchFamily="34" charset="0"/>
                      </a:endParaRPr>
                    </a:p>
                    <a:p>
                      <a:pPr marL="0" marR="0">
                        <a:lnSpc>
                          <a:spcPct val="100000"/>
                        </a:lnSpc>
                        <a:spcBef>
                          <a:spcPts val="0"/>
                        </a:spcBef>
                        <a:spcAft>
                          <a:spcPts val="0"/>
                        </a:spcAft>
                      </a:pPr>
                      <a:r>
                        <a:rPr lang="en-MY" sz="1400" b="0" dirty="0">
                          <a:solidFill>
                            <a:schemeClr val="tx1"/>
                          </a:solidFill>
                          <a:effectLst/>
                          <a:latin typeface="Century Gothic" panose="020B0502020202020204" pitchFamily="34" charset="0"/>
                        </a:rPr>
                        <a:t>Indian</a:t>
                      </a:r>
                      <a:endParaRPr lang="en-US" sz="1400" b="0" dirty="0">
                        <a:solidFill>
                          <a:schemeClr val="tx1"/>
                        </a:solidFill>
                        <a:effectLst/>
                        <a:latin typeface="Century Gothic" panose="020B0502020202020204" pitchFamily="34" charset="0"/>
                      </a:endParaRPr>
                    </a:p>
                    <a:p>
                      <a:pPr marL="0" marR="0">
                        <a:lnSpc>
                          <a:spcPct val="100000"/>
                        </a:lnSpc>
                        <a:spcBef>
                          <a:spcPts val="0"/>
                        </a:spcBef>
                        <a:spcAft>
                          <a:spcPts val="0"/>
                        </a:spcAft>
                      </a:pPr>
                      <a:r>
                        <a:rPr lang="en-MY" sz="1400" b="0" dirty="0" smtClean="0">
                          <a:solidFill>
                            <a:schemeClr val="tx1"/>
                          </a:solidFill>
                          <a:effectLst/>
                          <a:latin typeface="Century Gothic" panose="020B0502020202020204" pitchFamily="34" charset="0"/>
                        </a:rPr>
                        <a:t>Others</a:t>
                      </a:r>
                      <a:endParaRPr lang="en-US" sz="1400" b="0" dirty="0">
                        <a:solidFill>
                          <a:schemeClr val="tx1"/>
                        </a:solidFill>
                        <a:effectLst/>
                        <a:latin typeface="Century Gothic" panose="020B0502020202020204" pitchFamily="34" charset="0"/>
                      </a:endParaRPr>
                    </a:p>
                  </a:txBody>
                  <a:tcPr marL="38354" marR="38354" marT="0" marB="0">
                    <a:solidFill>
                      <a:schemeClr val="accent2">
                        <a:lumMod val="60000"/>
                        <a:lumOff val="40000"/>
                      </a:schemeClr>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67</a:t>
                      </a:r>
                    </a:p>
                    <a:p>
                      <a:pPr algn="ctr">
                        <a:lnSpc>
                          <a:spcPct val="100000"/>
                        </a:lnSpc>
                      </a:pPr>
                      <a:r>
                        <a:rPr lang="en-US" sz="1600" dirty="0" smtClean="0">
                          <a:latin typeface="Century Gothic" panose="020B0502020202020204" pitchFamily="34" charset="0"/>
                        </a:rPr>
                        <a:t>25</a:t>
                      </a:r>
                    </a:p>
                    <a:p>
                      <a:pPr algn="ctr">
                        <a:lnSpc>
                          <a:spcPct val="100000"/>
                        </a:lnSpc>
                      </a:pPr>
                      <a:r>
                        <a:rPr lang="en-US" sz="1600" dirty="0" smtClean="0">
                          <a:latin typeface="Century Gothic" panose="020B0502020202020204" pitchFamily="34" charset="0"/>
                        </a:rPr>
                        <a:t>7</a:t>
                      </a:r>
                    </a:p>
                    <a:p>
                      <a:pPr algn="ctr">
                        <a:lnSpc>
                          <a:spcPct val="100000"/>
                        </a:lnSpc>
                      </a:pPr>
                      <a:r>
                        <a:rPr lang="en-US" sz="1600" dirty="0" smtClean="0">
                          <a:latin typeface="Century Gothic" panose="020B0502020202020204" pitchFamily="34" charset="0"/>
                        </a:rPr>
                        <a:t>2</a:t>
                      </a:r>
                    </a:p>
                  </a:txBody>
                  <a:tcPr marL="38354" marR="38354" marT="0" marB="0">
                    <a:solidFill>
                      <a:schemeClr val="bg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600" dirty="0" smtClean="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smtClean="0">
                          <a:latin typeface="Century Gothic" panose="020B0502020202020204" pitchFamily="34" charset="0"/>
                        </a:rPr>
                        <a:t>66. 34 </a:t>
                      </a:r>
                    </a:p>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smtClean="0">
                          <a:latin typeface="Century Gothic" panose="020B0502020202020204" pitchFamily="34" charset="0"/>
                        </a:rPr>
                        <a:t>24.75</a:t>
                      </a:r>
                    </a:p>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smtClean="0">
                          <a:latin typeface="Century Gothic" panose="020B0502020202020204" pitchFamily="34" charset="0"/>
                        </a:rPr>
                        <a:t>6.93</a:t>
                      </a:r>
                    </a:p>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smtClean="0">
                          <a:latin typeface="Century Gothic" panose="020B0502020202020204" pitchFamily="34" charset="0"/>
                        </a:rPr>
                        <a:t>1.98</a:t>
                      </a:r>
                    </a:p>
                  </a:txBody>
                  <a:tcPr>
                    <a:solidFill>
                      <a:schemeClr val="bg2"/>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4.42</a:t>
                      </a:r>
                    </a:p>
                    <a:p>
                      <a:pPr algn="ctr">
                        <a:lnSpc>
                          <a:spcPct val="100000"/>
                        </a:lnSpc>
                      </a:pPr>
                      <a:r>
                        <a:rPr lang="en-US" sz="1600" dirty="0" smtClean="0">
                          <a:latin typeface="Century Gothic" panose="020B0502020202020204" pitchFamily="34" charset="0"/>
                        </a:rPr>
                        <a:t>4.24</a:t>
                      </a:r>
                    </a:p>
                    <a:p>
                      <a:pPr algn="ctr">
                        <a:lnSpc>
                          <a:spcPct val="100000"/>
                        </a:lnSpc>
                      </a:pPr>
                      <a:r>
                        <a:rPr lang="en-US" sz="1600" dirty="0" smtClean="0">
                          <a:latin typeface="Century Gothic" panose="020B0502020202020204" pitchFamily="34" charset="0"/>
                        </a:rPr>
                        <a:t>4.00</a:t>
                      </a:r>
                    </a:p>
                    <a:p>
                      <a:pPr algn="ctr">
                        <a:lnSpc>
                          <a:spcPct val="100000"/>
                        </a:lnSpc>
                      </a:pPr>
                      <a:r>
                        <a:rPr lang="en-US" sz="1600" dirty="0" smtClean="0">
                          <a:latin typeface="Century Gothic" panose="020B0502020202020204" pitchFamily="34" charset="0"/>
                        </a:rPr>
                        <a:t>5.00</a:t>
                      </a:r>
                      <a:endParaRPr lang="en-US" sz="1600" dirty="0">
                        <a:latin typeface="Century Gothic" panose="020B0502020202020204" pitchFamily="34" charset="0"/>
                      </a:endParaRPr>
                    </a:p>
                  </a:txBody>
                  <a:tcPr marL="38354" marR="38354" marT="0" marB="0">
                    <a:solidFill>
                      <a:schemeClr val="bg2"/>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1.416</a:t>
                      </a:r>
                    </a:p>
                    <a:p>
                      <a:pPr algn="ctr">
                        <a:lnSpc>
                          <a:spcPct val="100000"/>
                        </a:lnSpc>
                      </a:pPr>
                      <a:r>
                        <a:rPr lang="en-US" sz="1600" dirty="0" smtClean="0">
                          <a:latin typeface="Century Gothic" panose="020B0502020202020204" pitchFamily="34" charset="0"/>
                        </a:rPr>
                        <a:t>1.786</a:t>
                      </a:r>
                    </a:p>
                    <a:p>
                      <a:pPr algn="ctr">
                        <a:lnSpc>
                          <a:spcPct val="100000"/>
                        </a:lnSpc>
                      </a:pPr>
                      <a:r>
                        <a:rPr lang="en-US" sz="1600" dirty="0" smtClean="0">
                          <a:latin typeface="Century Gothic" panose="020B0502020202020204" pitchFamily="34" charset="0"/>
                        </a:rPr>
                        <a:t>1.915</a:t>
                      </a:r>
                    </a:p>
                    <a:p>
                      <a:pPr algn="ctr">
                        <a:lnSpc>
                          <a:spcPct val="100000"/>
                        </a:lnSpc>
                      </a:pPr>
                      <a:r>
                        <a:rPr lang="en-US" sz="1600" dirty="0" smtClean="0">
                          <a:latin typeface="Century Gothic" panose="020B0502020202020204" pitchFamily="34" charset="0"/>
                        </a:rPr>
                        <a:t>0.00</a:t>
                      </a:r>
                      <a:endParaRPr lang="en-US" sz="1600" dirty="0">
                        <a:latin typeface="Century Gothic" panose="020B0502020202020204" pitchFamily="34" charset="0"/>
                      </a:endParaRPr>
                    </a:p>
                  </a:txBody>
                  <a:tcPr marL="38354" marR="38354" marT="0" marB="0">
                    <a:solidFill>
                      <a:schemeClr val="bg2"/>
                    </a:solidFill>
                  </a:tcPr>
                </a:tc>
                <a:tc>
                  <a:txBody>
                    <a:bodyPr/>
                    <a:lstStyle/>
                    <a:p>
                      <a:pPr marL="0" marR="0" algn="ctr">
                        <a:lnSpc>
                          <a:spcPct val="100000"/>
                        </a:lnSpc>
                        <a:spcBef>
                          <a:spcPts val="0"/>
                        </a:spcBef>
                        <a:spcAft>
                          <a:spcPts val="0"/>
                        </a:spcAft>
                      </a:pPr>
                      <a:endParaRPr lang="en-MY" sz="1600" b="1" i="0" u="none" dirty="0" smtClean="0">
                        <a:effectLst/>
                        <a:latin typeface="Century Gothic" panose="020B0502020202020204" pitchFamily="34" charset="0"/>
                      </a:endParaRPr>
                    </a:p>
                    <a:p>
                      <a:pPr marL="0" marR="0" algn="ctr">
                        <a:lnSpc>
                          <a:spcPct val="100000"/>
                        </a:lnSpc>
                        <a:spcBef>
                          <a:spcPts val="0"/>
                        </a:spcBef>
                        <a:spcAft>
                          <a:spcPts val="0"/>
                        </a:spcAft>
                      </a:pPr>
                      <a:r>
                        <a:rPr lang="en-MY" sz="1600" b="1" i="0" u="none" dirty="0" smtClean="0">
                          <a:effectLst/>
                          <a:latin typeface="Century Gothic" panose="020B0502020202020204" pitchFamily="34" charset="0"/>
                        </a:rPr>
                        <a:t>0.808</a:t>
                      </a:r>
                      <a:r>
                        <a:rPr lang="en-MY" sz="1600" b="1" i="0" u="none" dirty="0">
                          <a:effectLst/>
                          <a:latin typeface="Century Gothic" panose="020B0502020202020204" pitchFamily="34" charset="0"/>
                        </a:rPr>
                        <a:t> </a:t>
                      </a:r>
                      <a:endParaRPr lang="en-US" sz="1600" b="1" i="0" u="none" dirty="0">
                        <a:effectLst/>
                        <a:latin typeface="Century Gothic" panose="020B0502020202020204" pitchFamily="34" charset="0"/>
                      </a:endParaRPr>
                    </a:p>
                  </a:txBody>
                  <a:tcPr marL="38354" marR="38354" marT="0" marB="0">
                    <a:solidFill>
                      <a:schemeClr val="bg2"/>
                    </a:solidFill>
                  </a:tcPr>
                </a:tc>
              </a:tr>
              <a:tr h="75855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MY" sz="1400" b="1" dirty="0" smtClean="0">
                          <a:solidFill>
                            <a:schemeClr val="tx1"/>
                          </a:solidFill>
                          <a:effectLst/>
                          <a:latin typeface="Century Gothic" panose="020B0502020202020204" pitchFamily="34" charset="0"/>
                        </a:rPr>
                        <a:t>Income </a:t>
                      </a:r>
                      <a:r>
                        <a:rPr lang="en-MY" sz="1400" b="1" baseline="30000" dirty="0" smtClean="0">
                          <a:solidFill>
                            <a:schemeClr val="tx1"/>
                          </a:solidFill>
                          <a:effectLst/>
                          <a:latin typeface="Century Gothic" panose="020B0502020202020204" pitchFamily="34" charset="0"/>
                        </a:rPr>
                        <a:t>α</a:t>
                      </a:r>
                      <a:endParaRPr lang="en-MY" sz="1400" b="1" dirty="0" smtClean="0">
                        <a:solidFill>
                          <a:schemeClr val="tx1"/>
                        </a:solidFill>
                        <a:effectLst/>
                        <a:latin typeface="Century Gothic" panose="020B0502020202020204" pitchFamily="34" charset="0"/>
                      </a:endParaRPr>
                    </a:p>
                    <a:p>
                      <a:pPr marL="0" marR="0">
                        <a:lnSpc>
                          <a:spcPct val="100000"/>
                        </a:lnSpc>
                        <a:spcBef>
                          <a:spcPts val="0"/>
                        </a:spcBef>
                        <a:spcAft>
                          <a:spcPts val="0"/>
                        </a:spcAft>
                      </a:pPr>
                      <a:r>
                        <a:rPr lang="en-MY" sz="1400" b="0" dirty="0" smtClean="0">
                          <a:solidFill>
                            <a:schemeClr val="tx1"/>
                          </a:solidFill>
                          <a:effectLst/>
                          <a:latin typeface="Century Gothic" panose="020B0502020202020204" pitchFamily="34" charset="0"/>
                        </a:rPr>
                        <a:t>&lt; RM</a:t>
                      </a:r>
                      <a:r>
                        <a:rPr lang="en-MY" sz="1400" b="0" baseline="0" dirty="0" smtClean="0">
                          <a:solidFill>
                            <a:schemeClr val="tx1"/>
                          </a:solidFill>
                          <a:effectLst/>
                          <a:latin typeface="Century Gothic" panose="020B0502020202020204" pitchFamily="34" charset="0"/>
                        </a:rPr>
                        <a:t> 2 500</a:t>
                      </a:r>
                    </a:p>
                    <a:p>
                      <a:pPr marL="0" marR="0">
                        <a:lnSpc>
                          <a:spcPct val="100000"/>
                        </a:lnSpc>
                        <a:spcBef>
                          <a:spcPts val="0"/>
                        </a:spcBef>
                        <a:spcAft>
                          <a:spcPts val="0"/>
                        </a:spcAft>
                      </a:pPr>
                      <a:r>
                        <a:rPr lang="en-MY" sz="1400" b="0" baseline="0" dirty="0" smtClean="0">
                          <a:solidFill>
                            <a:schemeClr val="tx1"/>
                          </a:solidFill>
                          <a:effectLst/>
                          <a:latin typeface="Century Gothic" panose="020B0502020202020204" pitchFamily="34" charset="0"/>
                        </a:rPr>
                        <a:t>≥ RM 2 500</a:t>
                      </a:r>
                      <a:endParaRPr lang="en-MY" sz="1400" b="0" dirty="0" smtClean="0">
                        <a:solidFill>
                          <a:schemeClr val="tx1"/>
                        </a:solidFill>
                        <a:effectLst/>
                        <a:latin typeface="Century Gothic" panose="020B0502020202020204" pitchFamily="34" charset="0"/>
                      </a:endParaRPr>
                    </a:p>
                  </a:txBody>
                  <a:tcPr marL="38354" marR="38354" marT="0" marB="0">
                    <a:solidFill>
                      <a:schemeClr val="accent2">
                        <a:lumMod val="60000"/>
                        <a:lumOff val="40000"/>
                      </a:schemeClr>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30</a:t>
                      </a:r>
                    </a:p>
                    <a:p>
                      <a:pPr algn="ctr">
                        <a:lnSpc>
                          <a:spcPct val="100000"/>
                        </a:lnSpc>
                      </a:pPr>
                      <a:r>
                        <a:rPr lang="en-US" sz="1600" dirty="0" smtClean="0">
                          <a:latin typeface="Century Gothic" panose="020B0502020202020204" pitchFamily="34" charset="0"/>
                        </a:rPr>
                        <a:t>71</a:t>
                      </a:r>
                    </a:p>
                  </a:txBody>
                  <a:tcPr marL="38354" marR="38354" marT="0" marB="0">
                    <a:solidFill>
                      <a:schemeClr val="bg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600" dirty="0" smtClean="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smtClean="0">
                          <a:latin typeface="Century Gothic" panose="020B0502020202020204" pitchFamily="34" charset="0"/>
                        </a:rPr>
                        <a:t>29.7</a:t>
                      </a:r>
                    </a:p>
                    <a:p>
                      <a:pPr marL="0" marR="0" indent="0" algn="ctr" defTabSz="457200" rtl="0" eaLnBrk="1" fontAlgn="auto" latinLnBrk="0" hangingPunct="1">
                        <a:lnSpc>
                          <a:spcPct val="100000"/>
                        </a:lnSpc>
                        <a:spcBef>
                          <a:spcPts val="0"/>
                        </a:spcBef>
                        <a:spcAft>
                          <a:spcPts val="0"/>
                        </a:spcAft>
                        <a:buClrTx/>
                        <a:buSzTx/>
                        <a:buFontTx/>
                        <a:buNone/>
                        <a:tabLst/>
                        <a:defRPr/>
                      </a:pPr>
                      <a:r>
                        <a:rPr lang="en-US" sz="1600" dirty="0" smtClean="0">
                          <a:latin typeface="Century Gothic" panose="020B0502020202020204" pitchFamily="34" charset="0"/>
                        </a:rPr>
                        <a:t>70.3</a:t>
                      </a:r>
                    </a:p>
                  </a:txBody>
                  <a:tcPr>
                    <a:solidFill>
                      <a:schemeClr val="bg2"/>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4.37</a:t>
                      </a:r>
                    </a:p>
                    <a:p>
                      <a:pPr algn="ctr">
                        <a:lnSpc>
                          <a:spcPct val="100000"/>
                        </a:lnSpc>
                      </a:pPr>
                      <a:r>
                        <a:rPr lang="en-US" sz="1600" dirty="0" smtClean="0">
                          <a:latin typeface="Century Gothic" panose="020B0502020202020204" pitchFamily="34" charset="0"/>
                        </a:rPr>
                        <a:t>4.35</a:t>
                      </a:r>
                      <a:endParaRPr lang="en-US" sz="1600" dirty="0">
                        <a:latin typeface="Century Gothic" panose="020B0502020202020204" pitchFamily="34" charset="0"/>
                      </a:endParaRPr>
                    </a:p>
                  </a:txBody>
                  <a:tcPr marL="38354" marR="38354" marT="0" marB="0">
                    <a:solidFill>
                      <a:schemeClr val="bg2"/>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1.712</a:t>
                      </a:r>
                    </a:p>
                    <a:p>
                      <a:pPr algn="ctr">
                        <a:lnSpc>
                          <a:spcPct val="100000"/>
                        </a:lnSpc>
                      </a:pPr>
                      <a:r>
                        <a:rPr lang="en-US" sz="1600" dirty="0" smtClean="0">
                          <a:latin typeface="Century Gothic" panose="020B0502020202020204" pitchFamily="34" charset="0"/>
                        </a:rPr>
                        <a:t>1.455</a:t>
                      </a:r>
                      <a:endParaRPr lang="en-US" sz="1600" dirty="0">
                        <a:latin typeface="Century Gothic" panose="020B0502020202020204" pitchFamily="34" charset="0"/>
                      </a:endParaRPr>
                    </a:p>
                  </a:txBody>
                  <a:tcPr marL="38354" marR="38354" marT="0" marB="0">
                    <a:solidFill>
                      <a:schemeClr val="bg2"/>
                    </a:solidFill>
                  </a:tcPr>
                </a:tc>
                <a:tc>
                  <a:txBody>
                    <a:bodyPr/>
                    <a:lstStyle/>
                    <a:p>
                      <a:pPr marL="0" marR="0" algn="ctr">
                        <a:lnSpc>
                          <a:spcPct val="100000"/>
                        </a:lnSpc>
                        <a:spcBef>
                          <a:spcPts val="0"/>
                        </a:spcBef>
                        <a:spcAft>
                          <a:spcPts val="0"/>
                        </a:spcAft>
                      </a:pPr>
                      <a:r>
                        <a:rPr lang="en-MY" sz="1600" b="1" i="0" u="none" dirty="0">
                          <a:effectLst/>
                          <a:latin typeface="Century Gothic" panose="020B0502020202020204" pitchFamily="34" charset="0"/>
                        </a:rPr>
                        <a:t> </a:t>
                      </a:r>
                      <a:endParaRPr lang="en-MY" sz="1600" b="1" i="0" u="none" dirty="0" smtClean="0">
                        <a:effectLst/>
                        <a:latin typeface="Century Gothic" panose="020B0502020202020204" pitchFamily="34" charset="0"/>
                      </a:endParaRPr>
                    </a:p>
                    <a:p>
                      <a:pPr marL="0" marR="0" algn="ctr">
                        <a:lnSpc>
                          <a:spcPct val="100000"/>
                        </a:lnSpc>
                        <a:spcBef>
                          <a:spcPts val="0"/>
                        </a:spcBef>
                        <a:spcAft>
                          <a:spcPts val="0"/>
                        </a:spcAft>
                      </a:pPr>
                      <a:r>
                        <a:rPr lang="en-MY" sz="1600" b="1" i="0" u="none" dirty="0" smtClean="0">
                          <a:effectLst/>
                          <a:latin typeface="Century Gothic" panose="020B0502020202020204" pitchFamily="34" charset="0"/>
                        </a:rPr>
                        <a:t>0.965</a:t>
                      </a:r>
                      <a:endParaRPr lang="en-US" sz="1600" b="1" i="0" u="none" dirty="0">
                        <a:effectLst/>
                        <a:latin typeface="Century Gothic" panose="020B0502020202020204" pitchFamily="34" charset="0"/>
                      </a:endParaRPr>
                    </a:p>
                  </a:txBody>
                  <a:tcPr marL="38354" marR="38354" marT="0" marB="0">
                    <a:solidFill>
                      <a:schemeClr val="bg2"/>
                    </a:solidFill>
                  </a:tcPr>
                </a:tc>
              </a:tr>
              <a:tr h="8191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MY" sz="1400" b="1" dirty="0" smtClean="0">
                          <a:solidFill>
                            <a:schemeClr val="tx1"/>
                          </a:solidFill>
                          <a:effectLst/>
                          <a:latin typeface="Century Gothic" panose="020B0502020202020204" pitchFamily="34" charset="0"/>
                        </a:rPr>
                        <a:t>MUET </a:t>
                      </a:r>
                      <a:r>
                        <a:rPr lang="en-MY" sz="1400" b="1" baseline="30000" dirty="0" smtClean="0">
                          <a:solidFill>
                            <a:schemeClr val="tx1"/>
                          </a:solidFill>
                          <a:latin typeface="Century Gothic" panose="020B0502020202020204" pitchFamily="34" charset="0"/>
                        </a:rPr>
                        <a:t>β</a:t>
                      </a:r>
                      <a:r>
                        <a:rPr lang="en-MY" sz="1400" b="1" dirty="0" smtClean="0">
                          <a:solidFill>
                            <a:schemeClr val="tx1"/>
                          </a:solidFill>
                          <a:effectLst/>
                          <a:latin typeface="Century Gothic" panose="020B0502020202020204" pitchFamily="34" charset="0"/>
                        </a:rPr>
                        <a:t>*</a:t>
                      </a:r>
                      <a:endParaRPr lang="en-MY" sz="1400" b="1" baseline="30000" dirty="0" smtClean="0">
                        <a:solidFill>
                          <a:schemeClr val="tx1"/>
                        </a:solidFill>
                        <a:latin typeface="Century Gothic" panose="020B0502020202020204" pitchFamily="34" charset="0"/>
                      </a:endParaRPr>
                    </a:p>
                    <a:p>
                      <a:pPr marL="0" marR="0">
                        <a:lnSpc>
                          <a:spcPct val="100000"/>
                        </a:lnSpc>
                        <a:spcBef>
                          <a:spcPts val="0"/>
                        </a:spcBef>
                        <a:spcAft>
                          <a:spcPts val="0"/>
                        </a:spcAft>
                      </a:pPr>
                      <a:r>
                        <a:rPr lang="en-US" sz="1400" b="0" dirty="0" smtClean="0">
                          <a:solidFill>
                            <a:schemeClr val="tx1"/>
                          </a:solidFill>
                          <a:effectLst/>
                          <a:latin typeface="Century Gothic" panose="020B0502020202020204" pitchFamily="34" charset="0"/>
                        </a:rPr>
                        <a:t>Band 3</a:t>
                      </a:r>
                    </a:p>
                    <a:p>
                      <a:pPr marL="0" marR="0">
                        <a:lnSpc>
                          <a:spcPct val="100000"/>
                        </a:lnSpc>
                        <a:spcBef>
                          <a:spcPts val="0"/>
                        </a:spcBef>
                        <a:spcAft>
                          <a:spcPts val="0"/>
                        </a:spcAft>
                      </a:pPr>
                      <a:r>
                        <a:rPr lang="en-US" sz="1400" b="0" dirty="0" smtClean="0">
                          <a:solidFill>
                            <a:schemeClr val="tx1"/>
                          </a:solidFill>
                          <a:effectLst/>
                          <a:latin typeface="Century Gothic" panose="020B0502020202020204" pitchFamily="34" charset="0"/>
                        </a:rPr>
                        <a:t>Band 4</a:t>
                      </a:r>
                    </a:p>
                    <a:p>
                      <a:pPr marL="0" marR="0">
                        <a:lnSpc>
                          <a:spcPct val="100000"/>
                        </a:lnSpc>
                        <a:spcBef>
                          <a:spcPts val="0"/>
                        </a:spcBef>
                        <a:spcAft>
                          <a:spcPts val="0"/>
                        </a:spcAft>
                      </a:pPr>
                      <a:r>
                        <a:rPr lang="en-US" sz="1400" b="0" dirty="0" smtClean="0">
                          <a:solidFill>
                            <a:schemeClr val="tx1"/>
                          </a:solidFill>
                          <a:effectLst/>
                          <a:latin typeface="Century Gothic" panose="020B0502020202020204" pitchFamily="34" charset="0"/>
                        </a:rPr>
                        <a:t>Band 5</a:t>
                      </a:r>
                      <a:endParaRPr lang="en-US" sz="1400" b="0" dirty="0">
                        <a:solidFill>
                          <a:schemeClr val="tx1"/>
                        </a:solidFill>
                        <a:effectLst/>
                        <a:latin typeface="Century Gothic" panose="020B0502020202020204" pitchFamily="34" charset="0"/>
                      </a:endParaRPr>
                    </a:p>
                  </a:txBody>
                  <a:tcPr marL="38354" marR="38354" marT="0" marB="0">
                    <a:solidFill>
                      <a:schemeClr val="accent2">
                        <a:lumMod val="60000"/>
                        <a:lumOff val="40000"/>
                      </a:schemeClr>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48                         </a:t>
                      </a:r>
                    </a:p>
                    <a:p>
                      <a:pPr algn="ctr">
                        <a:lnSpc>
                          <a:spcPct val="100000"/>
                        </a:lnSpc>
                      </a:pPr>
                      <a:r>
                        <a:rPr lang="en-US" sz="1600" dirty="0" smtClean="0">
                          <a:latin typeface="Century Gothic" panose="020B0502020202020204" pitchFamily="34" charset="0"/>
                        </a:rPr>
                        <a:t>44</a:t>
                      </a:r>
                    </a:p>
                    <a:p>
                      <a:pPr algn="ctr">
                        <a:lnSpc>
                          <a:spcPct val="100000"/>
                        </a:lnSpc>
                      </a:pPr>
                      <a:r>
                        <a:rPr lang="en-US" sz="1600" dirty="0" smtClean="0">
                          <a:latin typeface="Century Gothic" panose="020B0502020202020204" pitchFamily="34" charset="0"/>
                        </a:rPr>
                        <a:t>9</a:t>
                      </a:r>
                      <a:endParaRPr lang="en-US" sz="1600" dirty="0">
                        <a:latin typeface="Century Gothic" panose="020B0502020202020204" pitchFamily="34" charset="0"/>
                      </a:endParaRPr>
                    </a:p>
                  </a:txBody>
                  <a:tcPr marL="38354" marR="38354" marT="0" marB="0">
                    <a:solidFill>
                      <a:schemeClr val="bg2"/>
                    </a:solidFill>
                  </a:tcPr>
                </a:tc>
                <a:tc>
                  <a:txBody>
                    <a:bodyPr/>
                    <a:lstStyle/>
                    <a:p>
                      <a:pPr algn="ctr"/>
                      <a:endParaRPr lang="en-US" sz="1600" b="0" dirty="0" smtClean="0">
                        <a:latin typeface="Century Gothic" panose="020B0502020202020204" pitchFamily="34" charset="0"/>
                      </a:endParaRPr>
                    </a:p>
                    <a:p>
                      <a:pPr algn="ctr"/>
                      <a:r>
                        <a:rPr lang="en-US" sz="1600" b="0" dirty="0" smtClean="0">
                          <a:latin typeface="Century Gothic" panose="020B0502020202020204" pitchFamily="34" charset="0"/>
                        </a:rPr>
                        <a:t>47.52</a:t>
                      </a:r>
                    </a:p>
                    <a:p>
                      <a:pPr algn="ctr"/>
                      <a:r>
                        <a:rPr lang="en-US" sz="1600" b="0" dirty="0" smtClean="0">
                          <a:latin typeface="Century Gothic" panose="020B0502020202020204" pitchFamily="34" charset="0"/>
                        </a:rPr>
                        <a:t>43.56</a:t>
                      </a:r>
                    </a:p>
                    <a:p>
                      <a:pPr algn="ctr"/>
                      <a:r>
                        <a:rPr lang="en-US" sz="1600" b="0" dirty="0" smtClean="0">
                          <a:latin typeface="Century Gothic" panose="020B0502020202020204" pitchFamily="34" charset="0"/>
                        </a:rPr>
                        <a:t>8.91</a:t>
                      </a:r>
                    </a:p>
                  </a:txBody>
                  <a:tcPr>
                    <a:solidFill>
                      <a:schemeClr val="bg2"/>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3.98</a:t>
                      </a:r>
                    </a:p>
                    <a:p>
                      <a:pPr algn="ctr">
                        <a:lnSpc>
                          <a:spcPct val="100000"/>
                        </a:lnSpc>
                      </a:pPr>
                      <a:r>
                        <a:rPr lang="en-US" sz="1600" dirty="0" smtClean="0">
                          <a:latin typeface="Century Gothic" panose="020B0502020202020204" pitchFamily="34" charset="0"/>
                        </a:rPr>
                        <a:t>4.61</a:t>
                      </a:r>
                    </a:p>
                    <a:p>
                      <a:pPr algn="ctr">
                        <a:lnSpc>
                          <a:spcPct val="100000"/>
                        </a:lnSpc>
                      </a:pPr>
                      <a:r>
                        <a:rPr lang="en-US" sz="1600" dirty="0" smtClean="0">
                          <a:latin typeface="Century Gothic" panose="020B0502020202020204" pitchFamily="34" charset="0"/>
                        </a:rPr>
                        <a:t>5.11</a:t>
                      </a:r>
                      <a:endParaRPr lang="en-US" sz="1600" dirty="0">
                        <a:latin typeface="Century Gothic" panose="020B0502020202020204" pitchFamily="34" charset="0"/>
                      </a:endParaRPr>
                    </a:p>
                  </a:txBody>
                  <a:tcPr marL="38354" marR="38354" marT="0" marB="0">
                    <a:solidFill>
                      <a:schemeClr val="bg2"/>
                    </a:solidFill>
                  </a:tcPr>
                </a:tc>
                <a:tc>
                  <a:txBody>
                    <a:bodyPr/>
                    <a:lstStyle/>
                    <a:p>
                      <a:pPr algn="ctr">
                        <a:lnSpc>
                          <a:spcPct val="100000"/>
                        </a:lnSpc>
                      </a:pPr>
                      <a:endParaRPr lang="en-US" sz="1600" dirty="0" smtClean="0">
                        <a:latin typeface="Century Gothic" panose="020B0502020202020204" pitchFamily="34" charset="0"/>
                      </a:endParaRPr>
                    </a:p>
                    <a:p>
                      <a:pPr algn="ctr">
                        <a:lnSpc>
                          <a:spcPct val="100000"/>
                        </a:lnSpc>
                      </a:pPr>
                      <a:r>
                        <a:rPr lang="en-US" sz="1600" dirty="0" smtClean="0">
                          <a:latin typeface="Century Gothic" panose="020B0502020202020204" pitchFamily="34" charset="0"/>
                        </a:rPr>
                        <a:t>1.537</a:t>
                      </a:r>
                    </a:p>
                    <a:p>
                      <a:pPr algn="ctr">
                        <a:lnSpc>
                          <a:spcPct val="100000"/>
                        </a:lnSpc>
                      </a:pPr>
                      <a:r>
                        <a:rPr lang="en-US" sz="1600" dirty="0" smtClean="0">
                          <a:latin typeface="Century Gothic" panose="020B0502020202020204" pitchFamily="34" charset="0"/>
                        </a:rPr>
                        <a:t>1.482</a:t>
                      </a:r>
                    </a:p>
                    <a:p>
                      <a:pPr algn="ctr">
                        <a:lnSpc>
                          <a:spcPct val="100000"/>
                        </a:lnSpc>
                      </a:pPr>
                      <a:r>
                        <a:rPr lang="en-US" sz="1600" dirty="0" smtClean="0">
                          <a:latin typeface="Century Gothic" panose="020B0502020202020204" pitchFamily="34" charset="0"/>
                        </a:rPr>
                        <a:t>1.269</a:t>
                      </a:r>
                      <a:endParaRPr lang="en-US" sz="1600" dirty="0">
                        <a:latin typeface="Century Gothic" panose="020B0502020202020204" pitchFamily="34" charset="0"/>
                      </a:endParaRPr>
                    </a:p>
                  </a:txBody>
                  <a:tcPr marL="38354" marR="38354" marT="0" marB="0">
                    <a:solidFill>
                      <a:schemeClr val="bg2"/>
                    </a:solidFill>
                  </a:tcPr>
                </a:tc>
                <a:tc>
                  <a:txBody>
                    <a:bodyPr/>
                    <a:lstStyle/>
                    <a:p>
                      <a:pPr marL="0" marR="0" algn="ctr">
                        <a:lnSpc>
                          <a:spcPct val="100000"/>
                        </a:lnSpc>
                        <a:spcBef>
                          <a:spcPts val="0"/>
                        </a:spcBef>
                        <a:spcAft>
                          <a:spcPts val="0"/>
                        </a:spcAft>
                      </a:pPr>
                      <a:r>
                        <a:rPr lang="en-MY" sz="1600" b="1" i="0" u="none" dirty="0">
                          <a:effectLst/>
                          <a:latin typeface="Century Gothic" panose="020B0502020202020204" pitchFamily="34" charset="0"/>
                        </a:rPr>
                        <a:t> </a:t>
                      </a:r>
                      <a:endParaRPr lang="en-MY" sz="1600" b="1" i="0" u="none" dirty="0" smtClean="0">
                        <a:effectLst/>
                        <a:latin typeface="Century Gothic" panose="020B0502020202020204" pitchFamily="34" charset="0"/>
                      </a:endParaRPr>
                    </a:p>
                    <a:p>
                      <a:pPr marL="0" marR="0" algn="ctr">
                        <a:lnSpc>
                          <a:spcPct val="100000"/>
                        </a:lnSpc>
                        <a:spcBef>
                          <a:spcPts val="0"/>
                        </a:spcBef>
                        <a:spcAft>
                          <a:spcPts val="0"/>
                        </a:spcAft>
                      </a:pPr>
                      <a:r>
                        <a:rPr lang="en-MY" sz="1600" b="1" i="0" u="none" dirty="0" smtClean="0">
                          <a:effectLst/>
                          <a:latin typeface="Century Gothic" panose="020B0502020202020204" pitchFamily="34" charset="0"/>
                        </a:rPr>
                        <a:t>0.040</a:t>
                      </a:r>
                      <a:endParaRPr lang="en-US" sz="1600" b="1" i="0" u="none" dirty="0">
                        <a:effectLst/>
                        <a:latin typeface="Century Gothic" panose="020B0502020202020204" pitchFamily="34" charset="0"/>
                      </a:endParaRPr>
                    </a:p>
                  </a:txBody>
                  <a:tcPr marL="38354" marR="38354" marT="0" marB="0">
                    <a:solidFill>
                      <a:schemeClr val="bg2"/>
                    </a:solidFill>
                  </a:tcPr>
                </a:tc>
              </a:tr>
              <a:tr h="866925">
                <a:tc>
                  <a:txBody>
                    <a:bodyPr/>
                    <a:lstStyle/>
                    <a:p>
                      <a:pPr marL="0" marR="0">
                        <a:lnSpc>
                          <a:spcPct val="100000"/>
                        </a:lnSpc>
                        <a:spcBef>
                          <a:spcPts val="0"/>
                        </a:spcBef>
                        <a:spcAft>
                          <a:spcPts val="0"/>
                        </a:spcAft>
                      </a:pPr>
                      <a:endParaRPr lang="en-US" sz="1400" b="0" dirty="0" smtClean="0">
                        <a:solidFill>
                          <a:schemeClr val="tx1"/>
                        </a:solidFill>
                        <a:effectLst/>
                        <a:latin typeface="Century Gothic" panose="020B0502020202020204" pitchFamily="34" charset="0"/>
                      </a:endParaRPr>
                    </a:p>
                    <a:p>
                      <a:pPr marL="0" marR="0">
                        <a:lnSpc>
                          <a:spcPct val="100000"/>
                        </a:lnSpc>
                        <a:spcBef>
                          <a:spcPts val="0"/>
                        </a:spcBef>
                        <a:spcAft>
                          <a:spcPts val="0"/>
                        </a:spcAft>
                      </a:pPr>
                      <a:r>
                        <a:rPr lang="en-US" sz="1400" b="1" dirty="0" smtClean="0">
                          <a:solidFill>
                            <a:schemeClr val="tx1"/>
                          </a:solidFill>
                          <a:effectLst/>
                          <a:latin typeface="Century Gothic" panose="020B0502020202020204" pitchFamily="34" charset="0"/>
                        </a:rPr>
                        <a:t>CGPA </a:t>
                      </a:r>
                      <a:r>
                        <a:rPr lang="en-NZ" sz="1400" b="1" baseline="30000" dirty="0" smtClean="0">
                          <a:solidFill>
                            <a:schemeClr val="tx1"/>
                          </a:solidFill>
                          <a:latin typeface="Century Gothic" panose="020B0502020202020204" pitchFamily="34" charset="0"/>
                        </a:rPr>
                        <a:t>∞</a:t>
                      </a:r>
                      <a:endParaRPr lang="en-US" sz="1400" b="1" dirty="0">
                        <a:solidFill>
                          <a:schemeClr val="tx1"/>
                        </a:solidFill>
                        <a:effectLst/>
                        <a:latin typeface="Century Gothic" panose="020B0502020202020204" pitchFamily="34" charset="0"/>
                      </a:endParaRPr>
                    </a:p>
                  </a:txBody>
                  <a:tcPr marL="38354" marR="38354" marT="0" marB="0">
                    <a:solidFill>
                      <a:schemeClr val="accent2">
                        <a:lumMod val="60000"/>
                        <a:lumOff val="40000"/>
                      </a:schemeClr>
                    </a:solidFill>
                  </a:tcPr>
                </a:tc>
                <a:tc>
                  <a:txBody>
                    <a:bodyPr/>
                    <a:lstStyle/>
                    <a:p>
                      <a:pPr marL="0" marR="0" algn="ctr">
                        <a:lnSpc>
                          <a:spcPct val="100000"/>
                        </a:lnSpc>
                        <a:spcBef>
                          <a:spcPts val="0"/>
                        </a:spcBef>
                        <a:spcAft>
                          <a:spcPts val="0"/>
                        </a:spcAft>
                      </a:pPr>
                      <a:endParaRPr lang="en-US" sz="1600" dirty="0" smtClean="0">
                        <a:effectLst/>
                        <a:latin typeface="Century Gothic" panose="020B0502020202020204" pitchFamily="34" charset="0"/>
                        <a:ea typeface="Calibri" panose="020F0502020204030204" pitchFamily="34" charset="0"/>
                        <a:cs typeface="Times New Roman" panose="02020603050405020304" pitchFamily="18" charset="0"/>
                      </a:endParaRPr>
                    </a:p>
                    <a:p>
                      <a:pPr marL="0" marR="0" algn="ctr">
                        <a:lnSpc>
                          <a:spcPct val="100000"/>
                        </a:lnSpc>
                        <a:spcBef>
                          <a:spcPts val="0"/>
                        </a:spcBef>
                        <a:spcAft>
                          <a:spcPts val="0"/>
                        </a:spcAft>
                      </a:pPr>
                      <a:r>
                        <a:rPr lang="en-US" sz="1600" dirty="0" smtClean="0">
                          <a:effectLst/>
                          <a:latin typeface="Century Gothic" panose="020B0502020202020204" pitchFamily="34" charset="0"/>
                          <a:ea typeface="Calibri" panose="020F0502020204030204" pitchFamily="34" charset="0"/>
                          <a:cs typeface="Times New Roman" panose="02020603050405020304" pitchFamily="18" charset="0"/>
                        </a:rPr>
                        <a:t>-</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bg2"/>
                    </a:solidFill>
                  </a:tcPr>
                </a:tc>
                <a:tc>
                  <a:txBody>
                    <a:bodyPr/>
                    <a:lstStyle/>
                    <a:p>
                      <a:pPr marL="0" marR="0" algn="ctr">
                        <a:lnSpc>
                          <a:spcPct val="100000"/>
                        </a:lnSpc>
                        <a:spcBef>
                          <a:spcPts val="0"/>
                        </a:spcBef>
                        <a:spcAft>
                          <a:spcPts val="0"/>
                        </a:spcAft>
                      </a:pPr>
                      <a:endParaRPr lang="en-US" sz="1600" dirty="0" smtClean="0">
                        <a:effectLst/>
                        <a:latin typeface="Century Gothic" panose="020B0502020202020204" pitchFamily="34" charset="0"/>
                        <a:ea typeface="Calibri" panose="020F0502020204030204" pitchFamily="34" charset="0"/>
                        <a:cs typeface="Times New Roman" panose="02020603050405020304" pitchFamily="18" charset="0"/>
                      </a:endParaRPr>
                    </a:p>
                    <a:p>
                      <a:pPr marL="0" marR="0" algn="ctr">
                        <a:lnSpc>
                          <a:spcPct val="100000"/>
                        </a:lnSpc>
                        <a:spcBef>
                          <a:spcPts val="0"/>
                        </a:spcBef>
                        <a:spcAft>
                          <a:spcPts val="0"/>
                        </a:spcAft>
                      </a:pPr>
                      <a:r>
                        <a:rPr lang="en-US" sz="1600" dirty="0" smtClean="0">
                          <a:effectLst/>
                          <a:latin typeface="Century Gothic" panose="020B0502020202020204" pitchFamily="34" charset="0"/>
                          <a:ea typeface="Calibri" panose="020F0502020204030204" pitchFamily="34" charset="0"/>
                          <a:cs typeface="Times New Roman" panose="02020603050405020304" pitchFamily="18" charset="0"/>
                        </a:rPr>
                        <a:t>-</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bg2"/>
                    </a:solidFill>
                  </a:tcPr>
                </a:tc>
                <a:tc>
                  <a:txBody>
                    <a:bodyPr/>
                    <a:lstStyle/>
                    <a:p>
                      <a:pPr marL="0" marR="0" algn="ctr">
                        <a:lnSpc>
                          <a:spcPct val="100000"/>
                        </a:lnSpc>
                        <a:spcBef>
                          <a:spcPts val="0"/>
                        </a:spcBef>
                        <a:spcAft>
                          <a:spcPts val="0"/>
                        </a:spcAft>
                      </a:pPr>
                      <a:endParaRPr lang="en-US" sz="1600" dirty="0" smtClean="0">
                        <a:effectLst/>
                        <a:latin typeface="Century Gothic" panose="020B0502020202020204" pitchFamily="34" charset="0"/>
                        <a:ea typeface="Calibri" panose="020F0502020204030204" pitchFamily="34" charset="0"/>
                        <a:cs typeface="Times New Roman" panose="02020603050405020304" pitchFamily="18" charset="0"/>
                      </a:endParaRPr>
                    </a:p>
                    <a:p>
                      <a:pPr marL="0" marR="0" algn="ctr">
                        <a:lnSpc>
                          <a:spcPct val="100000"/>
                        </a:lnSpc>
                        <a:spcBef>
                          <a:spcPts val="0"/>
                        </a:spcBef>
                        <a:spcAft>
                          <a:spcPts val="0"/>
                        </a:spcAft>
                      </a:pPr>
                      <a:r>
                        <a:rPr lang="en-US" sz="1600" dirty="0" smtClean="0">
                          <a:effectLst/>
                          <a:latin typeface="Century Gothic" panose="020B0502020202020204" pitchFamily="34" charset="0"/>
                          <a:ea typeface="Calibri" panose="020F0502020204030204" pitchFamily="34" charset="0"/>
                          <a:cs typeface="Times New Roman" panose="02020603050405020304" pitchFamily="18" charset="0"/>
                        </a:rPr>
                        <a:t>2.98</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bg2"/>
                    </a:solidFill>
                  </a:tcPr>
                </a:tc>
                <a:tc>
                  <a:txBody>
                    <a:bodyPr/>
                    <a:lstStyle/>
                    <a:p>
                      <a:pPr marL="0" marR="0" algn="ctr">
                        <a:lnSpc>
                          <a:spcPct val="100000"/>
                        </a:lnSpc>
                        <a:spcBef>
                          <a:spcPts val="0"/>
                        </a:spcBef>
                        <a:spcAft>
                          <a:spcPts val="0"/>
                        </a:spcAft>
                      </a:pPr>
                      <a:endParaRPr lang="en-MY" sz="1600" dirty="0" smtClean="0">
                        <a:effectLst/>
                        <a:latin typeface="Century Gothic" panose="020B0502020202020204" pitchFamily="34" charset="0"/>
                      </a:endParaRPr>
                    </a:p>
                    <a:p>
                      <a:pPr marL="0" marR="0" algn="ctr">
                        <a:lnSpc>
                          <a:spcPct val="100000"/>
                        </a:lnSpc>
                        <a:spcBef>
                          <a:spcPts val="0"/>
                        </a:spcBef>
                        <a:spcAft>
                          <a:spcPts val="0"/>
                        </a:spcAft>
                      </a:pPr>
                      <a:r>
                        <a:rPr lang="en-MY" sz="1600" dirty="0" smtClean="0">
                          <a:effectLst/>
                          <a:latin typeface="Century Gothic" panose="020B0502020202020204" pitchFamily="34" charset="0"/>
                        </a:rPr>
                        <a:t>0.423</a:t>
                      </a:r>
                    </a:p>
                  </a:txBody>
                  <a:tcPr marL="38354" marR="38354" marT="0" marB="0">
                    <a:solidFill>
                      <a:schemeClr val="bg2"/>
                    </a:solidFill>
                  </a:tcPr>
                </a:tc>
                <a:tc>
                  <a:txBody>
                    <a:bodyPr/>
                    <a:lstStyle/>
                    <a:p>
                      <a:pPr marL="0" marR="0" algn="ctr">
                        <a:lnSpc>
                          <a:spcPct val="100000"/>
                        </a:lnSpc>
                        <a:spcBef>
                          <a:spcPts val="0"/>
                        </a:spcBef>
                        <a:spcAft>
                          <a:spcPts val="0"/>
                        </a:spcAft>
                      </a:pPr>
                      <a:r>
                        <a:rPr lang="en-US" sz="1600" b="1" i="0" u="none" dirty="0" smtClean="0">
                          <a:effectLst/>
                          <a:latin typeface="Century Gothic" panose="020B0502020202020204" pitchFamily="34" charset="0"/>
                          <a:ea typeface="Calibri" panose="020F0502020204030204" pitchFamily="34" charset="0"/>
                          <a:cs typeface="Times New Roman" panose="02020603050405020304" pitchFamily="18" charset="0"/>
                        </a:rPr>
                        <a:t>0.670</a:t>
                      </a:r>
                    </a:p>
                    <a:p>
                      <a:pPr marL="0" marR="0" algn="ctr">
                        <a:lnSpc>
                          <a:spcPct val="100000"/>
                        </a:lnSpc>
                        <a:spcBef>
                          <a:spcPts val="0"/>
                        </a:spcBef>
                        <a:spcAft>
                          <a:spcPts val="0"/>
                        </a:spcAft>
                      </a:pPr>
                      <a:r>
                        <a:rPr lang="en-US" sz="1600" b="1" i="0" u="none" dirty="0" smtClean="0">
                          <a:effectLst/>
                          <a:latin typeface="Century Gothic" panose="020B0502020202020204" pitchFamily="34" charset="0"/>
                          <a:ea typeface="Calibri" panose="020F0502020204030204" pitchFamily="34" charset="0"/>
                          <a:cs typeface="Times New Roman" panose="02020603050405020304" pitchFamily="18" charset="0"/>
                        </a:rPr>
                        <a:t>(r = 0.043)</a:t>
                      </a:r>
                    </a:p>
                    <a:p>
                      <a:pPr marL="0" marR="0" algn="ctr">
                        <a:lnSpc>
                          <a:spcPct val="100000"/>
                        </a:lnSpc>
                        <a:spcBef>
                          <a:spcPts val="0"/>
                        </a:spcBef>
                        <a:spcAft>
                          <a:spcPts val="0"/>
                        </a:spcAft>
                      </a:pPr>
                      <a:endParaRPr lang="en-US" sz="1600" b="1" i="0" u="none"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354" marR="38354" marT="0" marB="0">
                    <a:solidFill>
                      <a:schemeClr val="bg2"/>
                    </a:solidFill>
                  </a:tcPr>
                </a:tc>
              </a:tr>
            </a:tbl>
          </a:graphicData>
        </a:graphic>
      </p:graphicFrame>
      <p:sp>
        <p:nvSpPr>
          <p:cNvPr id="24" name="TextBox 23"/>
          <p:cNvSpPr txBox="1"/>
          <p:nvPr/>
        </p:nvSpPr>
        <p:spPr>
          <a:xfrm>
            <a:off x="10225176" y="5459133"/>
            <a:ext cx="1966824" cy="1578894"/>
          </a:xfrm>
          <a:prstGeom prst="rect">
            <a:avLst/>
          </a:prstGeom>
          <a:solidFill>
            <a:schemeClr val="bg1"/>
          </a:solidFill>
        </p:spPr>
        <p:txBody>
          <a:bodyPr wrap="square" rtlCol="0">
            <a:spAutoFit/>
          </a:bodyPr>
          <a:lstStyle/>
          <a:p>
            <a:pPr>
              <a:lnSpc>
                <a:spcPct val="115000"/>
              </a:lnSpc>
            </a:pPr>
            <a:r>
              <a:rPr lang="en-MY" sz="1400" baseline="30000" dirty="0"/>
              <a:t>α</a:t>
            </a:r>
            <a:r>
              <a:rPr lang="en-MY" sz="1400" dirty="0"/>
              <a:t>Student’s t test</a:t>
            </a:r>
            <a:endParaRPr lang="en-US" sz="1400" dirty="0"/>
          </a:p>
          <a:p>
            <a:pPr>
              <a:lnSpc>
                <a:spcPct val="115000"/>
              </a:lnSpc>
            </a:pPr>
            <a:r>
              <a:rPr lang="en-MY" sz="1400" baseline="30000" dirty="0"/>
              <a:t>β</a:t>
            </a:r>
            <a:r>
              <a:rPr lang="en-MY" sz="1400" dirty="0"/>
              <a:t> </a:t>
            </a:r>
            <a:r>
              <a:rPr lang="en-MY" sz="1400" dirty="0" smtClean="0"/>
              <a:t>ANOVA</a:t>
            </a:r>
          </a:p>
          <a:p>
            <a:pPr>
              <a:lnSpc>
                <a:spcPct val="115000"/>
              </a:lnSpc>
            </a:pPr>
            <a:r>
              <a:rPr lang="en-NZ" sz="2000" baseline="30000" dirty="0"/>
              <a:t>∞</a:t>
            </a:r>
            <a:r>
              <a:rPr lang="en-NZ" sz="1400" dirty="0"/>
              <a:t>Pearson </a:t>
            </a:r>
            <a:r>
              <a:rPr lang="en-NZ" sz="1400" dirty="0" smtClean="0"/>
              <a:t>correlation</a:t>
            </a:r>
          </a:p>
          <a:p>
            <a:pPr>
              <a:lnSpc>
                <a:spcPct val="115000"/>
              </a:lnSpc>
            </a:pPr>
            <a:r>
              <a:rPr lang="en-NZ" sz="1400" baseline="30000" dirty="0" smtClean="0"/>
              <a:t>Ω</a:t>
            </a:r>
            <a:r>
              <a:rPr lang="en-NZ" sz="1400" dirty="0" smtClean="0"/>
              <a:t>Chi </a:t>
            </a:r>
            <a:r>
              <a:rPr lang="en-NZ" sz="1400" dirty="0"/>
              <a:t>Square </a:t>
            </a:r>
            <a:r>
              <a:rPr lang="en-NZ" sz="1400" dirty="0" smtClean="0"/>
              <a:t>test</a:t>
            </a:r>
            <a:endParaRPr lang="en-US" sz="1400" dirty="0"/>
          </a:p>
          <a:p>
            <a:pPr>
              <a:lnSpc>
                <a:spcPct val="115000"/>
              </a:lnSpc>
            </a:pPr>
            <a:r>
              <a:rPr lang="en-MY" sz="1400" dirty="0"/>
              <a:t>*P &lt; </a:t>
            </a:r>
            <a:r>
              <a:rPr lang="en-MY" sz="1400" dirty="0" smtClean="0"/>
              <a:t>0.05</a:t>
            </a:r>
          </a:p>
          <a:p>
            <a:pPr>
              <a:lnSpc>
                <a:spcPct val="115000"/>
              </a:lnSpc>
            </a:pP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396908261"/>
              </p:ext>
            </p:extLst>
          </p:nvPr>
        </p:nvGraphicFramePr>
        <p:xfrm>
          <a:off x="0" y="5486400"/>
          <a:ext cx="10225175" cy="1371600"/>
        </p:xfrm>
        <a:graphic>
          <a:graphicData uri="http://schemas.openxmlformats.org/drawingml/2006/table">
            <a:tbl>
              <a:tblPr>
                <a:tableStyleId>{3C2FFA5D-87B4-456A-9821-1D502468CF0F}</a:tableStyleId>
              </a:tblPr>
              <a:tblGrid>
                <a:gridCol w="1724444"/>
                <a:gridCol w="3440395"/>
                <a:gridCol w="2522956"/>
                <a:gridCol w="2537380"/>
              </a:tblGrid>
              <a:tr h="293124">
                <a:tc rowSpan="2">
                  <a:txBody>
                    <a:bodyPr/>
                    <a:lstStyle>
                      <a:lvl1pPr marL="0" algn="l" defTabSz="457200" rtl="0" eaLnBrk="1" latinLnBrk="0" hangingPunct="1">
                        <a:spcBef>
                          <a:spcPct val="20000"/>
                        </a:spcBef>
                        <a:defRPr sz="2800" kern="1200">
                          <a:solidFill>
                            <a:schemeClr val="tx1"/>
                          </a:solidFill>
                          <a:latin typeface="Calibri" panose="020F0502020204030204" pitchFamily="34" charset="0"/>
                          <a:ea typeface="SimSun" panose="02010600030101010101" pitchFamily="2" charset="-122"/>
                          <a:cs typeface=""/>
                          <a:sym typeface="MS PGothic" charset="-128"/>
                        </a:defRPr>
                      </a:lvl1pPr>
                      <a:lvl2pPr marL="457200" algn="l" defTabSz="457200" rtl="0" eaLnBrk="1" latinLnBrk="0" hangingPunct="1">
                        <a:spcBef>
                          <a:spcPct val="20000"/>
                        </a:spcBef>
                        <a:defRPr sz="2400" kern="1200">
                          <a:solidFill>
                            <a:schemeClr val="tx1"/>
                          </a:solidFill>
                          <a:latin typeface="Calibri" panose="020F0502020204030204" pitchFamily="34" charset="0"/>
                          <a:ea typeface="SimSun" panose="02010600030101010101" pitchFamily="2" charset="-122"/>
                          <a:cs typeface=""/>
                          <a:sym typeface="MS PGothic" charset="-128"/>
                        </a:defRPr>
                      </a:lvl2pPr>
                      <a:lvl3pPr marL="914400" algn="l" defTabSz="457200" rtl="0" eaLnBrk="1" latinLnBrk="0" hangingPunct="1">
                        <a:spcBef>
                          <a:spcPct val="20000"/>
                        </a:spcBef>
                        <a:defRPr sz="2000" kern="1200">
                          <a:solidFill>
                            <a:schemeClr val="tx1"/>
                          </a:solidFill>
                          <a:latin typeface="Calibri" panose="020F0502020204030204" pitchFamily="34" charset="0"/>
                          <a:ea typeface="SimSun" panose="02010600030101010101" pitchFamily="2" charset="-122"/>
                          <a:cs typeface=""/>
                          <a:sym typeface="MS PGothic" charset="-128"/>
                        </a:defRPr>
                      </a:lvl3pPr>
                      <a:lvl4pPr marL="13716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4pPr>
                      <a:lvl5pPr marL="18288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5pPr>
                      <a:lvl6pPr marL="22860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6pPr>
                      <a:lvl7pPr marL="27432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7pPr>
                      <a:lvl8pPr marL="32004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8pPr>
                      <a:lvl9pPr marL="36576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9pPr>
                    </a:lstStyle>
                    <a:p>
                      <a:pPr marL="0" marR="0" lvl="0" indent="0" algn="l" defTabSz="914400" rtl="0" eaLnBrk="1" fontAlgn="base" latinLnBrk="0" hangingPunct="1">
                        <a:lnSpc>
                          <a:spcPct val="107000"/>
                        </a:lnSpc>
                        <a:spcBef>
                          <a:spcPct val="0"/>
                        </a:spcBef>
                        <a:spcAft>
                          <a:spcPct val="0"/>
                        </a:spcAft>
                        <a:buClrTx/>
                        <a:buSzTx/>
                        <a:buFont typeface="Arial" panose="020B0604020202020204" pitchFamily="34" charset="0"/>
                        <a:buNone/>
                        <a:tabLst/>
                        <a:defRPr/>
                      </a:pPr>
                      <a:r>
                        <a:rPr kumimoji="0" lang="en-US" altLang="zh-CN" sz="1400" b="1" u="none" strike="noStrike" cap="none" normalizeH="0" baseline="0" dirty="0" smtClean="0">
                          <a:ln>
                            <a:noFill/>
                          </a:ln>
                          <a:solidFill>
                            <a:schemeClr val="tx1"/>
                          </a:solidFill>
                          <a:effectLst/>
                          <a:latin typeface="Century Gothic" panose="020B0502020202020204" pitchFamily="34" charset="0"/>
                          <a:sym typeface="Arial" panose="020B0604020202020204" pitchFamily="34" charset="0"/>
                        </a:rPr>
                        <a:t>Variable</a:t>
                      </a:r>
                    </a:p>
                    <a:p>
                      <a:pPr marL="0" marR="0" lvl="0" indent="0" algn="l" defTabSz="914400" rtl="0" eaLnBrk="1" fontAlgn="base" latinLnBrk="0" hangingPunct="1">
                        <a:lnSpc>
                          <a:spcPct val="107000"/>
                        </a:lnSpc>
                        <a:spcBef>
                          <a:spcPct val="0"/>
                        </a:spcBef>
                        <a:spcAft>
                          <a:spcPct val="0"/>
                        </a:spcAft>
                        <a:buClrTx/>
                        <a:buSzTx/>
                        <a:buFont typeface="Arial" panose="020B0604020202020204" pitchFamily="34" charset="0"/>
                        <a:buNone/>
                        <a:tabLst/>
                        <a:defRPr/>
                      </a:pPr>
                      <a:r>
                        <a:rPr kumimoji="0" lang="en-US" altLang="zh-CN" sz="1400" b="1" u="none" strike="noStrike" cap="none" normalizeH="0" baseline="0" dirty="0" smtClean="0">
                          <a:ln>
                            <a:noFill/>
                          </a:ln>
                          <a:solidFill>
                            <a:schemeClr val="tx1"/>
                          </a:solidFill>
                          <a:effectLst/>
                          <a:latin typeface="Century Gothic" panose="020B0502020202020204" pitchFamily="34" charset="0"/>
                          <a:sym typeface="Arial" panose="020B0604020202020204" pitchFamily="34" charset="0"/>
                        </a:rPr>
                        <a:t>BMI </a:t>
                      </a:r>
                      <a:r>
                        <a:rPr lang="en-NZ" sz="1400" b="1" baseline="30000" dirty="0" smtClean="0">
                          <a:solidFill>
                            <a:schemeClr val="tx1"/>
                          </a:solidFill>
                          <a:latin typeface="Century Gothic" panose="020B0502020202020204" pitchFamily="34" charset="0"/>
                        </a:rPr>
                        <a:t>Ω</a:t>
                      </a:r>
                      <a:endParaRPr kumimoji="0" lang="en-US" altLang="zh-CN" sz="1400" b="1" u="none" strike="noStrike" cap="none" normalizeH="0" baseline="0" dirty="0" smtClean="0">
                        <a:ln>
                          <a:noFill/>
                        </a:ln>
                        <a:solidFill>
                          <a:schemeClr val="tx1"/>
                        </a:solidFill>
                        <a:effectLst/>
                        <a:latin typeface="Century Gothic" panose="020B0502020202020204" pitchFamily="34" charset="0"/>
                        <a:sym typeface="Arial" panose="020B0604020202020204" pitchFamily="34" charset="0"/>
                      </a:endParaRPr>
                    </a:p>
                  </a:txBody>
                  <a:tcPr marL="68580" marR="68580" marT="0" marB="0" horzOverflow="overflow">
                    <a:solidFill>
                      <a:schemeClr val="accent2">
                        <a:lumMod val="60000"/>
                        <a:lumOff val="40000"/>
                      </a:schemeClr>
                    </a:solidFill>
                  </a:tcPr>
                </a:tc>
                <a:tc gridSpan="2">
                  <a:txBody>
                    <a:bodyPr/>
                    <a:lstStyle>
                      <a:lvl1pPr marL="0" algn="l" defTabSz="457200" rtl="0" eaLnBrk="1" latinLnBrk="0" hangingPunct="1">
                        <a:spcBef>
                          <a:spcPct val="20000"/>
                        </a:spcBef>
                        <a:defRPr sz="2800" kern="1200">
                          <a:solidFill>
                            <a:schemeClr val="tx1"/>
                          </a:solidFill>
                          <a:latin typeface="Calibri" panose="020F0502020204030204" pitchFamily="34" charset="0"/>
                          <a:ea typeface="SimSun" panose="02010600030101010101" pitchFamily="2" charset="-122"/>
                          <a:cs typeface=""/>
                          <a:sym typeface="MS PGothic" charset="-128"/>
                        </a:defRPr>
                      </a:lvl1pPr>
                      <a:lvl2pPr marL="457200" algn="l" defTabSz="457200" rtl="0" eaLnBrk="1" latinLnBrk="0" hangingPunct="1">
                        <a:spcBef>
                          <a:spcPct val="20000"/>
                        </a:spcBef>
                        <a:defRPr sz="2400" kern="1200">
                          <a:solidFill>
                            <a:schemeClr val="tx1"/>
                          </a:solidFill>
                          <a:latin typeface="Calibri" panose="020F0502020204030204" pitchFamily="34" charset="0"/>
                          <a:ea typeface="SimSun" panose="02010600030101010101" pitchFamily="2" charset="-122"/>
                          <a:cs typeface=""/>
                          <a:sym typeface="MS PGothic" charset="-128"/>
                        </a:defRPr>
                      </a:lvl2pPr>
                      <a:lvl3pPr marL="914400" algn="l" defTabSz="457200" rtl="0" eaLnBrk="1" latinLnBrk="0" hangingPunct="1">
                        <a:spcBef>
                          <a:spcPct val="20000"/>
                        </a:spcBef>
                        <a:defRPr sz="2000" kern="1200">
                          <a:solidFill>
                            <a:schemeClr val="tx1"/>
                          </a:solidFill>
                          <a:latin typeface="Calibri" panose="020F0502020204030204" pitchFamily="34" charset="0"/>
                          <a:ea typeface="SimSun" panose="02010600030101010101" pitchFamily="2" charset="-122"/>
                          <a:cs typeface=""/>
                          <a:sym typeface="MS PGothic" charset="-128"/>
                        </a:defRPr>
                      </a:lvl3pPr>
                      <a:lvl4pPr marL="13716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4pPr>
                      <a:lvl5pPr marL="18288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5pPr>
                      <a:lvl6pPr marL="22860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6pPr>
                      <a:lvl7pPr marL="27432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7pPr>
                      <a:lvl8pPr marL="32004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8pPr>
                      <a:lvl9pPr marL="36576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9pPr>
                    </a:lstStyle>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200" b="1" u="none" strike="noStrike" cap="none" normalizeH="0" baseline="0" dirty="0" smtClean="0">
                          <a:ln>
                            <a:noFill/>
                          </a:ln>
                          <a:solidFill>
                            <a:schemeClr val="tx1"/>
                          </a:solidFill>
                          <a:effectLst/>
                          <a:latin typeface="Century Gothic" panose="020B0502020202020204" pitchFamily="34" charset="0"/>
                          <a:sym typeface="Arial" panose="020B0604020202020204" pitchFamily="34" charset="0"/>
                        </a:rPr>
                        <a:t>Health Literacy Level</a:t>
                      </a:r>
                      <a:endParaRPr kumimoji="0" lang="en-US" altLang="zh-CN" sz="1200" b="1" i="0" u="none" strike="noStrike" cap="none" normalizeH="0" baseline="0" dirty="0" smtClean="0">
                        <a:ln>
                          <a:noFill/>
                        </a:ln>
                        <a:solidFill>
                          <a:schemeClr val="tx1"/>
                        </a:solidFill>
                        <a:effectLst/>
                        <a:latin typeface="Century Gothic" panose="020B0502020202020204" pitchFamily="34" charset="0"/>
                        <a:ea typeface="SimSun" panose="02010600030101010101" pitchFamily="2" charset="-122"/>
                        <a:sym typeface="Arial" panose="020B0604020202020204" pitchFamily="34" charset="0"/>
                      </a:endParaRPr>
                    </a:p>
                  </a:txBody>
                  <a:tcPr marL="68580" marR="68580" marT="0" marB="0" horzOverflow="overflow">
                    <a:solidFill>
                      <a:schemeClr val="accent2">
                        <a:lumMod val="60000"/>
                        <a:lumOff val="40000"/>
                      </a:schemeClr>
                    </a:solidFill>
                  </a:tcPr>
                </a:tc>
                <a:tc hMerge="1">
                  <a:txBody>
                    <a:bodyPr/>
                    <a:lstStyle/>
                    <a:p>
                      <a:endParaRPr lang="en-US"/>
                    </a:p>
                  </a:txBody>
                  <a:tcPr/>
                </a:tc>
                <a:tc rowSpan="2">
                  <a:txBody>
                    <a:bodyPr/>
                    <a:lstStyle>
                      <a:lvl1pPr marL="0" algn="l" defTabSz="457200" rtl="0" eaLnBrk="1" latinLnBrk="0" hangingPunct="1">
                        <a:spcBef>
                          <a:spcPct val="20000"/>
                        </a:spcBef>
                        <a:defRPr sz="2800" kern="1200">
                          <a:solidFill>
                            <a:schemeClr val="tx1"/>
                          </a:solidFill>
                          <a:latin typeface="Calibri" panose="020F0502020204030204" pitchFamily="34" charset="0"/>
                          <a:ea typeface="SimSun" panose="02010600030101010101" pitchFamily="2" charset="-122"/>
                          <a:cs typeface=""/>
                          <a:sym typeface="MS PGothic" charset="-128"/>
                        </a:defRPr>
                      </a:lvl1pPr>
                      <a:lvl2pPr marL="457200" algn="l" defTabSz="457200" rtl="0" eaLnBrk="1" latinLnBrk="0" hangingPunct="1">
                        <a:spcBef>
                          <a:spcPct val="20000"/>
                        </a:spcBef>
                        <a:defRPr sz="2400" kern="1200">
                          <a:solidFill>
                            <a:schemeClr val="tx1"/>
                          </a:solidFill>
                          <a:latin typeface="Calibri" panose="020F0502020204030204" pitchFamily="34" charset="0"/>
                          <a:ea typeface="SimSun" panose="02010600030101010101" pitchFamily="2" charset="-122"/>
                          <a:cs typeface=""/>
                          <a:sym typeface="MS PGothic" charset="-128"/>
                        </a:defRPr>
                      </a:lvl2pPr>
                      <a:lvl3pPr marL="914400" algn="l" defTabSz="457200" rtl="0" eaLnBrk="1" latinLnBrk="0" hangingPunct="1">
                        <a:spcBef>
                          <a:spcPct val="20000"/>
                        </a:spcBef>
                        <a:defRPr sz="2000" kern="1200">
                          <a:solidFill>
                            <a:schemeClr val="tx1"/>
                          </a:solidFill>
                          <a:latin typeface="Calibri" panose="020F0502020204030204" pitchFamily="34" charset="0"/>
                          <a:ea typeface="SimSun" panose="02010600030101010101" pitchFamily="2" charset="-122"/>
                          <a:cs typeface=""/>
                          <a:sym typeface="MS PGothic" charset="-128"/>
                        </a:defRPr>
                      </a:lvl3pPr>
                      <a:lvl4pPr marL="13716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4pPr>
                      <a:lvl5pPr marL="18288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5pPr>
                      <a:lvl6pPr marL="22860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6pPr>
                      <a:lvl7pPr marL="27432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7pPr>
                      <a:lvl8pPr marL="32004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8pPr>
                      <a:lvl9pPr marL="36576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9pPr>
                    </a:lstStyle>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200" b="1" u="none" strike="noStrike" cap="none" normalizeH="0" baseline="0" dirty="0" smtClean="0">
                          <a:ln>
                            <a:noFill/>
                          </a:ln>
                          <a:solidFill>
                            <a:schemeClr val="bg1"/>
                          </a:solidFill>
                          <a:effectLst/>
                          <a:latin typeface="Century Gothic" panose="020B0502020202020204" pitchFamily="34" charset="0"/>
                          <a:sym typeface="Arial" panose="020B0604020202020204" pitchFamily="34" charset="0"/>
                        </a:rPr>
                        <a:t>P value</a:t>
                      </a:r>
                      <a:endParaRPr kumimoji="0" lang="en-US" altLang="zh-CN" sz="1200" b="1" i="0" u="none" strike="noStrike" cap="none" normalizeH="0" baseline="0" dirty="0" smtClean="0">
                        <a:ln>
                          <a:noFill/>
                        </a:ln>
                        <a:solidFill>
                          <a:schemeClr val="bg1"/>
                        </a:solidFill>
                        <a:effectLst/>
                        <a:latin typeface="Century Gothic" panose="020B0502020202020204" pitchFamily="34" charset="0"/>
                        <a:ea typeface="SimSun" panose="02010600030101010101" pitchFamily="2" charset="-122"/>
                        <a:sym typeface="Arial" panose="020B0604020202020204" pitchFamily="34" charset="0"/>
                      </a:endParaRPr>
                    </a:p>
                  </a:txBody>
                  <a:tcPr marL="68580" marR="68580" marT="0" marB="0" horzOverflow="overflow">
                    <a:solidFill>
                      <a:schemeClr val="accent2">
                        <a:lumMod val="60000"/>
                        <a:lumOff val="40000"/>
                      </a:schemeClr>
                    </a:solidFill>
                  </a:tcPr>
                </a:tc>
              </a:tr>
              <a:tr h="244537">
                <a:tc vMerge="1">
                  <a:txBody>
                    <a:bodyPr/>
                    <a:lstStyle/>
                    <a:p>
                      <a:endParaRPr lang="en-US"/>
                    </a:p>
                  </a:txBody>
                  <a:tcPr/>
                </a:tc>
                <a:tc>
                  <a:txBody>
                    <a:bodyPr/>
                    <a:lstStyle>
                      <a:lvl1pPr marL="0" algn="l" defTabSz="457200" rtl="0" eaLnBrk="1" latinLnBrk="0" hangingPunct="1">
                        <a:spcBef>
                          <a:spcPct val="20000"/>
                        </a:spcBef>
                        <a:defRPr sz="2800" kern="1200">
                          <a:solidFill>
                            <a:schemeClr val="tx1"/>
                          </a:solidFill>
                          <a:latin typeface="Calibri" panose="020F0502020204030204" pitchFamily="34" charset="0"/>
                          <a:ea typeface="SimSun" panose="02010600030101010101" pitchFamily="2" charset="-122"/>
                          <a:cs typeface=""/>
                          <a:sym typeface="MS PGothic" charset="-128"/>
                        </a:defRPr>
                      </a:lvl1pPr>
                      <a:lvl2pPr marL="457200" algn="l" defTabSz="457200" rtl="0" eaLnBrk="1" latinLnBrk="0" hangingPunct="1">
                        <a:spcBef>
                          <a:spcPct val="20000"/>
                        </a:spcBef>
                        <a:defRPr sz="2400" kern="1200">
                          <a:solidFill>
                            <a:schemeClr val="tx1"/>
                          </a:solidFill>
                          <a:latin typeface="Calibri" panose="020F0502020204030204" pitchFamily="34" charset="0"/>
                          <a:ea typeface="SimSun" panose="02010600030101010101" pitchFamily="2" charset="-122"/>
                          <a:cs typeface=""/>
                          <a:sym typeface="MS PGothic" charset="-128"/>
                        </a:defRPr>
                      </a:lvl2pPr>
                      <a:lvl3pPr marL="914400" algn="l" defTabSz="457200" rtl="0" eaLnBrk="1" latinLnBrk="0" hangingPunct="1">
                        <a:spcBef>
                          <a:spcPct val="20000"/>
                        </a:spcBef>
                        <a:defRPr sz="2000" kern="1200">
                          <a:solidFill>
                            <a:schemeClr val="tx1"/>
                          </a:solidFill>
                          <a:latin typeface="Calibri" panose="020F0502020204030204" pitchFamily="34" charset="0"/>
                          <a:ea typeface="SimSun" panose="02010600030101010101" pitchFamily="2" charset="-122"/>
                          <a:cs typeface=""/>
                          <a:sym typeface="MS PGothic" charset="-128"/>
                        </a:defRPr>
                      </a:lvl3pPr>
                      <a:lvl4pPr marL="13716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4pPr>
                      <a:lvl5pPr marL="18288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5pPr>
                      <a:lvl6pPr marL="22860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6pPr>
                      <a:lvl7pPr marL="27432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7pPr>
                      <a:lvl8pPr marL="32004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8pPr>
                      <a:lvl9pPr marL="36576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9pPr>
                    </a:lstStyle>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200" b="1" u="none" strike="noStrike" cap="none" normalizeH="0" baseline="0" dirty="0" smtClean="0">
                          <a:ln>
                            <a:noFill/>
                          </a:ln>
                          <a:solidFill>
                            <a:schemeClr val="tx1"/>
                          </a:solidFill>
                          <a:effectLst/>
                          <a:latin typeface="Century Gothic" panose="020B0502020202020204" pitchFamily="34" charset="0"/>
                          <a:sym typeface="Arial" panose="020B0604020202020204" pitchFamily="34" charset="0"/>
                        </a:rPr>
                        <a:t>Limited HL (0-3)</a:t>
                      </a:r>
                      <a:endParaRPr kumimoji="0" lang="en-US" altLang="zh-CN" sz="1200" b="1" i="0" u="none" strike="noStrike" cap="none" normalizeH="0" baseline="0" dirty="0" smtClean="0">
                        <a:ln>
                          <a:noFill/>
                        </a:ln>
                        <a:solidFill>
                          <a:schemeClr val="tx1"/>
                        </a:solidFill>
                        <a:effectLst/>
                        <a:latin typeface="Century Gothic" panose="020B0502020202020204" pitchFamily="34" charset="0"/>
                        <a:ea typeface="SimSun" panose="02010600030101010101" pitchFamily="2" charset="-122"/>
                        <a:sym typeface="Arial" panose="020B0604020202020204" pitchFamily="34" charset="0"/>
                      </a:endParaRPr>
                    </a:p>
                  </a:txBody>
                  <a:tcPr marL="68580" marR="68580" marT="0" marB="0" horzOverflow="overflow">
                    <a:solidFill>
                      <a:schemeClr val="accent2">
                        <a:lumMod val="60000"/>
                        <a:lumOff val="40000"/>
                      </a:schemeClr>
                    </a:solidFill>
                  </a:tcPr>
                </a:tc>
                <a:tc>
                  <a:txBody>
                    <a:bodyPr/>
                    <a:lstStyle>
                      <a:lvl1pPr marL="0" algn="l" defTabSz="457200" rtl="0" eaLnBrk="1" latinLnBrk="0" hangingPunct="1">
                        <a:spcBef>
                          <a:spcPct val="20000"/>
                        </a:spcBef>
                        <a:defRPr sz="2800" kern="1200">
                          <a:solidFill>
                            <a:schemeClr val="tx1"/>
                          </a:solidFill>
                          <a:latin typeface="Calibri" panose="020F0502020204030204" pitchFamily="34" charset="0"/>
                          <a:ea typeface="SimSun" panose="02010600030101010101" pitchFamily="2" charset="-122"/>
                          <a:cs typeface=""/>
                          <a:sym typeface="MS PGothic" charset="-128"/>
                        </a:defRPr>
                      </a:lvl1pPr>
                      <a:lvl2pPr marL="457200" algn="l" defTabSz="457200" rtl="0" eaLnBrk="1" latinLnBrk="0" hangingPunct="1">
                        <a:spcBef>
                          <a:spcPct val="20000"/>
                        </a:spcBef>
                        <a:defRPr sz="2400" kern="1200">
                          <a:solidFill>
                            <a:schemeClr val="tx1"/>
                          </a:solidFill>
                          <a:latin typeface="Calibri" panose="020F0502020204030204" pitchFamily="34" charset="0"/>
                          <a:ea typeface="SimSun" panose="02010600030101010101" pitchFamily="2" charset="-122"/>
                          <a:cs typeface=""/>
                          <a:sym typeface="MS PGothic" charset="-128"/>
                        </a:defRPr>
                      </a:lvl2pPr>
                      <a:lvl3pPr marL="914400" algn="l" defTabSz="457200" rtl="0" eaLnBrk="1" latinLnBrk="0" hangingPunct="1">
                        <a:spcBef>
                          <a:spcPct val="20000"/>
                        </a:spcBef>
                        <a:defRPr sz="2000" kern="1200">
                          <a:solidFill>
                            <a:schemeClr val="tx1"/>
                          </a:solidFill>
                          <a:latin typeface="Calibri" panose="020F0502020204030204" pitchFamily="34" charset="0"/>
                          <a:ea typeface="SimSun" panose="02010600030101010101" pitchFamily="2" charset="-122"/>
                          <a:cs typeface=""/>
                          <a:sym typeface="MS PGothic" charset="-128"/>
                        </a:defRPr>
                      </a:lvl3pPr>
                      <a:lvl4pPr marL="13716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4pPr>
                      <a:lvl5pPr marL="18288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5pPr>
                      <a:lvl6pPr marL="22860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6pPr>
                      <a:lvl7pPr marL="27432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7pPr>
                      <a:lvl8pPr marL="32004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8pPr>
                      <a:lvl9pPr marL="36576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9pPr>
                    </a:lstStyle>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200" b="1" u="none" strike="noStrike" cap="none" normalizeH="0" baseline="0" dirty="0" smtClean="0">
                          <a:ln>
                            <a:noFill/>
                          </a:ln>
                          <a:solidFill>
                            <a:schemeClr val="tx1"/>
                          </a:solidFill>
                          <a:effectLst/>
                          <a:latin typeface="Century Gothic" panose="020B0502020202020204" pitchFamily="34" charset="0"/>
                          <a:sym typeface="Arial" panose="020B0604020202020204" pitchFamily="34" charset="0"/>
                        </a:rPr>
                        <a:t>Adequate HL (4-6)</a:t>
                      </a:r>
                      <a:endParaRPr kumimoji="0" lang="en-US" altLang="zh-CN" sz="1200" b="1" i="0" u="none" strike="noStrike" cap="none" normalizeH="0" baseline="0" dirty="0" smtClean="0">
                        <a:ln>
                          <a:noFill/>
                        </a:ln>
                        <a:solidFill>
                          <a:schemeClr val="tx1"/>
                        </a:solidFill>
                        <a:effectLst/>
                        <a:latin typeface="Century Gothic" panose="020B0502020202020204" pitchFamily="34" charset="0"/>
                        <a:ea typeface="SimSun" panose="02010600030101010101" pitchFamily="2" charset="-122"/>
                        <a:sym typeface="Arial" panose="020B0604020202020204" pitchFamily="34" charset="0"/>
                      </a:endParaRPr>
                    </a:p>
                  </a:txBody>
                  <a:tcPr marL="68580" marR="68580" marT="0" marB="0" horzOverflow="overflow">
                    <a:solidFill>
                      <a:schemeClr val="accent2">
                        <a:lumMod val="60000"/>
                        <a:lumOff val="40000"/>
                      </a:schemeClr>
                    </a:solidFill>
                  </a:tcPr>
                </a:tc>
                <a:tc vMerge="1">
                  <a:txBody>
                    <a:bodyPr/>
                    <a:lstStyle/>
                    <a:p>
                      <a:endParaRPr lang="en-US"/>
                    </a:p>
                  </a:txBody>
                  <a:tcPr/>
                </a:tc>
              </a:tr>
              <a:tr h="833939">
                <a:tc>
                  <a:txBody>
                    <a:bodyPr/>
                    <a:lstStyle>
                      <a:lvl1pPr marL="0" algn="l" defTabSz="457200" rtl="0" eaLnBrk="1" latinLnBrk="0" hangingPunct="1">
                        <a:spcBef>
                          <a:spcPct val="20000"/>
                        </a:spcBef>
                        <a:defRPr sz="2800" kern="1200">
                          <a:solidFill>
                            <a:schemeClr val="tx1"/>
                          </a:solidFill>
                          <a:latin typeface="Calibri" panose="020F0502020204030204" pitchFamily="34" charset="0"/>
                          <a:ea typeface="SimSun" panose="02010600030101010101" pitchFamily="2" charset="-122"/>
                          <a:cs typeface=""/>
                          <a:sym typeface="MS PGothic" charset="-128"/>
                        </a:defRPr>
                      </a:lvl1pPr>
                      <a:lvl2pPr marL="457200" algn="l" defTabSz="457200" rtl="0" eaLnBrk="1" latinLnBrk="0" hangingPunct="1">
                        <a:spcBef>
                          <a:spcPct val="20000"/>
                        </a:spcBef>
                        <a:defRPr sz="2400" kern="1200">
                          <a:solidFill>
                            <a:schemeClr val="tx1"/>
                          </a:solidFill>
                          <a:latin typeface="Calibri" panose="020F0502020204030204" pitchFamily="34" charset="0"/>
                          <a:ea typeface="SimSun" panose="02010600030101010101" pitchFamily="2" charset="-122"/>
                          <a:cs typeface=""/>
                          <a:sym typeface="MS PGothic" charset="-128"/>
                        </a:defRPr>
                      </a:lvl2pPr>
                      <a:lvl3pPr marL="914400" algn="l" defTabSz="457200" rtl="0" eaLnBrk="1" latinLnBrk="0" hangingPunct="1">
                        <a:spcBef>
                          <a:spcPct val="20000"/>
                        </a:spcBef>
                        <a:defRPr sz="2000" kern="1200">
                          <a:solidFill>
                            <a:schemeClr val="tx1"/>
                          </a:solidFill>
                          <a:latin typeface="Calibri" panose="020F0502020204030204" pitchFamily="34" charset="0"/>
                          <a:ea typeface="SimSun" panose="02010600030101010101" pitchFamily="2" charset="-122"/>
                          <a:cs typeface=""/>
                          <a:sym typeface="MS PGothic" charset="-128"/>
                        </a:defRPr>
                      </a:lvl3pPr>
                      <a:lvl4pPr marL="13716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4pPr>
                      <a:lvl5pPr marL="18288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5pPr>
                      <a:lvl6pPr marL="22860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6pPr>
                      <a:lvl7pPr marL="27432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7pPr>
                      <a:lvl8pPr marL="32004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8pPr>
                      <a:lvl9pPr marL="36576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9pPr>
                    </a:lstStyle>
                    <a:p>
                      <a:pPr marL="0" marR="0" lvl="0" indent="0" algn="l"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400" b="0" i="0" u="none" strike="noStrike" cap="none" normalizeH="0" baseline="0" dirty="0" smtClean="0">
                          <a:ln>
                            <a:noFill/>
                          </a:ln>
                          <a:solidFill>
                            <a:schemeClr val="tx1"/>
                          </a:solidFill>
                          <a:effectLst/>
                          <a:latin typeface="Century Gothic" panose="020B0502020202020204" pitchFamily="34" charset="0"/>
                          <a:ea typeface="SimSun" panose="02010600030101010101" pitchFamily="2" charset="-122"/>
                          <a:sym typeface="Arial" panose="020B0604020202020204" pitchFamily="34" charset="0"/>
                        </a:rPr>
                        <a:t>Underweight</a:t>
                      </a:r>
                    </a:p>
                    <a:p>
                      <a:pPr marL="0" marR="0" lvl="0" indent="0" algn="l"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400" b="0" i="0" u="none" strike="noStrike" cap="none" normalizeH="0" baseline="0" dirty="0" smtClean="0">
                          <a:ln>
                            <a:noFill/>
                          </a:ln>
                          <a:solidFill>
                            <a:schemeClr val="tx1"/>
                          </a:solidFill>
                          <a:effectLst/>
                          <a:latin typeface="Century Gothic" panose="020B0502020202020204" pitchFamily="34" charset="0"/>
                          <a:ea typeface="SimSun" panose="02010600030101010101" pitchFamily="2" charset="-122"/>
                          <a:sym typeface="Arial" panose="020B0604020202020204" pitchFamily="34" charset="0"/>
                        </a:rPr>
                        <a:t>Normal</a:t>
                      </a:r>
                    </a:p>
                    <a:p>
                      <a:pPr marL="0" marR="0" lvl="0" indent="0" algn="l"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400" b="0" i="0" u="none" strike="noStrike" cap="none" normalizeH="0" baseline="0" dirty="0" smtClean="0">
                          <a:ln>
                            <a:noFill/>
                          </a:ln>
                          <a:solidFill>
                            <a:schemeClr val="tx1"/>
                          </a:solidFill>
                          <a:effectLst/>
                          <a:latin typeface="Century Gothic" panose="020B0502020202020204" pitchFamily="34" charset="0"/>
                          <a:ea typeface="SimSun" panose="02010600030101010101" pitchFamily="2" charset="-122"/>
                          <a:sym typeface="Arial" panose="020B0604020202020204" pitchFamily="34" charset="0"/>
                        </a:rPr>
                        <a:t>Overweight</a:t>
                      </a:r>
                      <a:endParaRPr kumimoji="0" lang="en-US" altLang="zh-CN" sz="1400" b="1" i="0" u="none" strike="noStrike" cap="none" normalizeH="0" baseline="0" dirty="0" smtClean="0">
                        <a:ln>
                          <a:noFill/>
                        </a:ln>
                        <a:solidFill>
                          <a:srgbClr val="000000"/>
                        </a:solidFill>
                        <a:effectLst/>
                        <a:latin typeface="Century Gothic" panose="020B0502020202020204" pitchFamily="34" charset="0"/>
                        <a:ea typeface="SimSun" panose="02010600030101010101" pitchFamily="2" charset="-122"/>
                        <a:sym typeface="Arial" panose="020B0604020202020204" pitchFamily="34" charset="0"/>
                      </a:endParaRPr>
                    </a:p>
                  </a:txBody>
                  <a:tcPr marL="68580" marR="68580" marT="0" marB="0" horzOverflow="overflow">
                    <a:solidFill>
                      <a:schemeClr val="accent2">
                        <a:lumMod val="60000"/>
                        <a:lumOff val="40000"/>
                      </a:schemeClr>
                    </a:solidFill>
                  </a:tcPr>
                </a:tc>
                <a:tc>
                  <a:txBody>
                    <a:bodyPr/>
                    <a:lstStyle>
                      <a:lvl1pPr marL="0" algn="l" defTabSz="457200" rtl="0" eaLnBrk="1" latinLnBrk="0" hangingPunct="1">
                        <a:spcBef>
                          <a:spcPct val="20000"/>
                        </a:spcBef>
                        <a:defRPr sz="2800" kern="1200">
                          <a:solidFill>
                            <a:schemeClr val="tx1"/>
                          </a:solidFill>
                          <a:latin typeface="Calibri" panose="020F0502020204030204" pitchFamily="34" charset="0"/>
                          <a:ea typeface="SimSun" panose="02010600030101010101" pitchFamily="2" charset="-122"/>
                          <a:cs typeface=""/>
                          <a:sym typeface="MS PGothic" charset="-128"/>
                        </a:defRPr>
                      </a:lvl1pPr>
                      <a:lvl2pPr marL="457200" algn="l" defTabSz="457200" rtl="0" eaLnBrk="1" latinLnBrk="0" hangingPunct="1">
                        <a:spcBef>
                          <a:spcPct val="20000"/>
                        </a:spcBef>
                        <a:defRPr sz="2400" kern="1200">
                          <a:solidFill>
                            <a:schemeClr val="tx1"/>
                          </a:solidFill>
                          <a:latin typeface="Calibri" panose="020F0502020204030204" pitchFamily="34" charset="0"/>
                          <a:ea typeface="SimSun" panose="02010600030101010101" pitchFamily="2" charset="-122"/>
                          <a:cs typeface=""/>
                          <a:sym typeface="MS PGothic" charset="-128"/>
                        </a:defRPr>
                      </a:lvl2pPr>
                      <a:lvl3pPr marL="914400" algn="l" defTabSz="457200" rtl="0" eaLnBrk="1" latinLnBrk="0" hangingPunct="1">
                        <a:spcBef>
                          <a:spcPct val="20000"/>
                        </a:spcBef>
                        <a:defRPr sz="2000" kern="1200">
                          <a:solidFill>
                            <a:schemeClr val="tx1"/>
                          </a:solidFill>
                          <a:latin typeface="Calibri" panose="020F0502020204030204" pitchFamily="34" charset="0"/>
                          <a:ea typeface="SimSun" panose="02010600030101010101" pitchFamily="2" charset="-122"/>
                          <a:cs typeface=""/>
                          <a:sym typeface="MS PGothic" charset="-128"/>
                        </a:defRPr>
                      </a:lvl3pPr>
                      <a:lvl4pPr marL="13716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4pPr>
                      <a:lvl5pPr marL="18288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5pPr>
                      <a:lvl6pPr marL="22860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6pPr>
                      <a:lvl7pPr marL="27432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7pPr>
                      <a:lvl8pPr marL="32004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8pPr>
                      <a:lvl9pPr marL="36576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9pPr>
                    </a:lstStyle>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600" u="none" strike="noStrike" cap="none" normalizeH="0" baseline="0" dirty="0" smtClean="0">
                          <a:ln>
                            <a:noFill/>
                          </a:ln>
                          <a:effectLst/>
                          <a:latin typeface="Century Gothic" panose="020B0502020202020204" pitchFamily="34" charset="0"/>
                          <a:sym typeface="Arial" panose="020B0604020202020204" pitchFamily="34" charset="0"/>
                        </a:rPr>
                        <a:t> 4 (40%)</a:t>
                      </a:r>
                    </a:p>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600" u="none" strike="noStrike" cap="none" normalizeH="0" baseline="0" dirty="0" smtClean="0">
                          <a:ln>
                            <a:noFill/>
                          </a:ln>
                          <a:effectLst/>
                          <a:latin typeface="Century Gothic" panose="020B0502020202020204" pitchFamily="34" charset="0"/>
                          <a:sym typeface="Arial" panose="020B0604020202020204" pitchFamily="34" charset="0"/>
                        </a:rPr>
                        <a:t>15 (23.8%)</a:t>
                      </a:r>
                    </a:p>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entury Gothic" panose="020B0502020202020204" pitchFamily="34" charset="0"/>
                          <a:ea typeface="SimSun" panose="02010600030101010101" pitchFamily="2" charset="-122"/>
                          <a:sym typeface="Arial" panose="020B0604020202020204" pitchFamily="34" charset="0"/>
                        </a:rPr>
                        <a:t>10 (35.7%)</a:t>
                      </a:r>
                    </a:p>
                  </a:txBody>
                  <a:tcPr marL="68580" marR="68580" marT="0" marB="0" horzOverflow="overflow">
                    <a:solidFill>
                      <a:schemeClr val="bg2"/>
                    </a:solidFill>
                  </a:tcPr>
                </a:tc>
                <a:tc>
                  <a:txBody>
                    <a:bodyPr/>
                    <a:lstStyle>
                      <a:lvl1pPr marL="0" algn="l" defTabSz="457200" rtl="0" eaLnBrk="1" latinLnBrk="0" hangingPunct="1">
                        <a:spcBef>
                          <a:spcPct val="20000"/>
                        </a:spcBef>
                        <a:defRPr sz="2800" kern="1200">
                          <a:solidFill>
                            <a:schemeClr val="tx1"/>
                          </a:solidFill>
                          <a:latin typeface="Calibri" panose="020F0502020204030204" pitchFamily="34" charset="0"/>
                          <a:ea typeface="SimSun" panose="02010600030101010101" pitchFamily="2" charset="-122"/>
                          <a:cs typeface=""/>
                          <a:sym typeface="MS PGothic" charset="-128"/>
                        </a:defRPr>
                      </a:lvl1pPr>
                      <a:lvl2pPr marL="457200" algn="l" defTabSz="457200" rtl="0" eaLnBrk="1" latinLnBrk="0" hangingPunct="1">
                        <a:spcBef>
                          <a:spcPct val="20000"/>
                        </a:spcBef>
                        <a:defRPr sz="2400" kern="1200">
                          <a:solidFill>
                            <a:schemeClr val="tx1"/>
                          </a:solidFill>
                          <a:latin typeface="Calibri" panose="020F0502020204030204" pitchFamily="34" charset="0"/>
                          <a:ea typeface="SimSun" panose="02010600030101010101" pitchFamily="2" charset="-122"/>
                          <a:cs typeface=""/>
                          <a:sym typeface="MS PGothic" charset="-128"/>
                        </a:defRPr>
                      </a:lvl2pPr>
                      <a:lvl3pPr marL="914400" algn="l" defTabSz="457200" rtl="0" eaLnBrk="1" latinLnBrk="0" hangingPunct="1">
                        <a:spcBef>
                          <a:spcPct val="20000"/>
                        </a:spcBef>
                        <a:defRPr sz="2000" kern="1200">
                          <a:solidFill>
                            <a:schemeClr val="tx1"/>
                          </a:solidFill>
                          <a:latin typeface="Calibri" panose="020F0502020204030204" pitchFamily="34" charset="0"/>
                          <a:ea typeface="SimSun" panose="02010600030101010101" pitchFamily="2" charset="-122"/>
                          <a:cs typeface=""/>
                          <a:sym typeface="MS PGothic" charset="-128"/>
                        </a:defRPr>
                      </a:lvl3pPr>
                      <a:lvl4pPr marL="13716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4pPr>
                      <a:lvl5pPr marL="18288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5pPr>
                      <a:lvl6pPr marL="22860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6pPr>
                      <a:lvl7pPr marL="27432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7pPr>
                      <a:lvl8pPr marL="32004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8pPr>
                      <a:lvl9pPr marL="36576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9pPr>
                    </a:lstStyle>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600" u="none" strike="noStrike" cap="none" normalizeH="0" baseline="0" dirty="0" smtClean="0">
                          <a:ln>
                            <a:noFill/>
                          </a:ln>
                          <a:effectLst/>
                          <a:latin typeface="Century Gothic" panose="020B0502020202020204" pitchFamily="34" charset="0"/>
                          <a:sym typeface="Arial" panose="020B0604020202020204" pitchFamily="34" charset="0"/>
                        </a:rPr>
                        <a:t> 6 (60%)</a:t>
                      </a:r>
                    </a:p>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600" u="none" strike="noStrike" cap="none" normalizeH="0" baseline="0" dirty="0" smtClean="0">
                          <a:ln>
                            <a:noFill/>
                          </a:ln>
                          <a:effectLst/>
                          <a:latin typeface="Century Gothic" panose="020B0502020202020204" pitchFamily="34" charset="0"/>
                          <a:sym typeface="Arial" panose="020B0604020202020204" pitchFamily="34" charset="0"/>
                        </a:rPr>
                        <a:t>48 (76.2%)</a:t>
                      </a:r>
                    </a:p>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entury Gothic" panose="020B0502020202020204" pitchFamily="34" charset="0"/>
                          <a:ea typeface="SimSun" panose="02010600030101010101" pitchFamily="2" charset="-122"/>
                          <a:sym typeface="Arial" panose="020B0604020202020204" pitchFamily="34" charset="0"/>
                        </a:rPr>
                        <a:t>18 (64.3%)</a:t>
                      </a:r>
                    </a:p>
                  </a:txBody>
                  <a:tcPr marL="68580" marR="68580" marT="0" marB="0" horzOverflow="overflow">
                    <a:solidFill>
                      <a:schemeClr val="bg2"/>
                    </a:solidFill>
                  </a:tcPr>
                </a:tc>
                <a:tc>
                  <a:txBody>
                    <a:bodyPr/>
                    <a:lstStyle>
                      <a:lvl1pPr marL="0" algn="l" defTabSz="457200" rtl="0" eaLnBrk="1" latinLnBrk="0" hangingPunct="1">
                        <a:spcBef>
                          <a:spcPct val="20000"/>
                        </a:spcBef>
                        <a:defRPr sz="2800" kern="1200">
                          <a:solidFill>
                            <a:schemeClr val="tx1"/>
                          </a:solidFill>
                          <a:latin typeface="Calibri" panose="020F0502020204030204" pitchFamily="34" charset="0"/>
                          <a:ea typeface="SimSun" panose="02010600030101010101" pitchFamily="2" charset="-122"/>
                          <a:cs typeface=""/>
                          <a:sym typeface="MS PGothic" charset="-128"/>
                        </a:defRPr>
                      </a:lvl1pPr>
                      <a:lvl2pPr marL="457200" algn="l" defTabSz="457200" rtl="0" eaLnBrk="1" latinLnBrk="0" hangingPunct="1">
                        <a:spcBef>
                          <a:spcPct val="20000"/>
                        </a:spcBef>
                        <a:defRPr sz="2400" kern="1200">
                          <a:solidFill>
                            <a:schemeClr val="tx1"/>
                          </a:solidFill>
                          <a:latin typeface="Calibri" panose="020F0502020204030204" pitchFamily="34" charset="0"/>
                          <a:ea typeface="SimSun" panose="02010600030101010101" pitchFamily="2" charset="-122"/>
                          <a:cs typeface=""/>
                          <a:sym typeface="MS PGothic" charset="-128"/>
                        </a:defRPr>
                      </a:lvl2pPr>
                      <a:lvl3pPr marL="914400" algn="l" defTabSz="457200" rtl="0" eaLnBrk="1" latinLnBrk="0" hangingPunct="1">
                        <a:spcBef>
                          <a:spcPct val="20000"/>
                        </a:spcBef>
                        <a:defRPr sz="2000" kern="1200">
                          <a:solidFill>
                            <a:schemeClr val="tx1"/>
                          </a:solidFill>
                          <a:latin typeface="Calibri" panose="020F0502020204030204" pitchFamily="34" charset="0"/>
                          <a:ea typeface="SimSun" panose="02010600030101010101" pitchFamily="2" charset="-122"/>
                          <a:cs typeface=""/>
                          <a:sym typeface="MS PGothic" charset="-128"/>
                        </a:defRPr>
                      </a:lvl3pPr>
                      <a:lvl4pPr marL="13716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4pPr>
                      <a:lvl5pPr marL="1828800" algn="l" defTabSz="457200" rtl="0" eaLnBrk="1" latinLnBrk="0" hangingPunct="1">
                        <a:spcBef>
                          <a:spcPct val="20000"/>
                        </a:spcBef>
                        <a:defRPr sz="1800" kern="1200">
                          <a:solidFill>
                            <a:schemeClr val="tx1"/>
                          </a:solidFill>
                          <a:latin typeface="Calibri" panose="020F0502020204030204" pitchFamily="34" charset="0"/>
                          <a:ea typeface="SimSun" panose="02010600030101010101" pitchFamily="2" charset="-122"/>
                          <a:cs typeface=""/>
                          <a:sym typeface="MS PGothic" charset="-128"/>
                        </a:defRPr>
                      </a:lvl5pPr>
                      <a:lvl6pPr marL="22860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6pPr>
                      <a:lvl7pPr marL="27432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7pPr>
                      <a:lvl8pPr marL="32004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8pPr>
                      <a:lvl9pPr marL="3657600" algn="l" defTabSz="457200" rtl="0" eaLnBrk="1" fontAlgn="base" latinLnBrk="0" hangingPunct="1">
                        <a:spcBef>
                          <a:spcPct val="20000"/>
                        </a:spcBef>
                        <a:spcAft>
                          <a:spcPct val="0"/>
                        </a:spcAft>
                        <a:buFont typeface="Arial" panose="020B0604020202020204" pitchFamily="34" charset="0"/>
                        <a:defRPr sz="1800" kern="1200">
                          <a:solidFill>
                            <a:schemeClr val="tx1"/>
                          </a:solidFill>
                          <a:latin typeface="Calibri" panose="020F0502020204030204" pitchFamily="34" charset="0"/>
                          <a:ea typeface="SimSun" panose="02010600030101010101" pitchFamily="2" charset="-122"/>
                          <a:cs typeface=""/>
                          <a:sym typeface="MS PGothic" charset="-128"/>
                        </a:defRPr>
                      </a:lvl9pPr>
                    </a:lstStyle>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endParaRPr kumimoji="0" lang="en-US" altLang="zh-CN" sz="1600" u="none" strike="noStrike" cap="none" normalizeH="0" baseline="0" dirty="0" smtClean="0">
                        <a:ln>
                          <a:noFill/>
                        </a:ln>
                        <a:effectLst/>
                        <a:latin typeface="Century Gothic" panose="020B0502020202020204" pitchFamily="34" charset="0"/>
                        <a:sym typeface="Arial" panose="020B0604020202020204" pitchFamily="34" charset="0"/>
                      </a:endParaRPr>
                    </a:p>
                    <a:p>
                      <a:pPr marL="0" marR="0" lvl="0" indent="0" algn="ctr" defTabSz="914400" rtl="0" eaLnBrk="1" fontAlgn="base" latinLnBrk="0" hangingPunct="1">
                        <a:lnSpc>
                          <a:spcPct val="107000"/>
                        </a:lnSpc>
                        <a:spcBef>
                          <a:spcPct val="0"/>
                        </a:spcBef>
                        <a:spcAft>
                          <a:spcPct val="0"/>
                        </a:spcAft>
                        <a:buClrTx/>
                        <a:buSzTx/>
                        <a:buFont typeface="Arial" panose="020B0604020202020204" pitchFamily="34" charset="0"/>
                        <a:buNone/>
                        <a:tabLst/>
                      </a:pPr>
                      <a:r>
                        <a:rPr kumimoji="0" lang="en-US" altLang="zh-CN" sz="1600" b="1" u="none" strike="noStrike" cap="none" normalizeH="0" baseline="0" dirty="0" smtClean="0">
                          <a:ln>
                            <a:noFill/>
                          </a:ln>
                          <a:effectLst/>
                          <a:latin typeface="Century Gothic" panose="020B0502020202020204" pitchFamily="34" charset="0"/>
                          <a:sym typeface="Arial" panose="020B0604020202020204" pitchFamily="34" charset="0"/>
                        </a:rPr>
                        <a:t> 0.362</a:t>
                      </a:r>
                    </a:p>
                  </a:txBody>
                  <a:tcPr marL="68580" marR="68580" marT="0" marB="0" horzOverflow="overflow">
                    <a:solidFill>
                      <a:schemeClr val="bg2"/>
                    </a:solidFill>
                  </a:tcPr>
                </a:tc>
              </a:tr>
            </a:tbl>
          </a:graphicData>
        </a:graphic>
      </p:graphicFrame>
    </p:spTree>
    <p:extLst>
      <p:ext uri="{BB962C8B-B14F-4D97-AF65-F5344CB8AC3E}">
        <p14:creationId xmlns:p14="http://schemas.microsoft.com/office/powerpoint/2010/main" val="42344724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8592"/>
          </a:xfrm>
        </p:spPr>
        <p:txBody>
          <a:bodyPr>
            <a:normAutofit/>
          </a:bodyPr>
          <a:lstStyle/>
          <a:p>
            <a:pPr algn="ctr"/>
            <a:r>
              <a:rPr lang="en-US" dirty="0"/>
              <a:t>GENDER AND HEALTH LITERACY LEVEL</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40710" y="3086234"/>
            <a:ext cx="7870618" cy="2030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36617" y="1497170"/>
            <a:ext cx="8156622" cy="1477328"/>
          </a:xfrm>
          <a:prstGeom prst="rect">
            <a:avLst/>
          </a:prstGeom>
        </p:spPr>
        <p:txBody>
          <a:bodyPr wrap="square">
            <a:spAutoFit/>
          </a:bodyPr>
          <a:lstStyle/>
          <a:p>
            <a:pPr marL="285750" indent="-285750">
              <a:buClr>
                <a:schemeClr val="accent1"/>
              </a:buClr>
              <a:buFont typeface="Courier New" panose="02070309020205020404" pitchFamily="49" charset="0"/>
              <a:buChar char="o"/>
            </a:pPr>
            <a:r>
              <a:rPr lang="it-IT" sz="2000" dirty="0"/>
              <a:t>Gender (Qualitative dichotomous) vs Score (Quantitative)</a:t>
            </a:r>
          </a:p>
          <a:p>
            <a:pPr marL="742950" lvl="1" indent="-285750">
              <a:lnSpc>
                <a:spcPct val="150000"/>
              </a:lnSpc>
              <a:buClr>
                <a:schemeClr val="accent1"/>
              </a:buClr>
              <a:buFont typeface="Courier New" panose="02070309020205020404" pitchFamily="49" charset="0"/>
              <a:buChar char="o"/>
            </a:pPr>
            <a:r>
              <a:rPr lang="it-IT" sz="2000" dirty="0"/>
              <a:t>Student </a:t>
            </a:r>
            <a:r>
              <a:rPr lang="it-IT" sz="2000" dirty="0" smtClean="0"/>
              <a:t>T-test</a:t>
            </a:r>
          </a:p>
          <a:p>
            <a:pPr marL="742950" lvl="1" indent="-285750">
              <a:buClr>
                <a:schemeClr val="accent1"/>
              </a:buClr>
              <a:buFont typeface="Courier New" panose="02070309020205020404" pitchFamily="49" charset="0"/>
              <a:buChar char="o"/>
            </a:pPr>
            <a:r>
              <a:rPr lang="it-IT" sz="2000" dirty="0" smtClean="0"/>
              <a:t>Ho </a:t>
            </a:r>
            <a:r>
              <a:rPr lang="it-IT" sz="2000" dirty="0"/>
              <a:t>= There is no association between gender and NVS score (health literacy)</a:t>
            </a:r>
            <a:endParaRPr lang="en-US" sz="2000" dirty="0"/>
          </a:p>
        </p:txBody>
      </p:sp>
      <p:sp>
        <p:nvSpPr>
          <p:cNvPr id="6" name="Rectangle 5"/>
          <p:cNvSpPr/>
          <p:nvPr/>
        </p:nvSpPr>
        <p:spPr>
          <a:xfrm>
            <a:off x="891990" y="5283652"/>
            <a:ext cx="8167356" cy="1323439"/>
          </a:xfrm>
          <a:prstGeom prst="rect">
            <a:avLst/>
          </a:prstGeom>
        </p:spPr>
        <p:txBody>
          <a:bodyPr wrap="square">
            <a:spAutoFit/>
          </a:bodyPr>
          <a:lstStyle/>
          <a:p>
            <a:pPr>
              <a:lnSpc>
                <a:spcPct val="150000"/>
              </a:lnSpc>
            </a:pPr>
            <a:r>
              <a:rPr lang="en-US" sz="2000" dirty="0"/>
              <a:t>Conclusion : Since P=0.605 (&gt;0.05), null hypothesis is not rejected. </a:t>
            </a:r>
          </a:p>
          <a:p>
            <a:pPr>
              <a:lnSpc>
                <a:spcPct val="150000"/>
              </a:lnSpc>
            </a:pPr>
            <a:r>
              <a:rPr lang="en-US" sz="2000" dirty="0"/>
              <a:t>There is no association between gender and score.</a:t>
            </a:r>
          </a:p>
          <a:p>
            <a:endParaRPr lang="en-US" sz="2000" dirty="0"/>
          </a:p>
        </p:txBody>
      </p:sp>
    </p:spTree>
    <p:extLst>
      <p:ext uri="{BB962C8B-B14F-4D97-AF65-F5344CB8AC3E}">
        <p14:creationId xmlns:p14="http://schemas.microsoft.com/office/powerpoint/2010/main" val="439796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RACE AND HEALTH LITERACY LEVEL</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113868" y="2949062"/>
            <a:ext cx="7724301" cy="230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88135" y="1462409"/>
            <a:ext cx="8942232" cy="1323439"/>
          </a:xfrm>
          <a:prstGeom prst="rect">
            <a:avLst/>
          </a:prstGeom>
        </p:spPr>
        <p:txBody>
          <a:bodyPr wrap="square">
            <a:spAutoFit/>
          </a:bodyPr>
          <a:lstStyle/>
          <a:p>
            <a:pPr marL="342900" indent="-342900">
              <a:buClr>
                <a:schemeClr val="accent1"/>
              </a:buClr>
              <a:buFont typeface="Courier New" panose="02070309020205020404" pitchFamily="49" charset="0"/>
              <a:buChar char="o"/>
            </a:pPr>
            <a:r>
              <a:rPr lang="en-US" sz="2000" dirty="0"/>
              <a:t>Race (Qualitative Polynomial) vs Score (Quantitative)</a:t>
            </a:r>
          </a:p>
          <a:p>
            <a:pPr marL="800100" lvl="1" indent="-342900">
              <a:buClr>
                <a:schemeClr val="accent1"/>
              </a:buClr>
              <a:buFont typeface="Courier New" panose="02070309020205020404" pitchFamily="49" charset="0"/>
              <a:buChar char="o"/>
            </a:pPr>
            <a:r>
              <a:rPr lang="en-US" sz="2000" dirty="0"/>
              <a:t>One Way ANOVA</a:t>
            </a:r>
          </a:p>
          <a:p>
            <a:pPr marL="800100" lvl="1" indent="-342900">
              <a:buClr>
                <a:schemeClr val="accent1"/>
              </a:buClr>
              <a:buFont typeface="Courier New" panose="02070309020205020404" pitchFamily="49" charset="0"/>
              <a:buChar char="o"/>
            </a:pPr>
            <a:r>
              <a:rPr lang="en-US" sz="2000" dirty="0"/>
              <a:t>Ho : There is no association between race and health literacy level.</a:t>
            </a:r>
          </a:p>
          <a:p>
            <a:pPr marL="800100" lvl="1" indent="-342900">
              <a:buClr>
                <a:schemeClr val="accent1"/>
              </a:buClr>
              <a:buFont typeface="Courier New" panose="02070309020205020404" pitchFamily="49" charset="0"/>
              <a:buChar char="o"/>
            </a:pPr>
            <a:endParaRPr lang="en-US" sz="2000" dirty="0"/>
          </a:p>
        </p:txBody>
      </p:sp>
      <p:sp>
        <p:nvSpPr>
          <p:cNvPr id="5" name="Rectangle 4"/>
          <p:cNvSpPr/>
          <p:nvPr/>
        </p:nvSpPr>
        <p:spPr>
          <a:xfrm>
            <a:off x="725510" y="5077006"/>
            <a:ext cx="8667482" cy="1477328"/>
          </a:xfrm>
          <a:prstGeom prst="rect">
            <a:avLst/>
          </a:prstGeom>
        </p:spPr>
        <p:txBody>
          <a:bodyPr wrap="square">
            <a:spAutoFit/>
          </a:bodyPr>
          <a:lstStyle/>
          <a:p>
            <a:pPr>
              <a:lnSpc>
                <a:spcPct val="150000"/>
              </a:lnSpc>
            </a:pPr>
            <a:r>
              <a:rPr lang="en-US" sz="2000" dirty="0"/>
              <a:t>Conclusion : Since p=0.808 (&gt;0.05), null hypothesis is not rejected.</a:t>
            </a:r>
          </a:p>
          <a:p>
            <a:pPr>
              <a:lnSpc>
                <a:spcPct val="150000"/>
              </a:lnSpc>
            </a:pPr>
            <a:endParaRPr lang="en-US" sz="2000" dirty="0"/>
          </a:p>
          <a:p>
            <a:pPr>
              <a:lnSpc>
                <a:spcPct val="150000"/>
              </a:lnSpc>
            </a:pPr>
            <a:r>
              <a:rPr lang="en-US" sz="2000" dirty="0"/>
              <a:t>There is no significant association between race and health literacy.</a:t>
            </a:r>
          </a:p>
        </p:txBody>
      </p:sp>
    </p:spTree>
    <p:extLst>
      <p:ext uri="{BB962C8B-B14F-4D97-AF65-F5344CB8AC3E}">
        <p14:creationId xmlns:p14="http://schemas.microsoft.com/office/powerpoint/2010/main" val="1563145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51576" y="570963"/>
            <a:ext cx="8596668" cy="1320800"/>
          </a:xfrm>
        </p:spPr>
        <p:txBody>
          <a:bodyPr>
            <a:normAutofit/>
          </a:bodyPr>
          <a:lstStyle/>
          <a:p>
            <a:pPr algn="ctr"/>
            <a:r>
              <a:rPr lang="en-US" dirty="0"/>
              <a:t>PARENT’S INCOME AND HEALTH LITERACY</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87812" y="2651782"/>
            <a:ext cx="7876715" cy="2261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18187" y="1470011"/>
            <a:ext cx="8615966" cy="1323439"/>
          </a:xfrm>
          <a:prstGeom prst="rect">
            <a:avLst/>
          </a:prstGeom>
        </p:spPr>
        <p:txBody>
          <a:bodyPr wrap="square">
            <a:spAutoFit/>
          </a:bodyPr>
          <a:lstStyle/>
          <a:p>
            <a:pPr marL="285750" indent="-285750">
              <a:buClr>
                <a:schemeClr val="accent1"/>
              </a:buClr>
              <a:buFont typeface="Courier New" panose="02070309020205020404" pitchFamily="49" charset="0"/>
              <a:buChar char="o"/>
            </a:pPr>
            <a:r>
              <a:rPr lang="en-US" sz="2000" dirty="0"/>
              <a:t>PARENT’S INCOME (Qualitative) vs NVS SCORE (Quantitative)</a:t>
            </a:r>
          </a:p>
          <a:p>
            <a:pPr marL="742950" lvl="1" indent="-285750">
              <a:buClr>
                <a:schemeClr val="accent1"/>
              </a:buClr>
              <a:buFont typeface="Courier New" panose="02070309020205020404" pitchFamily="49" charset="0"/>
              <a:buChar char="o"/>
            </a:pPr>
            <a:r>
              <a:rPr lang="en-US" sz="2000" dirty="0"/>
              <a:t>Student T-test</a:t>
            </a:r>
          </a:p>
          <a:p>
            <a:pPr marL="742950" lvl="1" indent="-285750">
              <a:buClr>
                <a:schemeClr val="accent1"/>
              </a:buClr>
              <a:buFont typeface="Courier New" panose="02070309020205020404" pitchFamily="49" charset="0"/>
              <a:buChar char="o"/>
            </a:pPr>
            <a:r>
              <a:rPr lang="en-US" sz="2000" dirty="0"/>
              <a:t>Ho : There is no association between income and health literacy.</a:t>
            </a:r>
          </a:p>
          <a:p>
            <a:pPr marL="285750" indent="-285750">
              <a:buClr>
                <a:schemeClr val="accent1"/>
              </a:buClr>
              <a:buFont typeface="Courier New" panose="02070309020205020404" pitchFamily="49" charset="0"/>
              <a:buChar char="o"/>
            </a:pPr>
            <a:endParaRPr lang="en-US" sz="2000" dirty="0"/>
          </a:p>
        </p:txBody>
      </p:sp>
      <p:sp>
        <p:nvSpPr>
          <p:cNvPr id="5" name="Rectangle 4"/>
          <p:cNvSpPr/>
          <p:nvPr/>
        </p:nvSpPr>
        <p:spPr>
          <a:xfrm>
            <a:off x="772732" y="4974751"/>
            <a:ext cx="8461421" cy="1477328"/>
          </a:xfrm>
          <a:prstGeom prst="rect">
            <a:avLst/>
          </a:prstGeom>
        </p:spPr>
        <p:txBody>
          <a:bodyPr wrap="square">
            <a:spAutoFit/>
          </a:bodyPr>
          <a:lstStyle/>
          <a:p>
            <a:pPr>
              <a:lnSpc>
                <a:spcPct val="150000"/>
              </a:lnSpc>
            </a:pPr>
            <a:r>
              <a:rPr lang="en-US" sz="2000" dirty="0"/>
              <a:t>Conclusion : Since P=0.965 (&gt;0.05), null hypothesis is not rejected. </a:t>
            </a:r>
            <a:endParaRPr lang="en-US" sz="2000" dirty="0" smtClean="0"/>
          </a:p>
          <a:p>
            <a:pPr>
              <a:lnSpc>
                <a:spcPct val="150000"/>
              </a:lnSpc>
            </a:pPr>
            <a:endParaRPr lang="en-US" sz="2000" dirty="0"/>
          </a:p>
          <a:p>
            <a:pPr>
              <a:lnSpc>
                <a:spcPct val="150000"/>
              </a:lnSpc>
            </a:pPr>
            <a:r>
              <a:rPr lang="en-US" sz="2000" dirty="0" smtClean="0"/>
              <a:t>There </a:t>
            </a:r>
            <a:r>
              <a:rPr lang="en-US" sz="2000" dirty="0"/>
              <a:t>is no significant association between income and health literacy.</a:t>
            </a:r>
          </a:p>
        </p:txBody>
      </p:sp>
    </p:spTree>
    <p:extLst>
      <p:ext uri="{BB962C8B-B14F-4D97-AF65-F5344CB8AC3E}">
        <p14:creationId xmlns:p14="http://schemas.microsoft.com/office/powerpoint/2010/main" val="2040074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93998" y="480811"/>
            <a:ext cx="9110610" cy="1320800"/>
          </a:xfrm>
        </p:spPr>
        <p:txBody>
          <a:bodyPr>
            <a:normAutofit/>
          </a:bodyPr>
          <a:lstStyle/>
          <a:p>
            <a:pPr algn="ctr"/>
            <a:r>
              <a:rPr lang="en-US" dirty="0"/>
              <a:t>MUET BAND AND HEALTH LITERACY LEVEL</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21217" y="2701679"/>
            <a:ext cx="8596312" cy="1556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21217" y="1528069"/>
            <a:ext cx="8757633" cy="1015663"/>
          </a:xfrm>
          <a:prstGeom prst="rect">
            <a:avLst/>
          </a:prstGeom>
        </p:spPr>
        <p:txBody>
          <a:bodyPr wrap="square">
            <a:spAutoFit/>
          </a:bodyPr>
          <a:lstStyle/>
          <a:p>
            <a:pPr marL="342900" indent="-342900">
              <a:buClr>
                <a:schemeClr val="accent1"/>
              </a:buClr>
              <a:buFont typeface="Courier New" panose="02070309020205020404" pitchFamily="49" charset="0"/>
              <a:buChar char="o"/>
            </a:pPr>
            <a:r>
              <a:rPr lang="en-US" sz="2000" dirty="0"/>
              <a:t>MUET (Qualitative polynomial) vs Score (Quantitative)</a:t>
            </a:r>
          </a:p>
          <a:p>
            <a:pPr marL="800100" lvl="1" indent="-342900">
              <a:buClr>
                <a:schemeClr val="accent1"/>
              </a:buClr>
              <a:buFont typeface="Courier New" panose="02070309020205020404" pitchFamily="49" charset="0"/>
              <a:buChar char="o"/>
            </a:pPr>
            <a:r>
              <a:rPr lang="en-US" sz="2000" dirty="0"/>
              <a:t>One Way ANOVA</a:t>
            </a:r>
          </a:p>
          <a:p>
            <a:pPr marL="800100" lvl="1" indent="-342900">
              <a:buClr>
                <a:schemeClr val="accent1"/>
              </a:buClr>
              <a:buFont typeface="Courier New" panose="02070309020205020404" pitchFamily="49" charset="0"/>
              <a:buChar char="o"/>
            </a:pPr>
            <a:r>
              <a:rPr lang="en-US" sz="2000" dirty="0"/>
              <a:t>Ho : There is no association between MUET and the Health literacy</a:t>
            </a:r>
          </a:p>
        </p:txBody>
      </p:sp>
      <p:sp>
        <p:nvSpPr>
          <p:cNvPr id="5" name="Rectangle 4"/>
          <p:cNvSpPr/>
          <p:nvPr/>
        </p:nvSpPr>
        <p:spPr>
          <a:xfrm>
            <a:off x="953037" y="4415900"/>
            <a:ext cx="8178084" cy="1420838"/>
          </a:xfrm>
          <a:prstGeom prst="rect">
            <a:avLst/>
          </a:prstGeom>
        </p:spPr>
        <p:txBody>
          <a:bodyPr wrap="square">
            <a:spAutoFit/>
          </a:bodyPr>
          <a:lstStyle/>
          <a:p>
            <a:pPr>
              <a:lnSpc>
                <a:spcPct val="150000"/>
              </a:lnSpc>
            </a:pPr>
            <a:r>
              <a:rPr lang="en-US" sz="2000" dirty="0"/>
              <a:t>Conclusion : Since p=0.04 (&lt;0.05), null hypothesis is rejected.</a:t>
            </a:r>
          </a:p>
          <a:p>
            <a:pPr>
              <a:lnSpc>
                <a:spcPct val="150000"/>
              </a:lnSpc>
            </a:pPr>
            <a:r>
              <a:rPr lang="en-US" sz="2000" dirty="0"/>
              <a:t>There is a significant association between MUET and health literacy. </a:t>
            </a:r>
          </a:p>
          <a:p>
            <a:pPr>
              <a:lnSpc>
                <a:spcPct val="150000"/>
              </a:lnSpc>
            </a:pPr>
            <a:r>
              <a:rPr lang="en-US" sz="2000" dirty="0"/>
              <a:t>The higher the MUET band score, the higher the health literacy level.</a:t>
            </a:r>
          </a:p>
        </p:txBody>
      </p:sp>
    </p:spTree>
    <p:extLst>
      <p:ext uri="{BB962C8B-B14F-4D97-AF65-F5344CB8AC3E}">
        <p14:creationId xmlns:p14="http://schemas.microsoft.com/office/powerpoint/2010/main" val="1994895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223234"/>
            <a:ext cx="9664402" cy="1320800"/>
          </a:xfrm>
        </p:spPr>
        <p:txBody>
          <a:bodyPr>
            <a:normAutofit/>
          </a:bodyPr>
          <a:lstStyle/>
          <a:p>
            <a:pPr algn="ctr"/>
            <a:r>
              <a:rPr lang="en-US" dirty="0"/>
              <a:t>1</a:t>
            </a:r>
            <a:r>
              <a:rPr lang="en-US" baseline="30000" dirty="0"/>
              <a:t>ST</a:t>
            </a:r>
            <a:r>
              <a:rPr lang="en-US" dirty="0"/>
              <a:t> YEAR CGPA AND HEALTH LITERACY LEVEL</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8135" y="2523074"/>
            <a:ext cx="5191327" cy="2293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5588" y="2523074"/>
            <a:ext cx="5371606" cy="2409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18940" y="1041839"/>
            <a:ext cx="9697791" cy="1631216"/>
          </a:xfrm>
          <a:prstGeom prst="rect">
            <a:avLst/>
          </a:prstGeom>
        </p:spPr>
        <p:txBody>
          <a:bodyPr wrap="square">
            <a:spAutoFit/>
          </a:bodyPr>
          <a:lstStyle/>
          <a:p>
            <a:pPr marL="285750" indent="-285750">
              <a:buClr>
                <a:schemeClr val="accent1"/>
              </a:buClr>
              <a:buFont typeface="Courier New" panose="02070309020205020404" pitchFamily="49" charset="0"/>
              <a:buChar char="o"/>
            </a:pPr>
            <a:r>
              <a:rPr lang="it-IT" sz="2000" dirty="0"/>
              <a:t>CGPA (Quantitative) vs Score (Quantitative)</a:t>
            </a:r>
          </a:p>
          <a:p>
            <a:pPr marL="742950" lvl="1" indent="-285750">
              <a:buClr>
                <a:schemeClr val="accent1"/>
              </a:buClr>
              <a:buFont typeface="Courier New" panose="02070309020205020404" pitchFamily="49" charset="0"/>
              <a:buChar char="o"/>
            </a:pPr>
            <a:r>
              <a:rPr lang="it-IT" sz="2000" dirty="0"/>
              <a:t>Pearson correlation</a:t>
            </a:r>
          </a:p>
          <a:p>
            <a:pPr marL="742950" lvl="1" indent="-285750">
              <a:buClr>
                <a:schemeClr val="accent1"/>
              </a:buClr>
              <a:buFont typeface="Courier New" panose="02070309020205020404" pitchFamily="49" charset="0"/>
              <a:buChar char="o"/>
            </a:pPr>
            <a:r>
              <a:rPr lang="en-US" sz="2000" dirty="0"/>
              <a:t>Ho : There is no association between CGPA and NVS score (health literacy score).</a:t>
            </a:r>
          </a:p>
          <a:p>
            <a:pPr marL="285750" indent="-285750">
              <a:buClr>
                <a:schemeClr val="accent1"/>
              </a:buClr>
              <a:buFont typeface="Courier New" panose="02070309020205020404" pitchFamily="49" charset="0"/>
              <a:buChar char="o"/>
            </a:pPr>
            <a:endParaRPr lang="en-US" sz="2000" dirty="0"/>
          </a:p>
        </p:txBody>
      </p:sp>
      <p:sp>
        <p:nvSpPr>
          <p:cNvPr id="5" name="Rectangle 4"/>
          <p:cNvSpPr/>
          <p:nvPr/>
        </p:nvSpPr>
        <p:spPr>
          <a:xfrm>
            <a:off x="489398" y="4932608"/>
            <a:ext cx="9530365" cy="1477328"/>
          </a:xfrm>
          <a:prstGeom prst="rect">
            <a:avLst/>
          </a:prstGeom>
        </p:spPr>
        <p:txBody>
          <a:bodyPr wrap="square">
            <a:spAutoFit/>
          </a:bodyPr>
          <a:lstStyle/>
          <a:p>
            <a:pPr>
              <a:lnSpc>
                <a:spcPct val="150000"/>
              </a:lnSpc>
            </a:pPr>
            <a:r>
              <a:rPr lang="en-US" sz="2000" dirty="0"/>
              <a:t>Conclusion : Since p=0.670 (&gt;0.05), null hypothesis is not rejected. </a:t>
            </a:r>
            <a:endParaRPr lang="en-US" sz="2000" dirty="0" smtClean="0"/>
          </a:p>
          <a:p>
            <a:pPr>
              <a:lnSpc>
                <a:spcPct val="150000"/>
              </a:lnSpc>
            </a:pPr>
            <a:r>
              <a:rPr lang="en-US" sz="2000" dirty="0" smtClean="0"/>
              <a:t>There </a:t>
            </a:r>
            <a:r>
              <a:rPr lang="en-US" sz="2000" dirty="0"/>
              <a:t>is no significant association between CGPA and the health literacy. </a:t>
            </a:r>
            <a:endParaRPr lang="en-US" sz="2000" dirty="0" smtClean="0"/>
          </a:p>
          <a:p>
            <a:pPr>
              <a:lnSpc>
                <a:spcPct val="150000"/>
              </a:lnSpc>
            </a:pPr>
            <a:r>
              <a:rPr lang="en-US" sz="2000" dirty="0" smtClean="0"/>
              <a:t>The </a:t>
            </a:r>
            <a:r>
              <a:rPr lang="en-US" sz="2000" dirty="0"/>
              <a:t>r = 0.043, this indicates a poor and positive linear relationship.</a:t>
            </a:r>
          </a:p>
        </p:txBody>
      </p:sp>
    </p:spTree>
    <p:extLst>
      <p:ext uri="{BB962C8B-B14F-4D97-AF65-F5344CB8AC3E}">
        <p14:creationId xmlns:p14="http://schemas.microsoft.com/office/powerpoint/2010/main" val="620943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90966" y="197476"/>
            <a:ext cx="9239400" cy="1244958"/>
          </a:xfrm>
        </p:spPr>
        <p:txBody>
          <a:bodyPr>
            <a:normAutofit/>
          </a:bodyPr>
          <a:lstStyle/>
          <a:p>
            <a:pPr algn="ctr"/>
            <a:r>
              <a:rPr lang="en-US" dirty="0"/>
              <a:t>BODY MASS INDEX AND HEALTH LITERACY LEVEL</a:t>
            </a: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051" y="2395471"/>
            <a:ext cx="5528806" cy="269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2765" y="2395469"/>
            <a:ext cx="5589431" cy="2665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46975" y="1472140"/>
            <a:ext cx="8203842" cy="969496"/>
          </a:xfrm>
          <a:prstGeom prst="rect">
            <a:avLst/>
          </a:prstGeom>
        </p:spPr>
        <p:txBody>
          <a:bodyPr wrap="square">
            <a:spAutoFit/>
          </a:bodyPr>
          <a:lstStyle/>
          <a:p>
            <a:pPr marL="285750" indent="-285750">
              <a:buClr>
                <a:schemeClr val="accent1"/>
              </a:buClr>
              <a:buFont typeface="Courier New" panose="02070309020205020404" pitchFamily="49" charset="0"/>
              <a:buChar char="o"/>
            </a:pPr>
            <a:r>
              <a:rPr lang="en-US" sz="1900" dirty="0"/>
              <a:t>BMI categories (Qualitative) vs Health Literacy level (Qualitative)</a:t>
            </a:r>
          </a:p>
          <a:p>
            <a:pPr marL="742950" lvl="1" indent="-285750">
              <a:buClr>
                <a:schemeClr val="accent1"/>
              </a:buClr>
              <a:buFont typeface="Courier New" panose="02070309020205020404" pitchFamily="49" charset="0"/>
              <a:buChar char="o"/>
            </a:pPr>
            <a:r>
              <a:rPr lang="en-US" sz="1900" dirty="0"/>
              <a:t>Chi-Square Test</a:t>
            </a:r>
          </a:p>
          <a:p>
            <a:pPr marL="742950" lvl="1" indent="-285750">
              <a:buClr>
                <a:schemeClr val="accent1"/>
              </a:buClr>
              <a:buFont typeface="Courier New" panose="02070309020205020404" pitchFamily="49" charset="0"/>
              <a:buChar char="o"/>
            </a:pPr>
            <a:r>
              <a:rPr lang="en-US" sz="1900" dirty="0"/>
              <a:t>Ho : there is no association between BMI and health literacy level</a:t>
            </a:r>
          </a:p>
        </p:txBody>
      </p:sp>
      <p:sp>
        <p:nvSpPr>
          <p:cNvPr id="5" name="Rectangle 4"/>
          <p:cNvSpPr/>
          <p:nvPr/>
        </p:nvSpPr>
        <p:spPr>
          <a:xfrm>
            <a:off x="553792" y="5176585"/>
            <a:ext cx="9569002" cy="1477328"/>
          </a:xfrm>
          <a:prstGeom prst="rect">
            <a:avLst/>
          </a:prstGeom>
        </p:spPr>
        <p:txBody>
          <a:bodyPr wrap="square">
            <a:spAutoFit/>
          </a:bodyPr>
          <a:lstStyle/>
          <a:p>
            <a:pPr>
              <a:lnSpc>
                <a:spcPct val="150000"/>
              </a:lnSpc>
            </a:pPr>
            <a:r>
              <a:rPr lang="en-US" sz="2000" dirty="0"/>
              <a:t>Conclusion : Since P=0.362 (&lt;0.05), null hypothesis is not rejected. </a:t>
            </a:r>
            <a:endParaRPr lang="en-US" sz="2000" dirty="0" smtClean="0"/>
          </a:p>
          <a:p>
            <a:pPr>
              <a:lnSpc>
                <a:spcPct val="150000"/>
              </a:lnSpc>
            </a:pPr>
            <a:r>
              <a:rPr lang="en-US" sz="2000" dirty="0" smtClean="0"/>
              <a:t>There </a:t>
            </a:r>
            <a:r>
              <a:rPr lang="en-US" sz="2000" dirty="0"/>
              <a:t>is no significant association between BMI and the level of health literacy.</a:t>
            </a:r>
          </a:p>
          <a:p>
            <a:pPr>
              <a:lnSpc>
                <a:spcPct val="150000"/>
              </a:lnSpc>
            </a:pPr>
            <a:endParaRPr lang="en-US" sz="2000" dirty="0"/>
          </a:p>
        </p:txBody>
      </p:sp>
    </p:spTree>
    <p:extLst>
      <p:ext uri="{BB962C8B-B14F-4D97-AF65-F5344CB8AC3E}">
        <p14:creationId xmlns:p14="http://schemas.microsoft.com/office/powerpoint/2010/main" val="31460512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3267" y="179386"/>
            <a:ext cx="8596668" cy="1320800"/>
          </a:xfrm>
        </p:spPr>
        <p:txBody>
          <a:bodyPr/>
          <a:lstStyle/>
          <a:p>
            <a:pPr algn="ctr"/>
            <a:r>
              <a:rPr lang="en-US" dirty="0" smtClean="0"/>
              <a:t>DISCUSSION</a:t>
            </a:r>
            <a:endParaRPr lang="en-US" dirty="0"/>
          </a:p>
        </p:txBody>
      </p:sp>
      <p:sp>
        <p:nvSpPr>
          <p:cNvPr id="14" name="Rectangle 13"/>
          <p:cNvSpPr/>
          <p:nvPr/>
        </p:nvSpPr>
        <p:spPr>
          <a:xfrm>
            <a:off x="914722" y="3549083"/>
            <a:ext cx="1337089" cy="719667"/>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MUET</a:t>
            </a:r>
            <a:endParaRPr lang="en-US" dirty="0"/>
          </a:p>
        </p:txBody>
      </p:sp>
      <p:sp>
        <p:nvSpPr>
          <p:cNvPr id="15" name="Rounded Rectangle 14"/>
          <p:cNvSpPr/>
          <p:nvPr/>
        </p:nvSpPr>
        <p:spPr>
          <a:xfrm>
            <a:off x="2686660" y="3185017"/>
            <a:ext cx="7227806" cy="1447800"/>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just" defTabSz="321457">
              <a:lnSpc>
                <a:spcPct val="200000"/>
              </a:lnSpc>
              <a:buClr>
                <a:srgbClr val="E32D91"/>
              </a:buClr>
              <a:buFont typeface="Wingdings 3" charset="2"/>
              <a:buChar char=""/>
              <a:defRPr sz="1800"/>
            </a:pPr>
            <a:r>
              <a:rPr lang="en-US" sz="1400" dirty="0" smtClean="0">
                <a:solidFill>
                  <a:schemeClr val="tx1"/>
                </a:solidFill>
                <a:uFill>
                  <a:solidFill/>
                </a:uFill>
                <a:latin typeface="Arial"/>
                <a:ea typeface="Arial"/>
                <a:cs typeface="Arial"/>
                <a:sym typeface="Arial"/>
              </a:rPr>
              <a:t>Questionnaires are all in </a:t>
            </a:r>
            <a:r>
              <a:rPr lang="en-US" sz="1400" dirty="0">
                <a:solidFill>
                  <a:schemeClr val="tx1"/>
                </a:solidFill>
                <a:uFill>
                  <a:solidFill/>
                </a:uFill>
                <a:latin typeface="Arial"/>
                <a:ea typeface="Arial"/>
                <a:cs typeface="Arial"/>
                <a:sym typeface="Arial"/>
              </a:rPr>
              <a:t>E</a:t>
            </a:r>
            <a:r>
              <a:rPr lang="en-US" sz="1400" dirty="0" smtClean="0">
                <a:solidFill>
                  <a:schemeClr val="tx1"/>
                </a:solidFill>
                <a:uFill>
                  <a:solidFill/>
                </a:uFill>
                <a:latin typeface="Arial"/>
                <a:ea typeface="Arial"/>
                <a:cs typeface="Arial"/>
                <a:sym typeface="Arial"/>
              </a:rPr>
              <a:t>nglish.</a:t>
            </a:r>
          </a:p>
          <a:p>
            <a:pPr marL="342900" lvl="0" indent="-342900" algn="just" defTabSz="321457">
              <a:lnSpc>
                <a:spcPct val="200000"/>
              </a:lnSpc>
              <a:buClr>
                <a:srgbClr val="E32D91"/>
              </a:buClr>
              <a:buFont typeface="Wingdings 3" charset="2"/>
              <a:buChar char=""/>
              <a:defRPr sz="1800"/>
            </a:pPr>
            <a:r>
              <a:rPr lang="en-US" sz="1400" dirty="0" smtClean="0">
                <a:solidFill>
                  <a:schemeClr val="tx1"/>
                </a:solidFill>
                <a:uFill>
                  <a:solidFill/>
                </a:uFill>
                <a:latin typeface="Arial"/>
                <a:ea typeface="Arial"/>
                <a:cs typeface="Arial"/>
                <a:sym typeface="Arial"/>
              </a:rPr>
              <a:t>Affect the understanding of students upon questioning.</a:t>
            </a:r>
          </a:p>
          <a:p>
            <a:pPr marL="342900" lvl="0" indent="-342900" algn="just" defTabSz="321457">
              <a:lnSpc>
                <a:spcPct val="200000"/>
              </a:lnSpc>
              <a:buClr>
                <a:srgbClr val="E32D91"/>
              </a:buClr>
              <a:buFont typeface="Wingdings 3" charset="2"/>
              <a:buChar char=""/>
              <a:defRPr sz="1800"/>
            </a:pPr>
            <a:r>
              <a:rPr lang="en-US" sz="1400" dirty="0" smtClean="0">
                <a:solidFill>
                  <a:schemeClr val="tx1"/>
                </a:solidFill>
                <a:uFill>
                  <a:solidFill/>
                </a:uFill>
                <a:latin typeface="Arial"/>
                <a:ea typeface="Arial"/>
                <a:cs typeface="Arial"/>
                <a:sym typeface="Arial"/>
              </a:rPr>
              <a:t>There is significant association of MUET with the level of health literacy</a:t>
            </a:r>
            <a:r>
              <a:rPr lang="en-US" sz="1200" dirty="0" smtClean="0">
                <a:solidFill>
                  <a:prstClr val="black">
                    <a:lumMod val="75000"/>
                    <a:lumOff val="25000"/>
                  </a:prstClr>
                </a:solidFill>
                <a:uFill>
                  <a:solidFill/>
                </a:uFill>
                <a:latin typeface="Arial"/>
                <a:ea typeface="Arial"/>
                <a:cs typeface="Arial"/>
                <a:sym typeface="Arial"/>
              </a:rPr>
              <a:t>.</a:t>
            </a:r>
            <a:endParaRPr lang="en-US" sz="1200" dirty="0">
              <a:solidFill>
                <a:prstClr val="black">
                  <a:lumMod val="75000"/>
                  <a:lumOff val="25000"/>
                </a:prstClr>
              </a:solidFill>
              <a:uFill>
                <a:solidFill/>
              </a:uFill>
              <a:latin typeface="Arial"/>
              <a:ea typeface="Arial"/>
              <a:cs typeface="Arial"/>
              <a:sym typeface="Arial"/>
            </a:endParaRPr>
          </a:p>
        </p:txBody>
      </p:sp>
      <p:sp>
        <p:nvSpPr>
          <p:cNvPr id="9" name="Rounded Rectangle 8"/>
          <p:cNvSpPr/>
          <p:nvPr/>
        </p:nvSpPr>
        <p:spPr>
          <a:xfrm>
            <a:off x="2686660" y="1126883"/>
            <a:ext cx="7227806" cy="1834537"/>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just" defTabSz="321457">
              <a:lnSpc>
                <a:spcPct val="200000"/>
              </a:lnSpc>
              <a:buClr>
                <a:srgbClr val="E32D91"/>
              </a:buClr>
              <a:buFont typeface="Wingdings 3" charset="2"/>
              <a:buChar char=""/>
              <a:defRPr sz="1800"/>
            </a:pPr>
            <a:r>
              <a:rPr lang="en-US" sz="1400" dirty="0" smtClean="0">
                <a:solidFill>
                  <a:schemeClr val="tx1"/>
                </a:solidFill>
                <a:uFill>
                  <a:solidFill/>
                </a:uFill>
                <a:latin typeface="Arial"/>
                <a:ea typeface="Arial"/>
                <a:cs typeface="Arial"/>
                <a:sym typeface="Arial"/>
              </a:rPr>
              <a:t>Only 71.2% of medical students have adequate level of health literacy.</a:t>
            </a:r>
          </a:p>
          <a:p>
            <a:pPr marL="342900" lvl="0" indent="-342900" algn="just" defTabSz="321457">
              <a:lnSpc>
                <a:spcPct val="200000"/>
              </a:lnSpc>
              <a:buClr>
                <a:srgbClr val="E32D91"/>
              </a:buClr>
              <a:buFont typeface="Wingdings 3" charset="2"/>
              <a:buChar char=""/>
              <a:defRPr sz="1800"/>
            </a:pPr>
            <a:r>
              <a:rPr lang="en-US" sz="1400" dirty="0" smtClean="0">
                <a:solidFill>
                  <a:schemeClr val="tx1"/>
                </a:solidFill>
                <a:uFill>
                  <a:solidFill/>
                </a:uFill>
                <a:latin typeface="Arial"/>
                <a:ea typeface="Arial"/>
                <a:cs typeface="Arial"/>
                <a:sym typeface="Arial"/>
              </a:rPr>
              <a:t>Against the research finding conducted by </a:t>
            </a:r>
            <a:r>
              <a:rPr lang="en-MY" sz="1400" dirty="0">
                <a:solidFill>
                  <a:schemeClr val="tx1"/>
                </a:solidFill>
                <a:uFill>
                  <a:solidFill/>
                </a:uFill>
                <a:latin typeface="Arial"/>
                <a:ea typeface="Arial"/>
                <a:cs typeface="Arial"/>
                <a:sym typeface="Arial"/>
              </a:rPr>
              <a:t>Journal of Pharmaceutical Health Service </a:t>
            </a:r>
            <a:r>
              <a:rPr lang="en-MY" sz="1400" dirty="0" smtClean="0">
                <a:solidFill>
                  <a:schemeClr val="tx1"/>
                </a:solidFill>
                <a:uFill>
                  <a:solidFill/>
                </a:uFill>
                <a:latin typeface="Arial"/>
                <a:ea typeface="Arial"/>
                <a:cs typeface="Arial"/>
                <a:sym typeface="Arial"/>
              </a:rPr>
              <a:t>Research.</a:t>
            </a:r>
          </a:p>
          <a:p>
            <a:pPr marL="342900" lvl="0" indent="-342900" algn="just" defTabSz="321457">
              <a:lnSpc>
                <a:spcPct val="200000"/>
              </a:lnSpc>
              <a:buClr>
                <a:srgbClr val="E32D91"/>
              </a:buClr>
              <a:buFont typeface="Wingdings 3" charset="2"/>
              <a:buChar char=""/>
              <a:defRPr sz="1800"/>
            </a:pPr>
            <a:r>
              <a:rPr lang="en-US" sz="1400" dirty="0" smtClean="0">
                <a:solidFill>
                  <a:schemeClr val="tx1"/>
                </a:solidFill>
                <a:uFill>
                  <a:solidFill/>
                </a:uFill>
                <a:latin typeface="Arial"/>
                <a:ea typeface="Arial"/>
                <a:cs typeface="Arial"/>
                <a:sym typeface="Arial"/>
              </a:rPr>
              <a:t>Supposedly all medical students should have adequate level of health literacy.</a:t>
            </a:r>
            <a:endParaRPr lang="en-US" sz="1400" dirty="0">
              <a:solidFill>
                <a:schemeClr val="tx1"/>
              </a:solidFill>
              <a:uFill>
                <a:solidFill/>
              </a:uFill>
              <a:latin typeface="Arial"/>
              <a:ea typeface="Arial"/>
              <a:cs typeface="Arial"/>
              <a:sym typeface="Arial"/>
            </a:endParaRPr>
          </a:p>
        </p:txBody>
      </p:sp>
      <p:sp>
        <p:nvSpPr>
          <p:cNvPr id="11" name="Rectangle 10"/>
          <p:cNvSpPr/>
          <p:nvPr/>
        </p:nvSpPr>
        <p:spPr>
          <a:xfrm>
            <a:off x="914722" y="1684317"/>
            <a:ext cx="1337090" cy="719667"/>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HEALTH LITERACY</a:t>
            </a:r>
            <a:endParaRPr lang="en-US" sz="2000" dirty="0"/>
          </a:p>
        </p:txBody>
      </p:sp>
      <p:sp>
        <p:nvSpPr>
          <p:cNvPr id="12" name="Rectangle 11"/>
          <p:cNvSpPr/>
          <p:nvPr/>
        </p:nvSpPr>
        <p:spPr>
          <a:xfrm>
            <a:off x="914722" y="5037670"/>
            <a:ext cx="1337089" cy="719667"/>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CGPA</a:t>
            </a:r>
            <a:endParaRPr lang="en-US" dirty="0"/>
          </a:p>
        </p:txBody>
      </p:sp>
      <p:sp>
        <p:nvSpPr>
          <p:cNvPr id="13" name="Rounded Rectangle 12"/>
          <p:cNvSpPr/>
          <p:nvPr/>
        </p:nvSpPr>
        <p:spPr>
          <a:xfrm>
            <a:off x="2686660" y="4856414"/>
            <a:ext cx="7227806" cy="1082181"/>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just" defTabSz="144655">
              <a:lnSpc>
                <a:spcPct val="200000"/>
              </a:lnSpc>
              <a:buClr>
                <a:srgbClr val="E32D91"/>
              </a:buClr>
              <a:buFont typeface="Wingdings 3" charset="2"/>
              <a:buChar char=""/>
              <a:defRPr sz="1800"/>
            </a:pPr>
            <a:r>
              <a:rPr lang="en-US" sz="1400" dirty="0" smtClean="0">
                <a:solidFill>
                  <a:schemeClr val="tx1"/>
                </a:solidFill>
                <a:uFill>
                  <a:solidFill/>
                </a:uFill>
                <a:latin typeface="Arial"/>
                <a:ea typeface="Arial"/>
                <a:cs typeface="Arial"/>
                <a:sym typeface="Arial"/>
              </a:rPr>
              <a:t>People with higher CGPA not necessarily have higher level of health literacy</a:t>
            </a:r>
            <a:r>
              <a:rPr lang="en-US" sz="1200" dirty="0" smtClean="0">
                <a:solidFill>
                  <a:schemeClr val="tx1"/>
                </a:solidFill>
                <a:uFill>
                  <a:solidFill/>
                </a:uFill>
                <a:latin typeface="Arial"/>
                <a:ea typeface="Arial"/>
                <a:cs typeface="Arial"/>
                <a:sym typeface="Arial"/>
              </a:rPr>
              <a:t>.</a:t>
            </a:r>
            <a:endParaRPr lang="en-US" sz="1200" dirty="0">
              <a:solidFill>
                <a:schemeClr val="tx1"/>
              </a:solidFill>
              <a:uFill>
                <a:solidFill/>
              </a:uFill>
              <a:latin typeface="Arial"/>
              <a:ea typeface="Arial"/>
              <a:cs typeface="Arial"/>
              <a:sym typeface="Arial"/>
            </a:endParaRPr>
          </a:p>
        </p:txBody>
      </p:sp>
    </p:spTree>
    <p:extLst>
      <p:ext uri="{BB962C8B-B14F-4D97-AF65-F5344CB8AC3E}">
        <p14:creationId xmlns:p14="http://schemas.microsoft.com/office/powerpoint/2010/main" val="1334476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9448" y="169326"/>
            <a:ext cx="9178344" cy="809467"/>
          </a:xfrm>
        </p:spPr>
        <p:txBody>
          <a:bodyPr>
            <a:normAutofit/>
          </a:bodyPr>
          <a:lstStyle/>
          <a:p>
            <a:pPr algn="ctr"/>
            <a:r>
              <a:rPr lang="en-US" sz="4000" dirty="0">
                <a:latin typeface="Trebuchet MS" panose="020B0603020202020204" pitchFamily="34" charset="0"/>
                <a:cs typeface="Times New Roman" panose="02020603050405020304" pitchFamily="18" charset="0"/>
              </a:rPr>
              <a:t>STUDY LIMITATION</a:t>
            </a:r>
          </a:p>
        </p:txBody>
      </p:sp>
      <p:sp>
        <p:nvSpPr>
          <p:cNvPr id="3" name="Subtitle 2"/>
          <p:cNvSpPr>
            <a:spLocks noGrp="1"/>
          </p:cNvSpPr>
          <p:nvPr>
            <p:ph type="subTitle" idx="1"/>
          </p:nvPr>
        </p:nvSpPr>
        <p:spPr>
          <a:xfrm>
            <a:off x="519447" y="1236371"/>
            <a:ext cx="11148811" cy="5293217"/>
          </a:xfrm>
        </p:spPr>
        <p:txBody>
          <a:bodyPr>
            <a:normAutofit/>
          </a:bodyPr>
          <a:lstStyle/>
          <a:p>
            <a:pPr marL="457200" indent="-457200" algn="l">
              <a:buFont typeface="+mj-lt"/>
              <a:buAutoNum type="arabicPeriod"/>
            </a:pPr>
            <a:r>
              <a:rPr lang="en-US" sz="2000" dirty="0" smtClean="0">
                <a:solidFill>
                  <a:schemeClr val="tx1"/>
                </a:solidFill>
                <a:latin typeface="Times New Roman" panose="02020603050405020304" pitchFamily="18" charset="0"/>
                <a:cs typeface="Times New Roman" panose="02020603050405020304" pitchFamily="18" charset="0"/>
              </a:rPr>
              <a:t>Sample size</a:t>
            </a:r>
          </a:p>
          <a:p>
            <a:pPr marL="800100" lvl="1" indent="-342900" algn="l">
              <a:buFont typeface="Arial" panose="020B0604020202020204" pitchFamily="34" charset="0"/>
              <a:buChar char="•"/>
            </a:pPr>
            <a:r>
              <a:rPr lang="en-US" sz="1600" dirty="0"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Research were only doing for a 101 out of 187 second year medical students</a:t>
            </a:r>
          </a:p>
          <a:p>
            <a:pPr marL="800100" lvl="1" indent="-342900" algn="l">
              <a:buFont typeface="Arial" panose="020B0604020202020204" pitchFamily="34" charset="0"/>
              <a:buChar char="•"/>
            </a:pPr>
            <a:r>
              <a:rPr lang="en-US" dirty="0" smtClean="0">
                <a:solidFill>
                  <a:schemeClr val="tx1"/>
                </a:solidFill>
                <a:latin typeface="Times New Roman" pitchFamily="18" charset="0"/>
                <a:cs typeface="Times New Roman" pitchFamily="18" charset="0"/>
              </a:rPr>
              <a:t>	Cannot represent a true picture of the all medical students.</a:t>
            </a:r>
          </a:p>
          <a:p>
            <a:pPr marL="457200" indent="-457200" algn="l">
              <a:buAutoNum type="arabicPeriod" startAt="2"/>
            </a:pPr>
            <a:r>
              <a:rPr lang="en-US" sz="2000" dirty="0" smtClean="0">
                <a:solidFill>
                  <a:schemeClr val="tx1"/>
                </a:solidFill>
                <a:latin typeface="Times New Roman" pitchFamily="18" charset="0"/>
                <a:cs typeface="Times New Roman" pitchFamily="18" charset="0"/>
              </a:rPr>
              <a:t>Misinterpretation</a:t>
            </a:r>
          </a:p>
          <a:p>
            <a:pPr marL="914400" lvl="1" indent="-457200" algn="l">
              <a:buFont typeface="Arial" panose="020B0604020202020204" pitchFamily="34" charset="0"/>
              <a:buChar char="•"/>
            </a:pPr>
            <a:r>
              <a:rPr lang="en-US" dirty="0" smtClean="0">
                <a:solidFill>
                  <a:schemeClr val="tx1"/>
                </a:solidFill>
                <a:latin typeface="Times New Roman" pitchFamily="18" charset="0"/>
                <a:cs typeface="Times New Roman" pitchFamily="18" charset="0"/>
              </a:rPr>
              <a:t>Research was done by interview method. The participants are not allow to see the questionnaire. Thus, there is presence of misinterpretation </a:t>
            </a:r>
          </a:p>
          <a:p>
            <a:pPr marL="457200" indent="-457200" algn="l">
              <a:buFont typeface="+mj-lt"/>
              <a:buAutoNum type="arabicPeriod" startAt="3"/>
            </a:pPr>
            <a:r>
              <a:rPr lang="en-US" sz="2000" dirty="0" smtClean="0">
                <a:solidFill>
                  <a:schemeClr val="tx1"/>
                </a:solidFill>
                <a:latin typeface="Times New Roman" pitchFamily="18" charset="0"/>
                <a:cs typeface="Times New Roman" pitchFamily="18" charset="0"/>
              </a:rPr>
              <a:t>Mathematical skill</a:t>
            </a:r>
          </a:p>
          <a:p>
            <a:pPr marL="914400" lvl="1" indent="-457200" algn="l">
              <a:buFont typeface="Arial" panose="020B0604020202020204" pitchFamily="34" charset="0"/>
              <a:buChar char="•"/>
            </a:pPr>
            <a:r>
              <a:rPr lang="en-US" dirty="0" smtClean="0">
                <a:solidFill>
                  <a:schemeClr val="tx1"/>
                </a:solidFill>
                <a:latin typeface="Times New Roman" pitchFamily="18" charset="0"/>
                <a:cs typeface="Times New Roman" pitchFamily="18" charset="0"/>
              </a:rPr>
              <a:t>Calculators are not allow to be used during interview. Students tend to make a mathematical error even though they understand the question</a:t>
            </a:r>
          </a:p>
          <a:p>
            <a:pPr marL="457200" indent="-457200" algn="l">
              <a:buFont typeface="+mj-lt"/>
              <a:buAutoNum type="arabicPeriod" startAt="4"/>
            </a:pPr>
            <a:r>
              <a:rPr lang="en-US" sz="2000" dirty="0" smtClean="0">
                <a:solidFill>
                  <a:schemeClr val="tx1"/>
                </a:solidFill>
                <a:latin typeface="Times New Roman" pitchFamily="18" charset="0"/>
                <a:cs typeface="Times New Roman" pitchFamily="18" charset="0"/>
              </a:rPr>
              <a:t>The research is only for medical students and not for other students from different faculties</a:t>
            </a:r>
          </a:p>
          <a:p>
            <a:pPr marL="800100" lvl="1" indent="-342900" algn="l">
              <a:buFont typeface="Arial" panose="020B0604020202020204" pitchFamily="34" charset="0"/>
              <a:buChar char="•"/>
            </a:pPr>
            <a:r>
              <a:rPr lang="en-US" dirty="0" smtClean="0">
                <a:solidFill>
                  <a:schemeClr val="tx1"/>
                </a:solidFill>
                <a:latin typeface="Times New Roman" pitchFamily="18" charset="0"/>
                <a:cs typeface="Times New Roman" pitchFamily="18" charset="0"/>
              </a:rPr>
              <a:t>Maybe there will be different opinion and give different result.</a:t>
            </a:r>
          </a:p>
          <a:p>
            <a:pPr marL="457200" indent="-457200" algn="l">
              <a:buFont typeface="+mj-lt"/>
              <a:buAutoNum type="arabicPeriod" startAt="5"/>
            </a:pPr>
            <a:r>
              <a:rPr lang="en-US" sz="2000" dirty="0" smtClean="0">
                <a:solidFill>
                  <a:schemeClr val="tx1"/>
                </a:solidFill>
                <a:latin typeface="Times New Roman" pitchFamily="18" charset="0"/>
                <a:cs typeface="Times New Roman" pitchFamily="18" charset="0"/>
              </a:rPr>
              <a:t>Language barrier</a:t>
            </a:r>
          </a:p>
          <a:p>
            <a:pPr marL="742950" lvl="1" indent="-285750" algn="l">
              <a:buFont typeface="Arial" panose="020B0604020202020204" pitchFamily="34" charset="0"/>
              <a:buChar char="•"/>
            </a:pPr>
            <a:r>
              <a:rPr lang="en-US" dirty="0" smtClean="0">
                <a:solidFill>
                  <a:schemeClr val="tx1"/>
                </a:solidFill>
                <a:latin typeface="Times New Roman" pitchFamily="18" charset="0"/>
                <a:cs typeface="Times New Roman" pitchFamily="18" charset="0"/>
              </a:rPr>
              <a:t>The interview was done mainly in English. The students tend to misunderstood the questions</a:t>
            </a:r>
            <a:r>
              <a:rPr lang="en-US" sz="1600" dirty="0" smtClean="0">
                <a:solidFill>
                  <a:schemeClr val="tx1"/>
                </a:solidFill>
                <a:latin typeface="Times New Roman" pitchFamily="18" charset="0"/>
                <a:cs typeface="Times New Roman" pitchFamily="18" charset="0"/>
              </a:rPr>
              <a:t>         </a:t>
            </a:r>
          </a:p>
          <a:p>
            <a:pPr marL="457200" indent="-457200" algn="l">
              <a:buFont typeface="+mj-lt"/>
              <a:buAutoNum type="arabicPeriod" startAt="4"/>
            </a:pP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0716482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576" y="326265"/>
            <a:ext cx="8596668" cy="1320800"/>
          </a:xfrm>
        </p:spPr>
        <p:txBody>
          <a:bodyPr>
            <a:normAutofit/>
          </a:bodyPr>
          <a:lstStyle/>
          <a:p>
            <a:pPr algn="ctr"/>
            <a:r>
              <a:rPr lang="en-US" sz="4400" dirty="0" smtClean="0">
                <a:effectLst/>
                <a:latin typeface="Trebuchet MS" panose="020B0603020202020204" pitchFamily="34" charset="0"/>
                <a:cs typeface="Times New Roman" pitchFamily="18" charset="0"/>
              </a:rPr>
              <a:t>CONCLUSION</a:t>
            </a:r>
            <a:endParaRPr lang="en-US" sz="4400" dirty="0">
              <a:latin typeface="Trebuchet MS" panose="020B0603020202020204" pitchFamily="34" charset="0"/>
            </a:endParaRPr>
          </a:p>
        </p:txBody>
      </p:sp>
      <p:sp>
        <p:nvSpPr>
          <p:cNvPr id="3" name="Content Placeholder 2"/>
          <p:cNvSpPr>
            <a:spLocks noGrp="1"/>
          </p:cNvSpPr>
          <p:nvPr>
            <p:ph idx="1"/>
          </p:nvPr>
        </p:nvSpPr>
        <p:spPr>
          <a:xfrm>
            <a:off x="838200" y="1300766"/>
            <a:ext cx="10515600" cy="5383369"/>
          </a:xfrm>
        </p:spPr>
        <p:txBody>
          <a:bodyPr>
            <a:normAutofit/>
          </a:bodyPr>
          <a:lstStyle/>
          <a:p>
            <a:pPr>
              <a:buFont typeface="Wingdings" panose="05000000000000000000" pitchFamily="2" charset="2"/>
              <a:buChar char="v"/>
            </a:pPr>
            <a:r>
              <a:rPr lang="en-US" sz="2700" dirty="0" smtClean="0">
                <a:solidFill>
                  <a:schemeClr val="tx1"/>
                </a:solidFill>
                <a:latin typeface="Times New Roman" panose="02020603050405020304" pitchFamily="18" charset="0"/>
                <a:cs typeface="Times New Roman" panose="02020603050405020304" pitchFamily="18" charset="0"/>
              </a:rPr>
              <a:t>The factor that affect the Health Literacy among second year UKM medical students is :-</a:t>
            </a:r>
          </a:p>
          <a:p>
            <a:pPr lvl="2">
              <a:buFont typeface="Wingdings" panose="05000000000000000000" pitchFamily="2" charset="2"/>
              <a:buChar char="§"/>
            </a:pPr>
            <a:r>
              <a:rPr lang="en-US" sz="2700" dirty="0" smtClean="0">
                <a:solidFill>
                  <a:schemeClr val="tx1"/>
                </a:solidFill>
                <a:latin typeface="Times New Roman" panose="02020603050405020304" pitchFamily="18" charset="0"/>
                <a:cs typeface="Times New Roman" panose="02020603050405020304" pitchFamily="18" charset="0"/>
              </a:rPr>
              <a:t>MUET band</a:t>
            </a:r>
          </a:p>
          <a:p>
            <a:pPr>
              <a:buFont typeface="Wingdings" panose="05000000000000000000" pitchFamily="2" charset="2"/>
              <a:buChar char="v"/>
            </a:pPr>
            <a:r>
              <a:rPr lang="en-US" sz="2700" dirty="0" smtClean="0">
                <a:solidFill>
                  <a:schemeClr val="tx1"/>
                </a:solidFill>
                <a:latin typeface="Times New Roman" panose="02020603050405020304" pitchFamily="18" charset="0"/>
                <a:cs typeface="Times New Roman" panose="02020603050405020304" pitchFamily="18" charset="0"/>
              </a:rPr>
              <a:t>Therefore, we as the medical students should enhance our English proficiency in order to get better health literacy.</a:t>
            </a:r>
          </a:p>
          <a:p>
            <a:pPr>
              <a:buFont typeface="Wingdings" panose="05000000000000000000" pitchFamily="2" charset="2"/>
              <a:buChar char="v"/>
            </a:pPr>
            <a:r>
              <a:rPr lang="en-US" sz="2700" dirty="0" smtClean="0">
                <a:solidFill>
                  <a:schemeClr val="tx1"/>
                </a:solidFill>
                <a:latin typeface="Times New Roman" panose="02020603050405020304" pitchFamily="18" charset="0"/>
                <a:cs typeface="Times New Roman" panose="02020603050405020304" pitchFamily="18" charset="0"/>
              </a:rPr>
              <a:t>In addition, doctors are front liner, patient see doctor for nutritional and healthy lifestyle advice. Therefore it is important for doctor to have adequate health literacy to enable them to effectively educate their patients.</a:t>
            </a:r>
            <a:endParaRPr lang="en-US" sz="2700" dirty="0">
              <a:solidFill>
                <a:schemeClr val="tx1"/>
              </a:solidFill>
              <a:latin typeface="Times New Roman" panose="02020603050405020304" pitchFamily="18" charset="0"/>
              <a:cs typeface="Times New Roman" panose="02020603050405020304" pitchFamily="18" charset="0"/>
            </a:endParaRPr>
          </a:p>
          <a:p>
            <a:pPr lvl="2">
              <a:buFont typeface="Wingdings" panose="05000000000000000000" pitchFamily="2" charset="2"/>
              <a:buChar char="§"/>
            </a:pPr>
            <a:endParaRPr lang="en-US" sz="27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v"/>
            </a:pPr>
            <a:endParaRPr lang="en-US" sz="27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
            </a:pPr>
            <a:endParaRPr lang="en-US" sz="27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v"/>
            </a:pPr>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70755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814396" cy="1320800"/>
          </a:xfrm>
        </p:spPr>
        <p:txBody>
          <a:bodyPr>
            <a:normAutofit/>
          </a:bodyPr>
          <a:lstStyle/>
          <a:p>
            <a:r>
              <a:rPr lang="en-US" sz="4000" dirty="0" smtClean="0">
                <a:latin typeface="Trebuchet MS" panose="020B0603020202020204" pitchFamily="34" charset="0"/>
                <a:cs typeface="Times New Roman" panose="02020603050405020304" pitchFamily="18" charset="0"/>
              </a:rPr>
              <a:t>RECOMMENDATIONS</a:t>
            </a:r>
            <a:endParaRPr lang="en-US" sz="4000" dirty="0">
              <a:latin typeface="Trebuchet MS" panose="020B0603020202020204" pitchFamily="34"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solidFill>
                  <a:schemeClr val="tx1"/>
                </a:solidFill>
                <a:latin typeface="Times New Roman" pitchFamily="18" charset="0"/>
                <a:cs typeface="Times New Roman" pitchFamily="18" charset="0"/>
              </a:rPr>
              <a:t>In the future, the targeted sample should involve all medical students from first to fifth year.</a:t>
            </a:r>
            <a:endParaRPr lang="en-US" sz="2000" dirty="0">
              <a:solidFill>
                <a:schemeClr val="tx1"/>
              </a:solidFill>
              <a:latin typeface="Times New Roman" pitchFamily="18" charset="0"/>
              <a:cs typeface="Times New Roman" pitchFamily="18" charset="0"/>
            </a:endParaRPr>
          </a:p>
          <a:p>
            <a:r>
              <a:rPr lang="en-US" sz="2000" dirty="0" smtClean="0">
                <a:solidFill>
                  <a:schemeClr val="tx1"/>
                </a:solidFill>
                <a:latin typeface="Times New Roman" pitchFamily="18" charset="0"/>
                <a:cs typeface="Times New Roman" pitchFamily="18" charset="0"/>
              </a:rPr>
              <a:t>Increase the sample size that represents the general population.</a:t>
            </a:r>
          </a:p>
          <a:p>
            <a:r>
              <a:rPr lang="en-US" sz="2000" dirty="0" smtClean="0">
                <a:solidFill>
                  <a:schemeClr val="tx1"/>
                </a:solidFill>
                <a:latin typeface="Times New Roman" pitchFamily="18" charset="0"/>
                <a:cs typeface="Times New Roman" pitchFamily="18" charset="0"/>
              </a:rPr>
              <a:t>Provide a multi language question for those who does not fully understand English to avoid misunderstanding.</a:t>
            </a:r>
          </a:p>
          <a:p>
            <a:r>
              <a:rPr lang="en-US" sz="2000" dirty="0" smtClean="0">
                <a:solidFill>
                  <a:schemeClr val="tx1"/>
                </a:solidFill>
                <a:latin typeface="Times New Roman" pitchFamily="18" charset="0"/>
                <a:cs typeface="Times New Roman" pitchFamily="18" charset="0"/>
              </a:rPr>
              <a:t>Allow the respondents to read the questionnaire to avoid misinterpretation.</a:t>
            </a:r>
          </a:p>
          <a:p>
            <a:r>
              <a:rPr lang="en-US" sz="2000" dirty="0" smtClean="0">
                <a:solidFill>
                  <a:schemeClr val="tx1"/>
                </a:solidFill>
                <a:latin typeface="Times New Roman" pitchFamily="18" charset="0"/>
                <a:cs typeface="Times New Roman" pitchFamily="18" charset="0"/>
              </a:rPr>
              <a:t>More health education material should be in multi language.</a:t>
            </a: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552834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1098</TotalTime>
  <Words>1576</Words>
  <Application>Microsoft Office PowerPoint</Application>
  <PresentationFormat>Custom</PresentationFormat>
  <Paragraphs>402</Paragraphs>
  <Slides>26</Slides>
  <Notes>0</Notes>
  <HiddenSlides>6</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Facet</vt:lpstr>
      <vt:lpstr>PowerPoint Presentation</vt:lpstr>
      <vt:lpstr>LAB 7</vt:lpstr>
      <vt:lpstr>Introduction</vt:lpstr>
      <vt:lpstr>PowerPoint Presentation</vt:lpstr>
      <vt:lpstr>Hypothesis </vt:lpstr>
      <vt:lpstr>PowerPoint Presentation</vt:lpstr>
      <vt:lpstr>Conceptual Framework</vt:lpstr>
      <vt:lpstr>Methodology </vt:lpstr>
      <vt:lpstr>PowerPoint Presentation</vt:lpstr>
      <vt:lpstr>Operational Definition</vt:lpstr>
      <vt:lpstr>PowerPoint Presentation</vt:lpstr>
      <vt:lpstr>DESCRIPTIVE AND STATISTICAL ANALYSIS</vt:lpstr>
      <vt:lpstr>SOCIO-DEMOGRAPHIC DATA</vt:lpstr>
      <vt:lpstr>HEALTH STATUS</vt:lpstr>
      <vt:lpstr>EDUCATION FACTORS (n= 101)</vt:lpstr>
      <vt:lpstr>PowerPoint Presentation</vt:lpstr>
      <vt:lpstr>GENDER AND HEALTH LITERACY LEVEL</vt:lpstr>
      <vt:lpstr>RACE AND HEALTH LITERACY LEVEL</vt:lpstr>
      <vt:lpstr>PARENT’S INCOME AND HEALTH LITERACY</vt:lpstr>
      <vt:lpstr>MUET BAND AND HEALTH LITERACY LEVEL</vt:lpstr>
      <vt:lpstr>1ST YEAR CGPA AND HEALTH LITERACY LEVEL</vt:lpstr>
      <vt:lpstr>BODY MASS INDEX AND HEALTH LITERACY LEVEL</vt:lpstr>
      <vt:lpstr>DISCUSSION</vt:lpstr>
      <vt:lpstr>STUDY LIMITATION</vt:lpstr>
      <vt:lpstr>CONCLUSION</vt:lpstr>
      <vt:lpstr>RECOMMENDATIONS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user</cp:lastModifiedBy>
  <cp:revision>88</cp:revision>
  <dcterms:created xsi:type="dcterms:W3CDTF">2015-12-01T12:36:41Z</dcterms:created>
  <dcterms:modified xsi:type="dcterms:W3CDTF">2015-12-04T03:57:52Z</dcterms:modified>
</cp:coreProperties>
</file>