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7" r:id="rId20"/>
    <p:sldId id="273" r:id="rId21"/>
    <p:sldId id="274" r:id="rId22"/>
    <p:sldId id="275" r:id="rId23"/>
  </p:sldIdLst>
  <p:sldSz cx="12190413"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66FF"/>
    <a:srgbClr val="CC00FF"/>
    <a:srgbClr val="00FF00"/>
    <a:srgbClr val="FF9900"/>
    <a:srgbClr val="A50021"/>
    <a:srgbClr val="FF3399"/>
    <a:srgbClr val="339933"/>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36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ED3A22-B373-41A4-85BE-A83FF23D7474}"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id-ID"/>
        </a:p>
      </dgm:t>
    </dgm:pt>
    <dgm:pt modelId="{C25CD055-3FED-4ED1-8F7C-9DAB245585EF}">
      <dgm:prSet phldrT="[Text]"/>
      <dgm:spPr/>
      <dgm:t>
        <a:bodyPr/>
        <a:lstStyle/>
        <a:p>
          <a:r>
            <a:rPr lang="en-US" b="0" dirty="0" smtClean="0">
              <a:effectLst>
                <a:outerShdw blurRad="38100" dist="38100" dir="2700000" algn="tl">
                  <a:srgbClr val="000000">
                    <a:alpha val="43137"/>
                  </a:srgbClr>
                </a:outerShdw>
              </a:effectLst>
              <a:latin typeface="Arial" pitchFamily="34" charset="0"/>
              <a:cs typeface="Arial" pitchFamily="34" charset="0"/>
            </a:rPr>
            <a:t>STRESSOR</a:t>
          </a:r>
          <a:endParaRPr lang="id-ID" b="0" dirty="0">
            <a:effectLst>
              <a:outerShdw blurRad="38100" dist="38100" dir="2700000" algn="tl">
                <a:srgbClr val="000000">
                  <a:alpha val="43137"/>
                </a:srgbClr>
              </a:outerShdw>
            </a:effectLst>
            <a:latin typeface="Arial" pitchFamily="34" charset="0"/>
            <a:cs typeface="Arial" pitchFamily="34" charset="0"/>
          </a:endParaRPr>
        </a:p>
      </dgm:t>
    </dgm:pt>
    <dgm:pt modelId="{5B360820-522F-439B-A0EC-BFA194477F39}" type="parTrans" cxnId="{1FE8D871-AF1C-4406-9A00-EE8030BC5300}">
      <dgm:prSet/>
      <dgm:spPr/>
      <dgm:t>
        <a:bodyPr/>
        <a:lstStyle/>
        <a:p>
          <a:endParaRPr lang="id-ID"/>
        </a:p>
      </dgm:t>
    </dgm:pt>
    <dgm:pt modelId="{AE404582-E85E-4EAB-B107-AC6C136FFBF8}" type="sibTrans" cxnId="{1FE8D871-AF1C-4406-9A00-EE8030BC5300}">
      <dgm:prSet/>
      <dgm:spPr/>
      <dgm:t>
        <a:bodyPr/>
        <a:lstStyle/>
        <a:p>
          <a:endParaRPr lang="id-ID"/>
        </a:p>
      </dgm:t>
    </dgm:pt>
    <dgm:pt modelId="{CEE3B578-BB40-4D18-9AEE-CD994BDA593F}">
      <dgm:prSet phldrT="[Text]" custT="1"/>
      <dgm:spPr/>
      <dgm:t>
        <a:bodyPr/>
        <a:lstStyle/>
        <a:p>
          <a:pPr algn="just"/>
          <a:r>
            <a:rPr lang="en-US" sz="2400" dirty="0" smtClean="0">
              <a:latin typeface="David" pitchFamily="34" charset="-79"/>
              <a:cs typeface="David" pitchFamily="34" charset="-79"/>
            </a:rPr>
            <a:t>Pressure of academics with an obligation to succeed</a:t>
          </a:r>
          <a:endParaRPr lang="id-ID" sz="2400" dirty="0">
            <a:latin typeface="David" pitchFamily="34" charset="-79"/>
            <a:cs typeface="David" pitchFamily="34" charset="-79"/>
          </a:endParaRPr>
        </a:p>
      </dgm:t>
    </dgm:pt>
    <dgm:pt modelId="{75FE5CE8-958C-4537-96BF-4E0DE5D945D9}" type="parTrans" cxnId="{01AEEF68-FE85-4313-A22E-0DBB83ACD5B8}">
      <dgm:prSet/>
      <dgm:spPr/>
      <dgm:t>
        <a:bodyPr/>
        <a:lstStyle/>
        <a:p>
          <a:endParaRPr lang="id-ID"/>
        </a:p>
      </dgm:t>
    </dgm:pt>
    <dgm:pt modelId="{3B2CD850-E093-4723-BF8A-D5CFC20B184A}" type="sibTrans" cxnId="{01AEEF68-FE85-4313-A22E-0DBB83ACD5B8}">
      <dgm:prSet/>
      <dgm:spPr/>
      <dgm:t>
        <a:bodyPr/>
        <a:lstStyle/>
        <a:p>
          <a:endParaRPr lang="id-ID"/>
        </a:p>
      </dgm:t>
    </dgm:pt>
    <dgm:pt modelId="{E086F65C-F829-427E-AAD0-C26D53E389ED}">
      <dgm:prSet phldrT="[Text]" custT="1"/>
      <dgm:spPr/>
      <dgm:t>
        <a:bodyPr/>
        <a:lstStyle/>
        <a:p>
          <a:pPr algn="l"/>
          <a:r>
            <a:rPr lang="en-US" sz="2400" dirty="0" smtClean="0">
              <a:latin typeface="David" pitchFamily="34" charset="-79"/>
              <a:cs typeface="David" pitchFamily="34" charset="-79"/>
            </a:rPr>
            <a:t>Uncertain future </a:t>
          </a:r>
          <a:endParaRPr lang="id-ID" sz="2400" dirty="0">
            <a:latin typeface="David" pitchFamily="34" charset="-79"/>
            <a:cs typeface="David" pitchFamily="34" charset="-79"/>
          </a:endParaRPr>
        </a:p>
      </dgm:t>
    </dgm:pt>
    <dgm:pt modelId="{77B31893-1A33-4B62-B720-0BB0EEED7A27}" type="parTrans" cxnId="{B98D64FD-3456-4BBD-A62C-9A912101609D}">
      <dgm:prSet/>
      <dgm:spPr/>
      <dgm:t>
        <a:bodyPr/>
        <a:lstStyle/>
        <a:p>
          <a:endParaRPr lang="id-ID"/>
        </a:p>
      </dgm:t>
    </dgm:pt>
    <dgm:pt modelId="{452E4716-B7D6-4551-9EFF-188075457CB4}" type="sibTrans" cxnId="{B98D64FD-3456-4BBD-A62C-9A912101609D}">
      <dgm:prSet/>
      <dgm:spPr/>
      <dgm:t>
        <a:bodyPr/>
        <a:lstStyle/>
        <a:p>
          <a:endParaRPr lang="id-ID"/>
        </a:p>
      </dgm:t>
    </dgm:pt>
    <dgm:pt modelId="{19B35828-779B-4BA8-A017-EEE974BD23A9}">
      <dgm:prSet phldrT="[Text]"/>
      <dgm:spPr/>
      <dgm:t>
        <a:bodyPr/>
        <a:lstStyle/>
        <a:p>
          <a:r>
            <a:rPr lang="en-US" dirty="0" smtClean="0">
              <a:effectLst>
                <a:outerShdw blurRad="38100" dist="38100" dir="2700000" algn="tl">
                  <a:srgbClr val="000000">
                    <a:alpha val="43137"/>
                  </a:srgbClr>
                </a:outerShdw>
              </a:effectLst>
              <a:latin typeface="Arial" pitchFamily="34" charset="0"/>
              <a:cs typeface="Arial" pitchFamily="34" charset="0"/>
            </a:rPr>
            <a:t>COPING STRATEGIES</a:t>
          </a:r>
          <a:endParaRPr lang="id-ID" dirty="0">
            <a:effectLst>
              <a:outerShdw blurRad="38100" dist="38100" dir="2700000" algn="tl">
                <a:srgbClr val="000000">
                  <a:alpha val="43137"/>
                </a:srgbClr>
              </a:outerShdw>
            </a:effectLst>
            <a:latin typeface="Arial" pitchFamily="34" charset="0"/>
            <a:cs typeface="Arial" pitchFamily="34" charset="0"/>
          </a:endParaRPr>
        </a:p>
      </dgm:t>
    </dgm:pt>
    <dgm:pt modelId="{B630A955-A1B2-4E12-99AF-91D3177AC905}" type="parTrans" cxnId="{26005701-B127-41A3-9C6F-61C4E713F627}">
      <dgm:prSet/>
      <dgm:spPr/>
      <dgm:t>
        <a:bodyPr/>
        <a:lstStyle/>
        <a:p>
          <a:endParaRPr lang="id-ID"/>
        </a:p>
      </dgm:t>
    </dgm:pt>
    <dgm:pt modelId="{54CDF24E-A2FE-4445-B6FA-F40BABE02992}" type="sibTrans" cxnId="{26005701-B127-41A3-9C6F-61C4E713F627}">
      <dgm:prSet/>
      <dgm:spPr/>
      <dgm:t>
        <a:bodyPr/>
        <a:lstStyle/>
        <a:p>
          <a:endParaRPr lang="id-ID"/>
        </a:p>
      </dgm:t>
    </dgm:pt>
    <dgm:pt modelId="{840FC18D-25C4-48FC-86C8-428DD2A0B72C}">
      <dgm:prSet phldrT="[Text]" custT="1"/>
      <dgm:spPr/>
      <dgm:t>
        <a:bodyPr/>
        <a:lstStyle/>
        <a:p>
          <a:r>
            <a:rPr lang="en-US" sz="2400" dirty="0" smtClean="0">
              <a:latin typeface="David" pitchFamily="34" charset="-79"/>
              <a:cs typeface="David" pitchFamily="34" charset="-79"/>
            </a:rPr>
            <a:t>Alcohol </a:t>
          </a:r>
          <a:endParaRPr lang="id-ID" sz="2400" dirty="0">
            <a:latin typeface="David" pitchFamily="34" charset="-79"/>
            <a:cs typeface="David" pitchFamily="34" charset="-79"/>
          </a:endParaRPr>
        </a:p>
      </dgm:t>
    </dgm:pt>
    <dgm:pt modelId="{15327D96-50AA-42B0-B79D-3B0C9124D3E9}" type="parTrans" cxnId="{081621F4-85D3-418A-82E7-7D05FADC623E}">
      <dgm:prSet/>
      <dgm:spPr/>
      <dgm:t>
        <a:bodyPr/>
        <a:lstStyle/>
        <a:p>
          <a:endParaRPr lang="id-ID"/>
        </a:p>
      </dgm:t>
    </dgm:pt>
    <dgm:pt modelId="{A8B0F0DB-CDDB-4AE6-8544-1DD87930772E}" type="sibTrans" cxnId="{081621F4-85D3-418A-82E7-7D05FADC623E}">
      <dgm:prSet/>
      <dgm:spPr/>
      <dgm:t>
        <a:bodyPr/>
        <a:lstStyle/>
        <a:p>
          <a:endParaRPr lang="id-ID"/>
        </a:p>
      </dgm:t>
    </dgm:pt>
    <dgm:pt modelId="{8F6EC991-A70E-400F-95C2-E03891FA7BC8}">
      <dgm:prSet phldrT="[Text]" custT="1"/>
      <dgm:spPr/>
      <dgm:t>
        <a:bodyPr/>
        <a:lstStyle/>
        <a:p>
          <a:r>
            <a:rPr lang="en-US" sz="2400" dirty="0" smtClean="0">
              <a:latin typeface="David" pitchFamily="34" charset="-79"/>
              <a:cs typeface="David" pitchFamily="34" charset="-79"/>
            </a:rPr>
            <a:t>Tobacco </a:t>
          </a:r>
          <a:endParaRPr lang="id-ID" sz="2400" dirty="0">
            <a:latin typeface="David" pitchFamily="34" charset="-79"/>
            <a:cs typeface="David" pitchFamily="34" charset="-79"/>
          </a:endParaRPr>
        </a:p>
      </dgm:t>
    </dgm:pt>
    <dgm:pt modelId="{A023704D-494A-418D-8B76-98367BB8AD60}" type="parTrans" cxnId="{35F8AF2D-BD5A-418D-884B-3852EFA1300F}">
      <dgm:prSet/>
      <dgm:spPr/>
      <dgm:t>
        <a:bodyPr/>
        <a:lstStyle/>
        <a:p>
          <a:endParaRPr lang="id-ID"/>
        </a:p>
      </dgm:t>
    </dgm:pt>
    <dgm:pt modelId="{6F69CA97-AA15-4F33-B21B-B4DFEEAAE8E5}" type="sibTrans" cxnId="{35F8AF2D-BD5A-418D-884B-3852EFA1300F}">
      <dgm:prSet/>
      <dgm:spPr/>
      <dgm:t>
        <a:bodyPr/>
        <a:lstStyle/>
        <a:p>
          <a:endParaRPr lang="id-ID"/>
        </a:p>
      </dgm:t>
    </dgm:pt>
    <dgm:pt modelId="{1E414E64-CB31-4294-96B7-4B8C55CE4A1D}">
      <dgm:prSet phldrT="[Text]" custT="1"/>
      <dgm:spPr/>
      <dgm:t>
        <a:bodyPr/>
        <a:lstStyle/>
        <a:p>
          <a:pPr algn="l"/>
          <a:r>
            <a:rPr lang="en-US" sz="2400" dirty="0" smtClean="0">
              <a:latin typeface="David" pitchFamily="34" charset="-79"/>
              <a:cs typeface="David" pitchFamily="34" charset="-79"/>
            </a:rPr>
            <a:t>Difficulties of integrating into the system</a:t>
          </a:r>
          <a:endParaRPr lang="id-ID" sz="2400" dirty="0">
            <a:latin typeface="David" pitchFamily="34" charset="-79"/>
            <a:cs typeface="David" pitchFamily="34" charset="-79"/>
          </a:endParaRPr>
        </a:p>
      </dgm:t>
    </dgm:pt>
    <dgm:pt modelId="{31EB1BC1-9DF7-4EF3-98FF-2A57CA7DC47F}" type="parTrans" cxnId="{97A4BDE3-510D-4BA1-8229-C3DCE5DC8675}">
      <dgm:prSet/>
      <dgm:spPr/>
      <dgm:t>
        <a:bodyPr/>
        <a:lstStyle/>
        <a:p>
          <a:endParaRPr lang="id-ID"/>
        </a:p>
      </dgm:t>
    </dgm:pt>
    <dgm:pt modelId="{B632E255-F71E-42A7-AE75-E933902F65E7}" type="sibTrans" cxnId="{97A4BDE3-510D-4BA1-8229-C3DCE5DC8675}">
      <dgm:prSet/>
      <dgm:spPr/>
      <dgm:t>
        <a:bodyPr/>
        <a:lstStyle/>
        <a:p>
          <a:endParaRPr lang="id-ID"/>
        </a:p>
      </dgm:t>
    </dgm:pt>
    <dgm:pt modelId="{C3315470-260B-4674-990B-5A8F7A5A0A95}">
      <dgm:prSet phldrT="[Text]" custT="1"/>
      <dgm:spPr/>
      <dgm:t>
        <a:bodyPr/>
        <a:lstStyle/>
        <a:p>
          <a:pPr algn="l"/>
          <a:r>
            <a:rPr lang="en-US" sz="2400" dirty="0" smtClean="0">
              <a:latin typeface="David" pitchFamily="34" charset="-79"/>
              <a:cs typeface="David" pitchFamily="34" charset="-79"/>
            </a:rPr>
            <a:t>Social, emotional and physical problems</a:t>
          </a:r>
          <a:endParaRPr lang="id-ID" sz="2400" dirty="0">
            <a:latin typeface="David" pitchFamily="34" charset="-79"/>
            <a:cs typeface="David" pitchFamily="34" charset="-79"/>
          </a:endParaRPr>
        </a:p>
      </dgm:t>
    </dgm:pt>
    <dgm:pt modelId="{5D5CBA6A-DBF0-4E67-ACB8-E56DF7CF812D}" type="parTrans" cxnId="{826B2333-DE1A-4BA4-8F36-89354D992EE4}">
      <dgm:prSet/>
      <dgm:spPr/>
      <dgm:t>
        <a:bodyPr/>
        <a:lstStyle/>
        <a:p>
          <a:endParaRPr lang="id-ID"/>
        </a:p>
      </dgm:t>
    </dgm:pt>
    <dgm:pt modelId="{040B6065-EBA5-49E8-B289-FA15D612F9BB}" type="sibTrans" cxnId="{826B2333-DE1A-4BA4-8F36-89354D992EE4}">
      <dgm:prSet/>
      <dgm:spPr/>
      <dgm:t>
        <a:bodyPr/>
        <a:lstStyle/>
        <a:p>
          <a:endParaRPr lang="id-ID"/>
        </a:p>
      </dgm:t>
    </dgm:pt>
    <dgm:pt modelId="{1059D4FD-3BFF-4D34-87A0-8332E3227D92}">
      <dgm:prSet phldrT="[Text]" custT="1"/>
      <dgm:spPr/>
      <dgm:t>
        <a:bodyPr/>
        <a:lstStyle/>
        <a:p>
          <a:pPr algn="l"/>
          <a:r>
            <a:rPr lang="en-US" sz="2400" dirty="0" smtClean="0">
              <a:latin typeface="David" pitchFamily="34" charset="-79"/>
              <a:cs typeface="David" pitchFamily="34" charset="-79"/>
            </a:rPr>
            <a:t>Family problems</a:t>
          </a:r>
          <a:endParaRPr lang="id-ID" sz="2400" dirty="0">
            <a:latin typeface="David" pitchFamily="34" charset="-79"/>
            <a:cs typeface="David" pitchFamily="34" charset="-79"/>
          </a:endParaRPr>
        </a:p>
      </dgm:t>
    </dgm:pt>
    <dgm:pt modelId="{174C79EC-6270-499E-9AE1-356705039887}" type="parTrans" cxnId="{9D3B4D4C-89E6-40CD-8A29-7145CD2A8621}">
      <dgm:prSet/>
      <dgm:spPr/>
      <dgm:t>
        <a:bodyPr/>
        <a:lstStyle/>
        <a:p>
          <a:endParaRPr lang="id-ID"/>
        </a:p>
      </dgm:t>
    </dgm:pt>
    <dgm:pt modelId="{A54D2701-4181-4557-834F-5971892CBE4D}" type="sibTrans" cxnId="{9D3B4D4C-89E6-40CD-8A29-7145CD2A8621}">
      <dgm:prSet/>
      <dgm:spPr/>
      <dgm:t>
        <a:bodyPr/>
        <a:lstStyle/>
        <a:p>
          <a:endParaRPr lang="id-ID"/>
        </a:p>
      </dgm:t>
    </dgm:pt>
    <dgm:pt modelId="{9FD6AAC9-64D0-4CF2-A8C5-40B669277906}">
      <dgm:prSet phldrT="[Text]" custT="1"/>
      <dgm:spPr/>
      <dgm:t>
        <a:bodyPr/>
        <a:lstStyle/>
        <a:p>
          <a:r>
            <a:rPr lang="en-US" sz="2400" dirty="0" smtClean="0">
              <a:latin typeface="David" pitchFamily="34" charset="-79"/>
              <a:cs typeface="David" pitchFamily="34" charset="-79"/>
            </a:rPr>
            <a:t>Drugs </a:t>
          </a:r>
          <a:endParaRPr lang="id-ID" sz="2400" dirty="0">
            <a:latin typeface="David" pitchFamily="34" charset="-79"/>
            <a:cs typeface="David" pitchFamily="34" charset="-79"/>
          </a:endParaRPr>
        </a:p>
      </dgm:t>
    </dgm:pt>
    <dgm:pt modelId="{5C980AFC-A0BB-49ED-A520-1A5D00DDD76B}" type="parTrans" cxnId="{FCDF267C-6C4F-4712-940E-7E212F99E672}">
      <dgm:prSet/>
      <dgm:spPr/>
      <dgm:t>
        <a:bodyPr/>
        <a:lstStyle/>
        <a:p>
          <a:endParaRPr lang="id-ID"/>
        </a:p>
      </dgm:t>
    </dgm:pt>
    <dgm:pt modelId="{355EFD20-82D5-4B5F-8E74-581000772898}" type="sibTrans" cxnId="{FCDF267C-6C4F-4712-940E-7E212F99E672}">
      <dgm:prSet/>
      <dgm:spPr/>
      <dgm:t>
        <a:bodyPr/>
        <a:lstStyle/>
        <a:p>
          <a:endParaRPr lang="id-ID"/>
        </a:p>
      </dgm:t>
    </dgm:pt>
    <dgm:pt modelId="{25A79B88-9940-4C25-A9EE-67324423A996}">
      <dgm:prSet phldrT="[Text]" custT="1"/>
      <dgm:spPr/>
      <dgm:t>
        <a:bodyPr/>
        <a:lstStyle/>
        <a:p>
          <a:r>
            <a:rPr lang="en-US" sz="2400" dirty="0" smtClean="0">
              <a:latin typeface="David" pitchFamily="34" charset="-79"/>
              <a:cs typeface="David" pitchFamily="34" charset="-79"/>
            </a:rPr>
            <a:t>Religion </a:t>
          </a:r>
          <a:endParaRPr lang="id-ID" sz="2400" dirty="0">
            <a:latin typeface="David" pitchFamily="34" charset="-79"/>
            <a:cs typeface="David" pitchFamily="34" charset="-79"/>
          </a:endParaRPr>
        </a:p>
      </dgm:t>
    </dgm:pt>
    <dgm:pt modelId="{842DC84B-5017-45A1-993E-FCB5F419B3D8}" type="parTrans" cxnId="{2866C740-28E6-4F8C-A265-6CDD54689212}">
      <dgm:prSet/>
      <dgm:spPr/>
      <dgm:t>
        <a:bodyPr/>
        <a:lstStyle/>
        <a:p>
          <a:endParaRPr lang="id-ID"/>
        </a:p>
      </dgm:t>
    </dgm:pt>
    <dgm:pt modelId="{CD8AC8F9-338D-4E9E-BB0C-616844C1B8D9}" type="sibTrans" cxnId="{2866C740-28E6-4F8C-A265-6CDD54689212}">
      <dgm:prSet/>
      <dgm:spPr/>
      <dgm:t>
        <a:bodyPr/>
        <a:lstStyle/>
        <a:p>
          <a:endParaRPr lang="id-ID"/>
        </a:p>
      </dgm:t>
    </dgm:pt>
    <dgm:pt modelId="{499C7B58-4D69-47C6-B528-6C5C9211D7FF}">
      <dgm:prSet phldrT="[Text]" custT="1"/>
      <dgm:spPr/>
      <dgm:t>
        <a:bodyPr/>
        <a:lstStyle/>
        <a:p>
          <a:r>
            <a:rPr lang="en-US" sz="2400" dirty="0" smtClean="0">
              <a:latin typeface="David" pitchFamily="34" charset="-79"/>
              <a:cs typeface="David" pitchFamily="34" charset="-79"/>
            </a:rPr>
            <a:t>Active coping</a:t>
          </a:r>
          <a:endParaRPr lang="id-ID" sz="2400" dirty="0">
            <a:latin typeface="David" pitchFamily="34" charset="-79"/>
            <a:cs typeface="David" pitchFamily="34" charset="-79"/>
          </a:endParaRPr>
        </a:p>
      </dgm:t>
    </dgm:pt>
    <dgm:pt modelId="{4B1C9E17-4F97-40A7-AA43-AAF36B37F178}" type="parTrans" cxnId="{39BCFBFB-8D8F-434E-8A63-6FA836DE6B3B}">
      <dgm:prSet/>
      <dgm:spPr/>
      <dgm:t>
        <a:bodyPr/>
        <a:lstStyle/>
        <a:p>
          <a:endParaRPr lang="id-ID"/>
        </a:p>
      </dgm:t>
    </dgm:pt>
    <dgm:pt modelId="{DDD6E10F-8F88-46F5-ADB4-4C8F3123206B}" type="sibTrans" cxnId="{39BCFBFB-8D8F-434E-8A63-6FA836DE6B3B}">
      <dgm:prSet/>
      <dgm:spPr/>
      <dgm:t>
        <a:bodyPr/>
        <a:lstStyle/>
        <a:p>
          <a:endParaRPr lang="id-ID"/>
        </a:p>
      </dgm:t>
    </dgm:pt>
    <dgm:pt modelId="{D9348B68-93E8-49D9-ACDD-601F690F9420}">
      <dgm:prSet phldrT="[Text]" custT="1"/>
      <dgm:spPr/>
      <dgm:t>
        <a:bodyPr/>
        <a:lstStyle/>
        <a:p>
          <a:r>
            <a:rPr lang="en-US" sz="2400" dirty="0" smtClean="0">
              <a:latin typeface="David" pitchFamily="34" charset="-79"/>
              <a:cs typeface="David" pitchFamily="34" charset="-79"/>
            </a:rPr>
            <a:t> Positive reinterpretation</a:t>
          </a:r>
          <a:endParaRPr lang="id-ID" sz="2400" dirty="0">
            <a:latin typeface="David" pitchFamily="34" charset="-79"/>
            <a:cs typeface="David" pitchFamily="34" charset="-79"/>
          </a:endParaRPr>
        </a:p>
      </dgm:t>
    </dgm:pt>
    <dgm:pt modelId="{97DEE125-1C7C-42DC-B221-84933DD324FE}" type="parTrans" cxnId="{0EFA8E80-A577-4C7C-8B19-6A8B64509325}">
      <dgm:prSet/>
      <dgm:spPr/>
      <dgm:t>
        <a:bodyPr/>
        <a:lstStyle/>
        <a:p>
          <a:endParaRPr lang="id-ID"/>
        </a:p>
      </dgm:t>
    </dgm:pt>
    <dgm:pt modelId="{22EC9A40-48AB-4BEC-BD14-7F0A8252ABD9}" type="sibTrans" cxnId="{0EFA8E80-A577-4C7C-8B19-6A8B64509325}">
      <dgm:prSet/>
      <dgm:spPr/>
      <dgm:t>
        <a:bodyPr/>
        <a:lstStyle/>
        <a:p>
          <a:endParaRPr lang="id-ID"/>
        </a:p>
      </dgm:t>
    </dgm:pt>
    <dgm:pt modelId="{82C635F7-552C-4429-B6F3-6D74B59EF5E6}">
      <dgm:prSet phldrT="[Text]" custT="1"/>
      <dgm:spPr/>
      <dgm:t>
        <a:bodyPr/>
        <a:lstStyle/>
        <a:p>
          <a:r>
            <a:rPr lang="en-US" sz="2400" dirty="0" smtClean="0">
              <a:latin typeface="David" pitchFamily="34" charset="-79"/>
              <a:cs typeface="David" pitchFamily="34" charset="-79"/>
            </a:rPr>
            <a:t>Acceptance</a:t>
          </a:r>
          <a:endParaRPr lang="id-ID" sz="2400" dirty="0">
            <a:latin typeface="David" pitchFamily="34" charset="-79"/>
            <a:cs typeface="David" pitchFamily="34" charset="-79"/>
          </a:endParaRPr>
        </a:p>
      </dgm:t>
    </dgm:pt>
    <dgm:pt modelId="{7164334D-00D2-477F-8C66-B56B8B990C9A}" type="parTrans" cxnId="{F81AF7ED-8E18-4055-998A-354CF08AC311}">
      <dgm:prSet/>
      <dgm:spPr/>
      <dgm:t>
        <a:bodyPr/>
        <a:lstStyle/>
        <a:p>
          <a:endParaRPr lang="id-ID"/>
        </a:p>
      </dgm:t>
    </dgm:pt>
    <dgm:pt modelId="{80F27A1F-F311-4AD5-A2DE-D963686175B5}" type="sibTrans" cxnId="{F81AF7ED-8E18-4055-998A-354CF08AC311}">
      <dgm:prSet/>
      <dgm:spPr/>
      <dgm:t>
        <a:bodyPr/>
        <a:lstStyle/>
        <a:p>
          <a:endParaRPr lang="id-ID"/>
        </a:p>
      </dgm:t>
    </dgm:pt>
    <dgm:pt modelId="{46597FAE-BA3F-4639-A061-F45E57710572}">
      <dgm:prSet phldrT="[Text]" custT="1"/>
      <dgm:spPr/>
      <dgm:t>
        <a:bodyPr/>
        <a:lstStyle/>
        <a:p>
          <a:r>
            <a:rPr lang="en-US" sz="2400" dirty="0" smtClean="0">
              <a:latin typeface="David" pitchFamily="34" charset="-79"/>
              <a:cs typeface="David" pitchFamily="34" charset="-79"/>
            </a:rPr>
            <a:t> Planning</a:t>
          </a:r>
          <a:endParaRPr lang="id-ID" sz="2400" dirty="0">
            <a:latin typeface="David" pitchFamily="34" charset="-79"/>
            <a:cs typeface="David" pitchFamily="34" charset="-79"/>
          </a:endParaRPr>
        </a:p>
      </dgm:t>
    </dgm:pt>
    <dgm:pt modelId="{24B6A25F-391C-48C1-9473-6ADB1D5A34F0}" type="parTrans" cxnId="{BC81A96E-52E5-49E5-B3FA-9889C86248BE}">
      <dgm:prSet/>
      <dgm:spPr/>
      <dgm:t>
        <a:bodyPr/>
        <a:lstStyle/>
        <a:p>
          <a:endParaRPr lang="id-ID"/>
        </a:p>
      </dgm:t>
    </dgm:pt>
    <dgm:pt modelId="{4C8F369A-99D3-4B68-9A07-E3B338497A5F}" type="sibTrans" cxnId="{BC81A96E-52E5-49E5-B3FA-9889C86248BE}">
      <dgm:prSet/>
      <dgm:spPr/>
      <dgm:t>
        <a:bodyPr/>
        <a:lstStyle/>
        <a:p>
          <a:endParaRPr lang="id-ID"/>
        </a:p>
      </dgm:t>
    </dgm:pt>
    <dgm:pt modelId="{5B8202DD-CF92-4A1F-8690-F18ACE92B6FC}" type="pres">
      <dgm:prSet presAssocID="{9DED3A22-B373-41A4-85BE-A83FF23D7474}" presName="Name0" presStyleCnt="0">
        <dgm:presLayoutVars>
          <dgm:dir/>
          <dgm:animLvl val="lvl"/>
          <dgm:resizeHandles val="exact"/>
        </dgm:presLayoutVars>
      </dgm:prSet>
      <dgm:spPr/>
      <dgm:t>
        <a:bodyPr/>
        <a:lstStyle/>
        <a:p>
          <a:endParaRPr lang="id-ID"/>
        </a:p>
      </dgm:t>
    </dgm:pt>
    <dgm:pt modelId="{4D5B6F56-4B59-460C-A7C1-B79C5F9DFF7F}" type="pres">
      <dgm:prSet presAssocID="{C25CD055-3FED-4ED1-8F7C-9DAB245585EF}" presName="composite" presStyleCnt="0"/>
      <dgm:spPr/>
    </dgm:pt>
    <dgm:pt modelId="{34C1A87A-A5F7-4AF4-BDA6-786C82CFA231}" type="pres">
      <dgm:prSet presAssocID="{C25CD055-3FED-4ED1-8F7C-9DAB245585EF}" presName="parTx" presStyleLbl="alignNode1" presStyleIdx="0" presStyleCnt="2">
        <dgm:presLayoutVars>
          <dgm:chMax val="0"/>
          <dgm:chPref val="0"/>
          <dgm:bulletEnabled val="1"/>
        </dgm:presLayoutVars>
      </dgm:prSet>
      <dgm:spPr/>
      <dgm:t>
        <a:bodyPr/>
        <a:lstStyle/>
        <a:p>
          <a:endParaRPr lang="id-ID"/>
        </a:p>
      </dgm:t>
    </dgm:pt>
    <dgm:pt modelId="{89570273-E34A-4AA3-A5FA-A61CF149DBE8}" type="pres">
      <dgm:prSet presAssocID="{C25CD055-3FED-4ED1-8F7C-9DAB245585EF}" presName="desTx" presStyleLbl="alignAccFollowNode1" presStyleIdx="0" presStyleCnt="2">
        <dgm:presLayoutVars>
          <dgm:bulletEnabled val="1"/>
        </dgm:presLayoutVars>
      </dgm:prSet>
      <dgm:spPr/>
      <dgm:t>
        <a:bodyPr/>
        <a:lstStyle/>
        <a:p>
          <a:endParaRPr lang="id-ID"/>
        </a:p>
      </dgm:t>
    </dgm:pt>
    <dgm:pt modelId="{EAFD76D3-4401-4300-A53E-353237406432}" type="pres">
      <dgm:prSet presAssocID="{AE404582-E85E-4EAB-B107-AC6C136FFBF8}" presName="space" presStyleCnt="0"/>
      <dgm:spPr/>
    </dgm:pt>
    <dgm:pt modelId="{F61ED131-90D9-41BE-91DF-EFC40F31CDCA}" type="pres">
      <dgm:prSet presAssocID="{19B35828-779B-4BA8-A017-EEE974BD23A9}" presName="composite" presStyleCnt="0"/>
      <dgm:spPr/>
    </dgm:pt>
    <dgm:pt modelId="{25F42964-3580-4087-8795-DA4D93074873}" type="pres">
      <dgm:prSet presAssocID="{19B35828-779B-4BA8-A017-EEE974BD23A9}" presName="parTx" presStyleLbl="alignNode1" presStyleIdx="1" presStyleCnt="2">
        <dgm:presLayoutVars>
          <dgm:chMax val="0"/>
          <dgm:chPref val="0"/>
          <dgm:bulletEnabled val="1"/>
        </dgm:presLayoutVars>
      </dgm:prSet>
      <dgm:spPr/>
      <dgm:t>
        <a:bodyPr/>
        <a:lstStyle/>
        <a:p>
          <a:endParaRPr lang="id-ID"/>
        </a:p>
      </dgm:t>
    </dgm:pt>
    <dgm:pt modelId="{060E00F3-55AF-407B-9EC3-1A110E323DA4}" type="pres">
      <dgm:prSet presAssocID="{19B35828-779B-4BA8-A017-EEE974BD23A9}" presName="desTx" presStyleLbl="alignAccFollowNode1" presStyleIdx="1" presStyleCnt="2">
        <dgm:presLayoutVars>
          <dgm:bulletEnabled val="1"/>
        </dgm:presLayoutVars>
      </dgm:prSet>
      <dgm:spPr/>
      <dgm:t>
        <a:bodyPr/>
        <a:lstStyle/>
        <a:p>
          <a:endParaRPr lang="id-ID"/>
        </a:p>
      </dgm:t>
    </dgm:pt>
  </dgm:ptLst>
  <dgm:cxnLst>
    <dgm:cxn modelId="{B0C290BE-D7EC-4CC9-AA0A-7FC8C66D3EE0}" type="presOf" srcId="{C25CD055-3FED-4ED1-8F7C-9DAB245585EF}" destId="{34C1A87A-A5F7-4AF4-BDA6-786C82CFA231}" srcOrd="0" destOrd="0" presId="urn:microsoft.com/office/officeart/2005/8/layout/hList1"/>
    <dgm:cxn modelId="{0EFA8E80-A577-4C7C-8B19-6A8B64509325}" srcId="{19B35828-779B-4BA8-A017-EEE974BD23A9}" destId="{D9348B68-93E8-49D9-ACDD-601F690F9420}" srcOrd="5" destOrd="0" parTransId="{97DEE125-1C7C-42DC-B221-84933DD324FE}" sibTransId="{22EC9A40-48AB-4BEC-BD14-7F0A8252ABD9}"/>
    <dgm:cxn modelId="{689393C3-984B-482B-92E3-F43ECE5DF0B3}" type="presOf" srcId="{D9348B68-93E8-49D9-ACDD-601F690F9420}" destId="{060E00F3-55AF-407B-9EC3-1A110E323DA4}" srcOrd="0" destOrd="5" presId="urn:microsoft.com/office/officeart/2005/8/layout/hList1"/>
    <dgm:cxn modelId="{39BCFBFB-8D8F-434E-8A63-6FA836DE6B3B}" srcId="{19B35828-779B-4BA8-A017-EEE974BD23A9}" destId="{499C7B58-4D69-47C6-B528-6C5C9211D7FF}" srcOrd="4" destOrd="0" parTransId="{4B1C9E17-4F97-40A7-AA43-AAF36B37F178}" sibTransId="{DDD6E10F-8F88-46F5-ADB4-4C8F3123206B}"/>
    <dgm:cxn modelId="{C73AE1B3-F010-4486-8A3C-AB92075F492A}" type="presOf" srcId="{C3315470-260B-4674-990B-5A8F7A5A0A95}" destId="{89570273-E34A-4AA3-A5FA-A61CF149DBE8}" srcOrd="0" destOrd="3" presId="urn:microsoft.com/office/officeart/2005/8/layout/hList1"/>
    <dgm:cxn modelId="{35F8AF2D-BD5A-418D-884B-3852EFA1300F}" srcId="{19B35828-779B-4BA8-A017-EEE974BD23A9}" destId="{8F6EC991-A70E-400F-95C2-E03891FA7BC8}" srcOrd="1" destOrd="0" parTransId="{A023704D-494A-418D-8B76-98367BB8AD60}" sibTransId="{6F69CA97-AA15-4F33-B21B-B4DFEEAAE8E5}"/>
    <dgm:cxn modelId="{A914FEC3-53D5-42F7-B157-3AC5DD964385}" type="presOf" srcId="{9DED3A22-B373-41A4-85BE-A83FF23D7474}" destId="{5B8202DD-CF92-4A1F-8690-F18ACE92B6FC}" srcOrd="0" destOrd="0" presId="urn:microsoft.com/office/officeart/2005/8/layout/hList1"/>
    <dgm:cxn modelId="{CE812304-B968-430C-A210-0119E0F837C1}" type="presOf" srcId="{8F6EC991-A70E-400F-95C2-E03891FA7BC8}" destId="{060E00F3-55AF-407B-9EC3-1A110E323DA4}" srcOrd="0" destOrd="1" presId="urn:microsoft.com/office/officeart/2005/8/layout/hList1"/>
    <dgm:cxn modelId="{2E6F2100-5200-4F2E-A858-352E8DD69A84}" type="presOf" srcId="{E086F65C-F829-427E-AAD0-C26D53E389ED}" destId="{89570273-E34A-4AA3-A5FA-A61CF149DBE8}" srcOrd="0" destOrd="1" presId="urn:microsoft.com/office/officeart/2005/8/layout/hList1"/>
    <dgm:cxn modelId="{256387B5-D59B-4060-89A9-D72E7B9BBB46}" type="presOf" srcId="{1E414E64-CB31-4294-96B7-4B8C55CE4A1D}" destId="{89570273-E34A-4AA3-A5FA-A61CF149DBE8}" srcOrd="0" destOrd="2" presId="urn:microsoft.com/office/officeart/2005/8/layout/hList1"/>
    <dgm:cxn modelId="{2866C740-28E6-4F8C-A265-6CDD54689212}" srcId="{19B35828-779B-4BA8-A017-EEE974BD23A9}" destId="{25A79B88-9940-4C25-A9EE-67324423A996}" srcOrd="3" destOrd="0" parTransId="{842DC84B-5017-45A1-993E-FCB5F419B3D8}" sibTransId="{CD8AC8F9-338D-4E9E-BB0C-616844C1B8D9}"/>
    <dgm:cxn modelId="{F81AF7ED-8E18-4055-998A-354CF08AC311}" srcId="{19B35828-779B-4BA8-A017-EEE974BD23A9}" destId="{82C635F7-552C-4429-B6F3-6D74B59EF5E6}" srcOrd="6" destOrd="0" parTransId="{7164334D-00D2-477F-8C66-B56B8B990C9A}" sibTransId="{80F27A1F-F311-4AD5-A2DE-D963686175B5}"/>
    <dgm:cxn modelId="{01AEEF68-FE85-4313-A22E-0DBB83ACD5B8}" srcId="{C25CD055-3FED-4ED1-8F7C-9DAB245585EF}" destId="{CEE3B578-BB40-4D18-9AEE-CD994BDA593F}" srcOrd="0" destOrd="0" parTransId="{75FE5CE8-958C-4537-96BF-4E0DE5D945D9}" sibTransId="{3B2CD850-E093-4723-BF8A-D5CFC20B184A}"/>
    <dgm:cxn modelId="{826B2333-DE1A-4BA4-8F36-89354D992EE4}" srcId="{C25CD055-3FED-4ED1-8F7C-9DAB245585EF}" destId="{C3315470-260B-4674-990B-5A8F7A5A0A95}" srcOrd="3" destOrd="0" parTransId="{5D5CBA6A-DBF0-4E67-ACB8-E56DF7CF812D}" sibTransId="{040B6065-EBA5-49E8-B289-FA15D612F9BB}"/>
    <dgm:cxn modelId="{1FE8D871-AF1C-4406-9A00-EE8030BC5300}" srcId="{9DED3A22-B373-41A4-85BE-A83FF23D7474}" destId="{C25CD055-3FED-4ED1-8F7C-9DAB245585EF}" srcOrd="0" destOrd="0" parTransId="{5B360820-522F-439B-A0EC-BFA194477F39}" sibTransId="{AE404582-E85E-4EAB-B107-AC6C136FFBF8}"/>
    <dgm:cxn modelId="{9D3B4D4C-89E6-40CD-8A29-7145CD2A8621}" srcId="{C25CD055-3FED-4ED1-8F7C-9DAB245585EF}" destId="{1059D4FD-3BFF-4D34-87A0-8332E3227D92}" srcOrd="4" destOrd="0" parTransId="{174C79EC-6270-499E-9AE1-356705039887}" sibTransId="{A54D2701-4181-4557-834F-5971892CBE4D}"/>
    <dgm:cxn modelId="{84366DDB-4969-4F3E-BB47-993EEA8AB520}" type="presOf" srcId="{19B35828-779B-4BA8-A017-EEE974BD23A9}" destId="{25F42964-3580-4087-8795-DA4D93074873}" srcOrd="0" destOrd="0" presId="urn:microsoft.com/office/officeart/2005/8/layout/hList1"/>
    <dgm:cxn modelId="{F6F0812C-5CE4-4EC2-A77C-9CBB3BC5BEEC}" type="presOf" srcId="{9FD6AAC9-64D0-4CF2-A8C5-40B669277906}" destId="{060E00F3-55AF-407B-9EC3-1A110E323DA4}" srcOrd="0" destOrd="2" presId="urn:microsoft.com/office/officeart/2005/8/layout/hList1"/>
    <dgm:cxn modelId="{76D76084-357C-43C8-A13C-1A0DA1132DC6}" type="presOf" srcId="{25A79B88-9940-4C25-A9EE-67324423A996}" destId="{060E00F3-55AF-407B-9EC3-1A110E323DA4}" srcOrd="0" destOrd="3" presId="urn:microsoft.com/office/officeart/2005/8/layout/hList1"/>
    <dgm:cxn modelId="{97A4BDE3-510D-4BA1-8229-C3DCE5DC8675}" srcId="{C25CD055-3FED-4ED1-8F7C-9DAB245585EF}" destId="{1E414E64-CB31-4294-96B7-4B8C55CE4A1D}" srcOrd="2" destOrd="0" parTransId="{31EB1BC1-9DF7-4EF3-98FF-2A57CA7DC47F}" sibTransId="{B632E255-F71E-42A7-AE75-E933902F65E7}"/>
    <dgm:cxn modelId="{081621F4-85D3-418A-82E7-7D05FADC623E}" srcId="{19B35828-779B-4BA8-A017-EEE974BD23A9}" destId="{840FC18D-25C4-48FC-86C8-428DD2A0B72C}" srcOrd="0" destOrd="0" parTransId="{15327D96-50AA-42B0-B79D-3B0C9124D3E9}" sibTransId="{A8B0F0DB-CDDB-4AE6-8544-1DD87930772E}"/>
    <dgm:cxn modelId="{CDBA999D-6A8D-4F2B-BED2-CC74CECD229D}" type="presOf" srcId="{46597FAE-BA3F-4639-A061-F45E57710572}" destId="{060E00F3-55AF-407B-9EC3-1A110E323DA4}" srcOrd="0" destOrd="7" presId="urn:microsoft.com/office/officeart/2005/8/layout/hList1"/>
    <dgm:cxn modelId="{6D194C8A-46D9-42D0-8D7C-9B1F55ACD8B6}" type="presOf" srcId="{840FC18D-25C4-48FC-86C8-428DD2A0B72C}" destId="{060E00F3-55AF-407B-9EC3-1A110E323DA4}" srcOrd="0" destOrd="0" presId="urn:microsoft.com/office/officeart/2005/8/layout/hList1"/>
    <dgm:cxn modelId="{BC81A96E-52E5-49E5-B3FA-9889C86248BE}" srcId="{19B35828-779B-4BA8-A017-EEE974BD23A9}" destId="{46597FAE-BA3F-4639-A061-F45E57710572}" srcOrd="7" destOrd="0" parTransId="{24B6A25F-391C-48C1-9473-6ADB1D5A34F0}" sibTransId="{4C8F369A-99D3-4B68-9A07-E3B338497A5F}"/>
    <dgm:cxn modelId="{C809AE5E-FD67-4DFC-9546-3E1F35D8E6DD}" type="presOf" srcId="{82C635F7-552C-4429-B6F3-6D74B59EF5E6}" destId="{060E00F3-55AF-407B-9EC3-1A110E323DA4}" srcOrd="0" destOrd="6" presId="urn:microsoft.com/office/officeart/2005/8/layout/hList1"/>
    <dgm:cxn modelId="{F36A219D-4D4B-4F1D-990D-4DE9EF76A566}" type="presOf" srcId="{CEE3B578-BB40-4D18-9AEE-CD994BDA593F}" destId="{89570273-E34A-4AA3-A5FA-A61CF149DBE8}" srcOrd="0" destOrd="0" presId="urn:microsoft.com/office/officeart/2005/8/layout/hList1"/>
    <dgm:cxn modelId="{26005701-B127-41A3-9C6F-61C4E713F627}" srcId="{9DED3A22-B373-41A4-85BE-A83FF23D7474}" destId="{19B35828-779B-4BA8-A017-EEE974BD23A9}" srcOrd="1" destOrd="0" parTransId="{B630A955-A1B2-4E12-99AF-91D3177AC905}" sibTransId="{54CDF24E-A2FE-4445-B6FA-F40BABE02992}"/>
    <dgm:cxn modelId="{86FC881F-0980-4BCA-A75A-9DFC1B0D9EB0}" type="presOf" srcId="{1059D4FD-3BFF-4D34-87A0-8332E3227D92}" destId="{89570273-E34A-4AA3-A5FA-A61CF149DBE8}" srcOrd="0" destOrd="4" presId="urn:microsoft.com/office/officeart/2005/8/layout/hList1"/>
    <dgm:cxn modelId="{B98D64FD-3456-4BBD-A62C-9A912101609D}" srcId="{C25CD055-3FED-4ED1-8F7C-9DAB245585EF}" destId="{E086F65C-F829-427E-AAD0-C26D53E389ED}" srcOrd="1" destOrd="0" parTransId="{77B31893-1A33-4B62-B720-0BB0EEED7A27}" sibTransId="{452E4716-B7D6-4551-9EFF-188075457CB4}"/>
    <dgm:cxn modelId="{D36DDE91-507B-4C51-B8D6-699BDBCBD1A7}" type="presOf" srcId="{499C7B58-4D69-47C6-B528-6C5C9211D7FF}" destId="{060E00F3-55AF-407B-9EC3-1A110E323DA4}" srcOrd="0" destOrd="4" presId="urn:microsoft.com/office/officeart/2005/8/layout/hList1"/>
    <dgm:cxn modelId="{FCDF267C-6C4F-4712-940E-7E212F99E672}" srcId="{19B35828-779B-4BA8-A017-EEE974BD23A9}" destId="{9FD6AAC9-64D0-4CF2-A8C5-40B669277906}" srcOrd="2" destOrd="0" parTransId="{5C980AFC-A0BB-49ED-A520-1A5D00DDD76B}" sibTransId="{355EFD20-82D5-4B5F-8E74-581000772898}"/>
    <dgm:cxn modelId="{C6C48A84-8D29-42CA-8643-2A99F4ACE615}" type="presParOf" srcId="{5B8202DD-CF92-4A1F-8690-F18ACE92B6FC}" destId="{4D5B6F56-4B59-460C-A7C1-B79C5F9DFF7F}" srcOrd="0" destOrd="0" presId="urn:microsoft.com/office/officeart/2005/8/layout/hList1"/>
    <dgm:cxn modelId="{0BB99A36-EFE5-41F2-9D6E-11426A4390EB}" type="presParOf" srcId="{4D5B6F56-4B59-460C-A7C1-B79C5F9DFF7F}" destId="{34C1A87A-A5F7-4AF4-BDA6-786C82CFA231}" srcOrd="0" destOrd="0" presId="urn:microsoft.com/office/officeart/2005/8/layout/hList1"/>
    <dgm:cxn modelId="{9F664DDD-3D4D-4F5E-AEFD-9D3DB0EC79CD}" type="presParOf" srcId="{4D5B6F56-4B59-460C-A7C1-B79C5F9DFF7F}" destId="{89570273-E34A-4AA3-A5FA-A61CF149DBE8}" srcOrd="1" destOrd="0" presId="urn:microsoft.com/office/officeart/2005/8/layout/hList1"/>
    <dgm:cxn modelId="{6EE22999-0FE5-4EBD-AE46-B6668D7D97D0}" type="presParOf" srcId="{5B8202DD-CF92-4A1F-8690-F18ACE92B6FC}" destId="{EAFD76D3-4401-4300-A53E-353237406432}" srcOrd="1" destOrd="0" presId="urn:microsoft.com/office/officeart/2005/8/layout/hList1"/>
    <dgm:cxn modelId="{C4E2EB35-F1E7-4B0B-B0F3-ED07F417F3BA}" type="presParOf" srcId="{5B8202DD-CF92-4A1F-8690-F18ACE92B6FC}" destId="{F61ED131-90D9-41BE-91DF-EFC40F31CDCA}" srcOrd="2" destOrd="0" presId="urn:microsoft.com/office/officeart/2005/8/layout/hList1"/>
    <dgm:cxn modelId="{7474CC39-F1D0-4AB0-9C99-CE4E7277DA95}" type="presParOf" srcId="{F61ED131-90D9-41BE-91DF-EFC40F31CDCA}" destId="{25F42964-3580-4087-8795-DA4D93074873}" srcOrd="0" destOrd="0" presId="urn:microsoft.com/office/officeart/2005/8/layout/hList1"/>
    <dgm:cxn modelId="{6BE9C622-7F1D-4DB8-92F0-85CC076911D7}" type="presParOf" srcId="{F61ED131-90D9-41BE-91DF-EFC40F31CDCA}" destId="{060E00F3-55AF-407B-9EC3-1A110E323DA4}"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549DF8-EA59-4FDF-8999-DFBC9DA55D37}" type="doc">
      <dgm:prSet loTypeId="urn:microsoft.com/office/officeart/2005/8/layout/hList6" loCatId="list" qsTypeId="urn:microsoft.com/office/officeart/2005/8/quickstyle/simple1" qsCatId="simple" csTypeId="urn:microsoft.com/office/officeart/2005/8/colors/accent4_4" csCatId="accent4" phldr="1"/>
      <dgm:spPr/>
      <dgm:t>
        <a:bodyPr/>
        <a:lstStyle/>
        <a:p>
          <a:endParaRPr lang="id-ID"/>
        </a:p>
      </dgm:t>
    </dgm:pt>
    <dgm:pt modelId="{6DE472CD-C40D-4C4C-BB3C-4ED8617A9095}">
      <dgm:prSet phldrT="[Text]"/>
      <dgm:spPr/>
      <dgm:t>
        <a:bodyPr/>
        <a:lstStyle/>
        <a:p>
          <a:pPr algn="l"/>
          <a:r>
            <a:rPr lang="en-US" dirty="0" smtClean="0">
              <a:effectLst/>
              <a:latin typeface="David" pitchFamily="34" charset="-79"/>
              <a:cs typeface="David" pitchFamily="34" charset="-79"/>
            </a:rPr>
            <a:t>MAIN </a:t>
          </a:r>
          <a:endParaRPr lang="id-ID" dirty="0">
            <a:effectLst/>
            <a:latin typeface="David" pitchFamily="34" charset="-79"/>
            <a:cs typeface="David" pitchFamily="34" charset="-79"/>
          </a:endParaRPr>
        </a:p>
      </dgm:t>
    </dgm:pt>
    <dgm:pt modelId="{4C855E76-D778-488B-804A-0CFAA52035B1}" type="parTrans" cxnId="{4E1116B8-8562-485B-B100-1794BC44A045}">
      <dgm:prSet/>
      <dgm:spPr/>
      <dgm:t>
        <a:bodyPr/>
        <a:lstStyle/>
        <a:p>
          <a:endParaRPr lang="id-ID"/>
        </a:p>
      </dgm:t>
    </dgm:pt>
    <dgm:pt modelId="{BCFCE777-B3FD-44FB-80C5-FC2D1B1E0FF0}" type="sibTrans" cxnId="{4E1116B8-8562-485B-B100-1794BC44A045}">
      <dgm:prSet/>
      <dgm:spPr/>
      <dgm:t>
        <a:bodyPr/>
        <a:lstStyle/>
        <a:p>
          <a:endParaRPr lang="id-ID"/>
        </a:p>
      </dgm:t>
    </dgm:pt>
    <dgm:pt modelId="{D84D66EB-F2FD-4FFE-9534-AD11042C76EF}">
      <dgm:prSet phldrT="[Text]"/>
      <dgm:spPr/>
      <dgm:t>
        <a:bodyPr/>
        <a:lstStyle/>
        <a:p>
          <a:pPr algn="ctr"/>
          <a:r>
            <a:rPr lang="id-ID" dirty="0" smtClean="0">
              <a:effectLst/>
              <a:latin typeface="David" pitchFamily="34" charset="-79"/>
              <a:cs typeface="David" pitchFamily="34" charset="-79"/>
            </a:rPr>
            <a:t>To estimate the prevalence of stress among</a:t>
          </a:r>
          <a:r>
            <a:rPr lang="en-US" dirty="0" smtClean="0">
              <a:effectLst/>
              <a:latin typeface="David" pitchFamily="34" charset="-79"/>
              <a:cs typeface="David" pitchFamily="34" charset="-79"/>
            </a:rPr>
            <a:t> preclinical</a:t>
          </a:r>
          <a:r>
            <a:rPr lang="id-ID" dirty="0" smtClean="0">
              <a:effectLst/>
              <a:latin typeface="David" pitchFamily="34" charset="-79"/>
              <a:cs typeface="David" pitchFamily="34" charset="-79"/>
            </a:rPr>
            <a:t> students in UKMMC and its contributing factors. </a:t>
          </a:r>
          <a:endParaRPr lang="id-ID" dirty="0">
            <a:effectLst/>
            <a:latin typeface="David" pitchFamily="34" charset="-79"/>
            <a:cs typeface="David" pitchFamily="34" charset="-79"/>
          </a:endParaRPr>
        </a:p>
      </dgm:t>
    </dgm:pt>
    <dgm:pt modelId="{3C771202-E948-4E86-9AB6-13CB86375D4D}" type="parTrans" cxnId="{3DF85B55-4CFA-408D-8EEB-4DFD862C1604}">
      <dgm:prSet/>
      <dgm:spPr/>
      <dgm:t>
        <a:bodyPr/>
        <a:lstStyle/>
        <a:p>
          <a:endParaRPr lang="id-ID"/>
        </a:p>
      </dgm:t>
    </dgm:pt>
    <dgm:pt modelId="{791CFD91-D035-4384-A81C-0AA55E998990}" type="sibTrans" cxnId="{3DF85B55-4CFA-408D-8EEB-4DFD862C1604}">
      <dgm:prSet/>
      <dgm:spPr/>
      <dgm:t>
        <a:bodyPr/>
        <a:lstStyle/>
        <a:p>
          <a:endParaRPr lang="id-ID"/>
        </a:p>
      </dgm:t>
    </dgm:pt>
    <dgm:pt modelId="{E13A2D46-7F75-40BA-A4AA-791F364D0873}" type="pres">
      <dgm:prSet presAssocID="{3D549DF8-EA59-4FDF-8999-DFBC9DA55D37}" presName="Name0" presStyleCnt="0">
        <dgm:presLayoutVars>
          <dgm:dir/>
          <dgm:resizeHandles val="exact"/>
        </dgm:presLayoutVars>
      </dgm:prSet>
      <dgm:spPr/>
      <dgm:t>
        <a:bodyPr/>
        <a:lstStyle/>
        <a:p>
          <a:endParaRPr lang="id-ID"/>
        </a:p>
      </dgm:t>
    </dgm:pt>
    <dgm:pt modelId="{3F5AB738-8DAD-439E-8B89-A0FB5DAFFFE1}" type="pres">
      <dgm:prSet presAssocID="{6DE472CD-C40D-4C4C-BB3C-4ED8617A9095}" presName="node" presStyleLbl="node1" presStyleIdx="0" presStyleCnt="1">
        <dgm:presLayoutVars>
          <dgm:bulletEnabled val="1"/>
        </dgm:presLayoutVars>
      </dgm:prSet>
      <dgm:spPr/>
      <dgm:t>
        <a:bodyPr/>
        <a:lstStyle/>
        <a:p>
          <a:endParaRPr lang="id-ID"/>
        </a:p>
      </dgm:t>
    </dgm:pt>
  </dgm:ptLst>
  <dgm:cxnLst>
    <dgm:cxn modelId="{91D0AF03-CB5B-4BA4-8330-1BB6353F5960}" type="presOf" srcId="{6DE472CD-C40D-4C4C-BB3C-4ED8617A9095}" destId="{3F5AB738-8DAD-439E-8B89-A0FB5DAFFFE1}" srcOrd="0" destOrd="0" presId="urn:microsoft.com/office/officeart/2005/8/layout/hList6"/>
    <dgm:cxn modelId="{3DF85B55-4CFA-408D-8EEB-4DFD862C1604}" srcId="{6DE472CD-C40D-4C4C-BB3C-4ED8617A9095}" destId="{D84D66EB-F2FD-4FFE-9534-AD11042C76EF}" srcOrd="0" destOrd="0" parTransId="{3C771202-E948-4E86-9AB6-13CB86375D4D}" sibTransId="{791CFD91-D035-4384-A81C-0AA55E998990}"/>
    <dgm:cxn modelId="{A7DE92A1-BA50-4EB4-A2C1-7820B4847355}" type="presOf" srcId="{3D549DF8-EA59-4FDF-8999-DFBC9DA55D37}" destId="{E13A2D46-7F75-40BA-A4AA-791F364D0873}" srcOrd="0" destOrd="0" presId="urn:microsoft.com/office/officeart/2005/8/layout/hList6"/>
    <dgm:cxn modelId="{D9173D41-A07D-4821-9BF3-6F47CD193321}" type="presOf" srcId="{D84D66EB-F2FD-4FFE-9534-AD11042C76EF}" destId="{3F5AB738-8DAD-439E-8B89-A0FB5DAFFFE1}" srcOrd="0" destOrd="1" presId="urn:microsoft.com/office/officeart/2005/8/layout/hList6"/>
    <dgm:cxn modelId="{4E1116B8-8562-485B-B100-1794BC44A045}" srcId="{3D549DF8-EA59-4FDF-8999-DFBC9DA55D37}" destId="{6DE472CD-C40D-4C4C-BB3C-4ED8617A9095}" srcOrd="0" destOrd="0" parTransId="{4C855E76-D778-488B-804A-0CFAA52035B1}" sibTransId="{BCFCE777-B3FD-44FB-80C5-FC2D1B1E0FF0}"/>
    <dgm:cxn modelId="{F210D6EE-1B31-4C51-BB8D-11461DF5A6F1}" type="presParOf" srcId="{E13A2D46-7F75-40BA-A4AA-791F364D0873}" destId="{3F5AB738-8DAD-439E-8B89-A0FB5DAFFFE1}" srcOrd="0"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7DA16D-8ABE-496E-BBD9-80A1376BE264}" type="doc">
      <dgm:prSet loTypeId="urn:microsoft.com/office/officeart/2005/8/layout/vList2" loCatId="list" qsTypeId="urn:microsoft.com/office/officeart/2005/8/quickstyle/simple3" qsCatId="simple" csTypeId="urn:microsoft.com/office/officeart/2005/8/colors/colorful4" csCatId="colorful" phldr="1"/>
      <dgm:spPr/>
      <dgm:t>
        <a:bodyPr/>
        <a:lstStyle/>
        <a:p>
          <a:endParaRPr lang="id-ID"/>
        </a:p>
      </dgm:t>
    </dgm:pt>
    <dgm:pt modelId="{540F032D-286D-4063-9BE1-791B8CADEDDE}">
      <dgm:prSet phldrT="[Text]" custT="1"/>
      <dgm:spPr/>
      <dgm:t>
        <a:bodyPr/>
        <a:lstStyle/>
        <a:p>
          <a:r>
            <a:rPr lang="id-ID" sz="1800" b="1" dirty="0" smtClean="0">
              <a:latin typeface="Arial" pitchFamily="34" charset="0"/>
              <a:cs typeface="Arial" pitchFamily="34" charset="0"/>
            </a:rPr>
            <a:t>There is significant association of stress with </a:t>
          </a:r>
          <a:r>
            <a:rPr lang="id-ID" sz="1800" b="1" dirty="0" smtClean="0">
              <a:solidFill>
                <a:srgbClr val="FF0000"/>
              </a:solidFill>
              <a:latin typeface="Arial" pitchFamily="34" charset="0"/>
              <a:cs typeface="Arial" pitchFamily="34" charset="0"/>
            </a:rPr>
            <a:t>races</a:t>
          </a:r>
          <a:r>
            <a:rPr lang="id-ID" sz="1800" b="1" dirty="0" smtClean="0">
              <a:latin typeface="Arial" pitchFamily="34" charset="0"/>
              <a:cs typeface="Arial" pitchFamily="34" charset="0"/>
            </a:rPr>
            <a:t> among medical students in UKMMC.</a:t>
          </a:r>
          <a:endParaRPr lang="id-ID" sz="1800" b="1" dirty="0">
            <a:latin typeface="Arial" pitchFamily="34" charset="0"/>
            <a:cs typeface="Arial" pitchFamily="34" charset="0"/>
          </a:endParaRPr>
        </a:p>
      </dgm:t>
    </dgm:pt>
    <dgm:pt modelId="{CD28EAA2-25BD-499B-8FD7-18417CF0CB90}" type="parTrans" cxnId="{D1491977-31AD-4467-AB14-5D92CA859A70}">
      <dgm:prSet/>
      <dgm:spPr/>
      <dgm:t>
        <a:bodyPr/>
        <a:lstStyle/>
        <a:p>
          <a:endParaRPr lang="id-ID"/>
        </a:p>
      </dgm:t>
    </dgm:pt>
    <dgm:pt modelId="{B7437C67-6C4A-47A9-903B-CF8A73B284BA}" type="sibTrans" cxnId="{D1491977-31AD-4467-AB14-5D92CA859A70}">
      <dgm:prSet/>
      <dgm:spPr/>
      <dgm:t>
        <a:bodyPr/>
        <a:lstStyle/>
        <a:p>
          <a:endParaRPr lang="id-ID"/>
        </a:p>
      </dgm:t>
    </dgm:pt>
    <dgm:pt modelId="{0ADD427B-C6C5-4C74-B8D4-8C2C7EFC72C0}">
      <dgm:prSet phldrT="[Text]" custT="1"/>
      <dgm:spPr/>
      <dgm:t>
        <a:bodyPr/>
        <a:lstStyle/>
        <a:p>
          <a:r>
            <a:rPr lang="id-ID" sz="1800" b="1" dirty="0" smtClean="0">
              <a:latin typeface="Arial" pitchFamily="34" charset="0"/>
              <a:cs typeface="Arial" pitchFamily="34" charset="0"/>
            </a:rPr>
            <a:t>There is significant association of stress with </a:t>
          </a:r>
          <a:r>
            <a:rPr lang="id-ID" sz="1800" b="1" dirty="0" smtClean="0">
              <a:solidFill>
                <a:srgbClr val="FF0000"/>
              </a:solidFill>
              <a:latin typeface="Arial" pitchFamily="34" charset="0"/>
              <a:cs typeface="Arial" pitchFamily="34" charset="0"/>
            </a:rPr>
            <a:t>years of study </a:t>
          </a:r>
          <a:r>
            <a:rPr lang="id-ID" sz="1800" b="1" dirty="0" smtClean="0">
              <a:latin typeface="Arial" pitchFamily="34" charset="0"/>
              <a:cs typeface="Arial" pitchFamily="34" charset="0"/>
            </a:rPr>
            <a:t>among medical students in UKMMC.</a:t>
          </a:r>
          <a:endParaRPr lang="id-ID" sz="1800" b="1" dirty="0">
            <a:latin typeface="Arial" pitchFamily="34" charset="0"/>
            <a:cs typeface="Arial" pitchFamily="34" charset="0"/>
          </a:endParaRPr>
        </a:p>
      </dgm:t>
    </dgm:pt>
    <dgm:pt modelId="{4D824B8B-036A-426B-A5B4-C46DCEBBF63A}" type="parTrans" cxnId="{11600D34-DEBD-48D1-B7AB-19BFB8B0E02F}">
      <dgm:prSet/>
      <dgm:spPr/>
      <dgm:t>
        <a:bodyPr/>
        <a:lstStyle/>
        <a:p>
          <a:endParaRPr lang="id-ID"/>
        </a:p>
      </dgm:t>
    </dgm:pt>
    <dgm:pt modelId="{D4F45533-14B7-4EA0-8D51-ADC1A5ACC560}" type="sibTrans" cxnId="{11600D34-DEBD-48D1-B7AB-19BFB8B0E02F}">
      <dgm:prSet/>
      <dgm:spPr/>
      <dgm:t>
        <a:bodyPr/>
        <a:lstStyle/>
        <a:p>
          <a:endParaRPr lang="id-ID"/>
        </a:p>
      </dgm:t>
    </dgm:pt>
    <dgm:pt modelId="{DBB96DA3-A083-460F-9A9A-A2C9CF264575}">
      <dgm:prSet custT="1"/>
      <dgm:spPr/>
      <dgm:t>
        <a:bodyPr/>
        <a:lstStyle/>
        <a:p>
          <a:r>
            <a:rPr lang="id-ID" sz="1800" b="1" dirty="0" smtClean="0">
              <a:latin typeface="Arial" pitchFamily="34" charset="0"/>
              <a:cs typeface="Arial" pitchFamily="34" charset="0"/>
            </a:rPr>
            <a:t>There is significant association of stress with </a:t>
          </a:r>
          <a:r>
            <a:rPr lang="id-ID" sz="1800" b="1" dirty="0" smtClean="0">
              <a:solidFill>
                <a:srgbClr val="FF0000"/>
              </a:solidFill>
              <a:latin typeface="Arial" pitchFamily="34" charset="0"/>
              <a:cs typeface="Arial" pitchFamily="34" charset="0"/>
            </a:rPr>
            <a:t>gender</a:t>
          </a:r>
          <a:r>
            <a:rPr lang="id-ID" sz="1800" b="1" dirty="0" smtClean="0">
              <a:latin typeface="Arial" pitchFamily="34" charset="0"/>
              <a:cs typeface="Arial" pitchFamily="34" charset="0"/>
            </a:rPr>
            <a:t> among medical students of UKMMC.</a:t>
          </a:r>
          <a:endParaRPr lang="id-ID" sz="1800" b="1" dirty="0">
            <a:latin typeface="Arial" pitchFamily="34" charset="0"/>
            <a:cs typeface="Arial" pitchFamily="34" charset="0"/>
          </a:endParaRPr>
        </a:p>
      </dgm:t>
    </dgm:pt>
    <dgm:pt modelId="{7F281ED1-2FFE-4A0E-A4C1-952ECE970C90}" type="parTrans" cxnId="{11A8BDBA-D1A8-410C-A26A-1B3BAD5B5CC6}">
      <dgm:prSet/>
      <dgm:spPr/>
      <dgm:t>
        <a:bodyPr/>
        <a:lstStyle/>
        <a:p>
          <a:endParaRPr lang="id-ID"/>
        </a:p>
      </dgm:t>
    </dgm:pt>
    <dgm:pt modelId="{C6E26446-67E7-4CDC-A9BB-4F05405818E7}" type="sibTrans" cxnId="{11A8BDBA-D1A8-410C-A26A-1B3BAD5B5CC6}">
      <dgm:prSet/>
      <dgm:spPr/>
      <dgm:t>
        <a:bodyPr/>
        <a:lstStyle/>
        <a:p>
          <a:endParaRPr lang="id-ID"/>
        </a:p>
      </dgm:t>
    </dgm:pt>
    <dgm:pt modelId="{44DEEE5D-3746-4394-9874-07218EBB830E}">
      <dgm:prSet custT="1"/>
      <dgm:spPr/>
      <dgm:t>
        <a:bodyPr/>
        <a:lstStyle/>
        <a:p>
          <a:r>
            <a:rPr lang="id-ID" sz="1800" b="1" dirty="0" smtClean="0">
              <a:latin typeface="Arial" pitchFamily="34" charset="0"/>
              <a:cs typeface="Arial" pitchFamily="34" charset="0"/>
            </a:rPr>
            <a:t>There is significant association of stress with </a:t>
          </a:r>
          <a:r>
            <a:rPr lang="id-ID" sz="1800" b="1" dirty="0" smtClean="0">
              <a:solidFill>
                <a:srgbClr val="FF0000"/>
              </a:solidFill>
              <a:latin typeface="Arial" pitchFamily="34" charset="0"/>
              <a:cs typeface="Arial" pitchFamily="34" charset="0"/>
            </a:rPr>
            <a:t>family income </a:t>
          </a:r>
          <a:r>
            <a:rPr lang="id-ID" sz="1800" b="1" dirty="0" smtClean="0">
              <a:latin typeface="Arial" pitchFamily="34" charset="0"/>
              <a:cs typeface="Arial" pitchFamily="34" charset="0"/>
            </a:rPr>
            <a:t>among medical students in UKMMC.</a:t>
          </a:r>
          <a:endParaRPr lang="id-ID" sz="1800" b="1" dirty="0">
            <a:latin typeface="Arial" pitchFamily="34" charset="0"/>
            <a:cs typeface="Arial" pitchFamily="34" charset="0"/>
          </a:endParaRPr>
        </a:p>
      </dgm:t>
    </dgm:pt>
    <dgm:pt modelId="{AD720F3C-822F-4E0E-8743-278BB9AF4CCE}" type="parTrans" cxnId="{67F575DF-BE09-4BA9-B6FB-D083A9A0330F}">
      <dgm:prSet/>
      <dgm:spPr/>
      <dgm:t>
        <a:bodyPr/>
        <a:lstStyle/>
        <a:p>
          <a:endParaRPr lang="id-ID"/>
        </a:p>
      </dgm:t>
    </dgm:pt>
    <dgm:pt modelId="{6C2550C1-5117-49E3-B16B-B101415DFB14}" type="sibTrans" cxnId="{67F575DF-BE09-4BA9-B6FB-D083A9A0330F}">
      <dgm:prSet/>
      <dgm:spPr/>
      <dgm:t>
        <a:bodyPr/>
        <a:lstStyle/>
        <a:p>
          <a:endParaRPr lang="id-ID"/>
        </a:p>
      </dgm:t>
    </dgm:pt>
    <dgm:pt modelId="{6916AA89-39F6-4C48-B4E4-38CC7B936EAE}">
      <dgm:prSet custT="1"/>
      <dgm:spPr/>
      <dgm:t>
        <a:bodyPr/>
        <a:lstStyle/>
        <a:p>
          <a:r>
            <a:rPr lang="id-ID" sz="1800" b="1" dirty="0" smtClean="0">
              <a:latin typeface="Arial" pitchFamily="34" charset="0"/>
              <a:cs typeface="Arial" pitchFamily="34" charset="0"/>
            </a:rPr>
            <a:t>There is significant association of stress with</a:t>
          </a:r>
          <a:r>
            <a:rPr lang="en-US" sz="1800" b="1" dirty="0" smtClean="0">
              <a:latin typeface="Arial" pitchFamily="34" charset="0"/>
              <a:cs typeface="Arial" pitchFamily="34" charset="0"/>
            </a:rPr>
            <a:t> </a:t>
          </a:r>
          <a:r>
            <a:rPr lang="en-US" sz="1800" b="1" dirty="0" smtClean="0">
              <a:solidFill>
                <a:srgbClr val="FF0000"/>
              </a:solidFill>
              <a:latin typeface="Arial" pitchFamily="34" charset="0"/>
              <a:cs typeface="Arial" pitchFamily="34" charset="0"/>
            </a:rPr>
            <a:t>BMI</a:t>
          </a:r>
          <a:r>
            <a:rPr lang="en-US" sz="1800" b="1" dirty="0" smtClean="0">
              <a:latin typeface="Arial" pitchFamily="34" charset="0"/>
              <a:cs typeface="Arial" pitchFamily="34" charset="0"/>
            </a:rPr>
            <a:t> </a:t>
          </a:r>
          <a:r>
            <a:rPr lang="id-ID" sz="1800" b="1" dirty="0" smtClean="0">
              <a:latin typeface="Arial" pitchFamily="34" charset="0"/>
              <a:cs typeface="Arial" pitchFamily="34" charset="0"/>
            </a:rPr>
            <a:t>among medical students in UKMMC.</a:t>
          </a:r>
          <a:endParaRPr lang="id-ID" sz="1800" b="1" dirty="0">
            <a:latin typeface="Arial" pitchFamily="34" charset="0"/>
            <a:cs typeface="Arial" pitchFamily="34" charset="0"/>
          </a:endParaRPr>
        </a:p>
      </dgm:t>
    </dgm:pt>
    <dgm:pt modelId="{1B52BE7A-F1C1-4EF7-9F5F-D596200DFEBB}" type="parTrans" cxnId="{82C76659-28EF-4B42-A3BD-64E48056CCF6}">
      <dgm:prSet/>
      <dgm:spPr/>
      <dgm:t>
        <a:bodyPr/>
        <a:lstStyle/>
        <a:p>
          <a:endParaRPr lang="id-ID"/>
        </a:p>
      </dgm:t>
    </dgm:pt>
    <dgm:pt modelId="{61B49976-8E94-4306-858A-3CE400D45122}" type="sibTrans" cxnId="{82C76659-28EF-4B42-A3BD-64E48056CCF6}">
      <dgm:prSet/>
      <dgm:spPr/>
      <dgm:t>
        <a:bodyPr/>
        <a:lstStyle/>
        <a:p>
          <a:endParaRPr lang="id-ID"/>
        </a:p>
      </dgm:t>
    </dgm:pt>
    <dgm:pt modelId="{7FF3BD6A-6586-4D8E-8527-F783EFB5FF3A}" type="pres">
      <dgm:prSet presAssocID="{687DA16D-8ABE-496E-BBD9-80A1376BE264}" presName="linear" presStyleCnt="0">
        <dgm:presLayoutVars>
          <dgm:animLvl val="lvl"/>
          <dgm:resizeHandles val="exact"/>
        </dgm:presLayoutVars>
      </dgm:prSet>
      <dgm:spPr/>
      <dgm:t>
        <a:bodyPr/>
        <a:lstStyle/>
        <a:p>
          <a:endParaRPr lang="id-ID"/>
        </a:p>
      </dgm:t>
    </dgm:pt>
    <dgm:pt modelId="{03916363-3B90-4361-A72C-6E7AFBC0FB4E}" type="pres">
      <dgm:prSet presAssocID="{540F032D-286D-4063-9BE1-791B8CADEDDE}" presName="parentText" presStyleLbl="node1" presStyleIdx="0" presStyleCnt="5">
        <dgm:presLayoutVars>
          <dgm:chMax val="0"/>
          <dgm:bulletEnabled val="1"/>
        </dgm:presLayoutVars>
      </dgm:prSet>
      <dgm:spPr/>
      <dgm:t>
        <a:bodyPr/>
        <a:lstStyle/>
        <a:p>
          <a:endParaRPr lang="id-ID"/>
        </a:p>
      </dgm:t>
    </dgm:pt>
    <dgm:pt modelId="{AEDACC09-6652-4D45-A74C-AF51CC221C85}" type="pres">
      <dgm:prSet presAssocID="{B7437C67-6C4A-47A9-903B-CF8A73B284BA}" presName="spacer" presStyleCnt="0"/>
      <dgm:spPr/>
    </dgm:pt>
    <dgm:pt modelId="{EB9E5A6C-522F-4471-8C6E-69F9DAA741E4}" type="pres">
      <dgm:prSet presAssocID="{DBB96DA3-A083-460F-9A9A-A2C9CF264575}" presName="parentText" presStyleLbl="node1" presStyleIdx="1" presStyleCnt="5">
        <dgm:presLayoutVars>
          <dgm:chMax val="0"/>
          <dgm:bulletEnabled val="1"/>
        </dgm:presLayoutVars>
      </dgm:prSet>
      <dgm:spPr/>
      <dgm:t>
        <a:bodyPr/>
        <a:lstStyle/>
        <a:p>
          <a:endParaRPr lang="id-ID"/>
        </a:p>
      </dgm:t>
    </dgm:pt>
    <dgm:pt modelId="{53ACC49C-C6EC-420B-9735-1376033A1EE5}" type="pres">
      <dgm:prSet presAssocID="{C6E26446-67E7-4CDC-A9BB-4F05405818E7}" presName="spacer" presStyleCnt="0"/>
      <dgm:spPr/>
    </dgm:pt>
    <dgm:pt modelId="{9FA738D8-8140-472F-AE36-F1309BECD555}" type="pres">
      <dgm:prSet presAssocID="{0ADD427B-C6C5-4C74-B8D4-8C2C7EFC72C0}" presName="parentText" presStyleLbl="node1" presStyleIdx="2" presStyleCnt="5">
        <dgm:presLayoutVars>
          <dgm:chMax val="0"/>
          <dgm:bulletEnabled val="1"/>
        </dgm:presLayoutVars>
      </dgm:prSet>
      <dgm:spPr/>
      <dgm:t>
        <a:bodyPr/>
        <a:lstStyle/>
        <a:p>
          <a:endParaRPr lang="id-ID"/>
        </a:p>
      </dgm:t>
    </dgm:pt>
    <dgm:pt modelId="{7377160F-91B8-4B4B-B966-D3072E8284C9}" type="pres">
      <dgm:prSet presAssocID="{D4F45533-14B7-4EA0-8D51-ADC1A5ACC560}" presName="spacer" presStyleCnt="0"/>
      <dgm:spPr/>
    </dgm:pt>
    <dgm:pt modelId="{BF447BBB-895F-49C4-8E48-8A9ABFF17B15}" type="pres">
      <dgm:prSet presAssocID="{44DEEE5D-3746-4394-9874-07218EBB830E}" presName="parentText" presStyleLbl="node1" presStyleIdx="3" presStyleCnt="5">
        <dgm:presLayoutVars>
          <dgm:chMax val="0"/>
          <dgm:bulletEnabled val="1"/>
        </dgm:presLayoutVars>
      </dgm:prSet>
      <dgm:spPr/>
      <dgm:t>
        <a:bodyPr/>
        <a:lstStyle/>
        <a:p>
          <a:endParaRPr lang="id-ID"/>
        </a:p>
      </dgm:t>
    </dgm:pt>
    <dgm:pt modelId="{CD79FC89-505C-4DD2-AC00-F9568CC08EEF}" type="pres">
      <dgm:prSet presAssocID="{6C2550C1-5117-49E3-B16B-B101415DFB14}" presName="spacer" presStyleCnt="0"/>
      <dgm:spPr/>
    </dgm:pt>
    <dgm:pt modelId="{B0543597-23B2-464F-8831-D1673305A30D}" type="pres">
      <dgm:prSet presAssocID="{6916AA89-39F6-4C48-B4E4-38CC7B936EAE}" presName="parentText" presStyleLbl="node1" presStyleIdx="4" presStyleCnt="5">
        <dgm:presLayoutVars>
          <dgm:chMax val="0"/>
          <dgm:bulletEnabled val="1"/>
        </dgm:presLayoutVars>
      </dgm:prSet>
      <dgm:spPr/>
      <dgm:t>
        <a:bodyPr/>
        <a:lstStyle/>
        <a:p>
          <a:endParaRPr lang="id-ID"/>
        </a:p>
      </dgm:t>
    </dgm:pt>
  </dgm:ptLst>
  <dgm:cxnLst>
    <dgm:cxn modelId="{7AAF2A10-9C0F-419E-8C5C-14A1A7290271}" type="presOf" srcId="{687DA16D-8ABE-496E-BBD9-80A1376BE264}" destId="{7FF3BD6A-6586-4D8E-8527-F783EFB5FF3A}" srcOrd="0" destOrd="0" presId="urn:microsoft.com/office/officeart/2005/8/layout/vList2"/>
    <dgm:cxn modelId="{11A8BDBA-D1A8-410C-A26A-1B3BAD5B5CC6}" srcId="{687DA16D-8ABE-496E-BBD9-80A1376BE264}" destId="{DBB96DA3-A083-460F-9A9A-A2C9CF264575}" srcOrd="1" destOrd="0" parTransId="{7F281ED1-2FFE-4A0E-A4C1-952ECE970C90}" sibTransId="{C6E26446-67E7-4CDC-A9BB-4F05405818E7}"/>
    <dgm:cxn modelId="{11600D34-DEBD-48D1-B7AB-19BFB8B0E02F}" srcId="{687DA16D-8ABE-496E-BBD9-80A1376BE264}" destId="{0ADD427B-C6C5-4C74-B8D4-8C2C7EFC72C0}" srcOrd="2" destOrd="0" parTransId="{4D824B8B-036A-426B-A5B4-C46DCEBBF63A}" sibTransId="{D4F45533-14B7-4EA0-8D51-ADC1A5ACC560}"/>
    <dgm:cxn modelId="{67F575DF-BE09-4BA9-B6FB-D083A9A0330F}" srcId="{687DA16D-8ABE-496E-BBD9-80A1376BE264}" destId="{44DEEE5D-3746-4394-9874-07218EBB830E}" srcOrd="3" destOrd="0" parTransId="{AD720F3C-822F-4E0E-8743-278BB9AF4CCE}" sibTransId="{6C2550C1-5117-49E3-B16B-B101415DFB14}"/>
    <dgm:cxn modelId="{CF356CD7-D2B1-4F97-9ECB-568AE6EEFC1F}" type="presOf" srcId="{6916AA89-39F6-4C48-B4E4-38CC7B936EAE}" destId="{B0543597-23B2-464F-8831-D1673305A30D}" srcOrd="0" destOrd="0" presId="urn:microsoft.com/office/officeart/2005/8/layout/vList2"/>
    <dgm:cxn modelId="{D1491977-31AD-4467-AB14-5D92CA859A70}" srcId="{687DA16D-8ABE-496E-BBD9-80A1376BE264}" destId="{540F032D-286D-4063-9BE1-791B8CADEDDE}" srcOrd="0" destOrd="0" parTransId="{CD28EAA2-25BD-499B-8FD7-18417CF0CB90}" sibTransId="{B7437C67-6C4A-47A9-903B-CF8A73B284BA}"/>
    <dgm:cxn modelId="{82C76659-28EF-4B42-A3BD-64E48056CCF6}" srcId="{687DA16D-8ABE-496E-BBD9-80A1376BE264}" destId="{6916AA89-39F6-4C48-B4E4-38CC7B936EAE}" srcOrd="4" destOrd="0" parTransId="{1B52BE7A-F1C1-4EF7-9F5F-D596200DFEBB}" sibTransId="{61B49976-8E94-4306-858A-3CE400D45122}"/>
    <dgm:cxn modelId="{4E1726FB-9A35-4177-8F94-7A4D33B5A27E}" type="presOf" srcId="{DBB96DA3-A083-460F-9A9A-A2C9CF264575}" destId="{EB9E5A6C-522F-4471-8C6E-69F9DAA741E4}" srcOrd="0" destOrd="0" presId="urn:microsoft.com/office/officeart/2005/8/layout/vList2"/>
    <dgm:cxn modelId="{9AC8B3AF-3C84-4625-9B49-CAC40F0633DD}" type="presOf" srcId="{540F032D-286D-4063-9BE1-791B8CADEDDE}" destId="{03916363-3B90-4361-A72C-6E7AFBC0FB4E}" srcOrd="0" destOrd="0" presId="urn:microsoft.com/office/officeart/2005/8/layout/vList2"/>
    <dgm:cxn modelId="{B24EFB65-1FCE-4FBC-BD10-74327FA40FE6}" type="presOf" srcId="{44DEEE5D-3746-4394-9874-07218EBB830E}" destId="{BF447BBB-895F-49C4-8E48-8A9ABFF17B15}" srcOrd="0" destOrd="0" presId="urn:microsoft.com/office/officeart/2005/8/layout/vList2"/>
    <dgm:cxn modelId="{312A7947-7BE0-4781-8310-08454B34AE0C}" type="presOf" srcId="{0ADD427B-C6C5-4C74-B8D4-8C2C7EFC72C0}" destId="{9FA738D8-8140-472F-AE36-F1309BECD555}" srcOrd="0" destOrd="0" presId="urn:microsoft.com/office/officeart/2005/8/layout/vList2"/>
    <dgm:cxn modelId="{AFC89DCC-1EF2-4F19-B042-F774924CCC6B}" type="presParOf" srcId="{7FF3BD6A-6586-4D8E-8527-F783EFB5FF3A}" destId="{03916363-3B90-4361-A72C-6E7AFBC0FB4E}" srcOrd="0" destOrd="0" presId="urn:microsoft.com/office/officeart/2005/8/layout/vList2"/>
    <dgm:cxn modelId="{7F29516C-495F-4EA0-9110-B7D5D14BCAC6}" type="presParOf" srcId="{7FF3BD6A-6586-4D8E-8527-F783EFB5FF3A}" destId="{AEDACC09-6652-4D45-A74C-AF51CC221C85}" srcOrd="1" destOrd="0" presId="urn:microsoft.com/office/officeart/2005/8/layout/vList2"/>
    <dgm:cxn modelId="{A41A7618-0AE1-47CA-8CC1-795FF00BA139}" type="presParOf" srcId="{7FF3BD6A-6586-4D8E-8527-F783EFB5FF3A}" destId="{EB9E5A6C-522F-4471-8C6E-69F9DAA741E4}" srcOrd="2" destOrd="0" presId="urn:microsoft.com/office/officeart/2005/8/layout/vList2"/>
    <dgm:cxn modelId="{16555D3B-79F1-416A-87B3-274C53C1C04B}" type="presParOf" srcId="{7FF3BD6A-6586-4D8E-8527-F783EFB5FF3A}" destId="{53ACC49C-C6EC-420B-9735-1376033A1EE5}" srcOrd="3" destOrd="0" presId="urn:microsoft.com/office/officeart/2005/8/layout/vList2"/>
    <dgm:cxn modelId="{2520598D-827B-4453-9506-20530303A14C}" type="presParOf" srcId="{7FF3BD6A-6586-4D8E-8527-F783EFB5FF3A}" destId="{9FA738D8-8140-472F-AE36-F1309BECD555}" srcOrd="4" destOrd="0" presId="urn:microsoft.com/office/officeart/2005/8/layout/vList2"/>
    <dgm:cxn modelId="{520EBD84-5342-4F17-991C-2D3AA953E8BC}" type="presParOf" srcId="{7FF3BD6A-6586-4D8E-8527-F783EFB5FF3A}" destId="{7377160F-91B8-4B4B-B966-D3072E8284C9}" srcOrd="5" destOrd="0" presId="urn:microsoft.com/office/officeart/2005/8/layout/vList2"/>
    <dgm:cxn modelId="{16C2E5C7-F421-4384-830C-016AA7AF2826}" type="presParOf" srcId="{7FF3BD6A-6586-4D8E-8527-F783EFB5FF3A}" destId="{BF447BBB-895F-49C4-8E48-8A9ABFF17B15}" srcOrd="6" destOrd="0" presId="urn:microsoft.com/office/officeart/2005/8/layout/vList2"/>
    <dgm:cxn modelId="{69C89637-8756-4092-A2E1-DC807F281748}" type="presParOf" srcId="{7FF3BD6A-6586-4D8E-8527-F783EFB5FF3A}" destId="{CD79FC89-505C-4DD2-AC00-F9568CC08EEF}" srcOrd="7" destOrd="0" presId="urn:microsoft.com/office/officeart/2005/8/layout/vList2"/>
    <dgm:cxn modelId="{1D87BFF7-5BC4-460E-889C-DC2D5D0C38DB}" type="presParOf" srcId="{7FF3BD6A-6586-4D8E-8527-F783EFB5FF3A}" destId="{B0543597-23B2-464F-8831-D1673305A30D}"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1A87A-A5F7-4AF4-BDA6-786C82CFA231}">
      <dsp:nvSpPr>
        <dsp:cNvPr id="0" name=""/>
        <dsp:cNvSpPr/>
      </dsp:nvSpPr>
      <dsp:spPr>
        <a:xfrm>
          <a:off x="46" y="142933"/>
          <a:ext cx="4405839" cy="1621832"/>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191008" rIns="334264" bIns="191008" numCol="1" spcCol="1270" anchor="ctr" anchorCtr="0">
          <a:noAutofit/>
        </a:bodyPr>
        <a:lstStyle/>
        <a:p>
          <a:pPr lvl="0" algn="ctr" defTabSz="2089150">
            <a:lnSpc>
              <a:spcPct val="90000"/>
            </a:lnSpc>
            <a:spcBef>
              <a:spcPct val="0"/>
            </a:spcBef>
            <a:spcAft>
              <a:spcPct val="35000"/>
            </a:spcAft>
          </a:pPr>
          <a:r>
            <a:rPr lang="en-US" sz="4700" b="0" kern="1200" dirty="0" smtClean="0">
              <a:effectLst>
                <a:outerShdw blurRad="38100" dist="38100" dir="2700000" algn="tl">
                  <a:srgbClr val="000000">
                    <a:alpha val="43137"/>
                  </a:srgbClr>
                </a:outerShdw>
              </a:effectLst>
              <a:latin typeface="Arial" pitchFamily="34" charset="0"/>
              <a:cs typeface="Arial" pitchFamily="34" charset="0"/>
            </a:rPr>
            <a:t>STRESSOR</a:t>
          </a:r>
          <a:endParaRPr lang="id-ID" sz="4700" b="0" kern="1200" dirty="0">
            <a:effectLst>
              <a:outerShdw blurRad="38100" dist="38100" dir="2700000" algn="tl">
                <a:srgbClr val="000000">
                  <a:alpha val="43137"/>
                </a:srgbClr>
              </a:outerShdw>
            </a:effectLst>
            <a:latin typeface="Arial" pitchFamily="34" charset="0"/>
            <a:cs typeface="Arial" pitchFamily="34" charset="0"/>
          </a:endParaRPr>
        </a:p>
      </dsp:txBody>
      <dsp:txXfrm>
        <a:off x="46" y="142933"/>
        <a:ext cx="4405839" cy="1621832"/>
      </dsp:txXfrm>
    </dsp:sp>
    <dsp:sp modelId="{89570273-E34A-4AA3-A5FA-A61CF149DBE8}">
      <dsp:nvSpPr>
        <dsp:cNvPr id="0" name=""/>
        <dsp:cNvSpPr/>
      </dsp:nvSpPr>
      <dsp:spPr>
        <a:xfrm>
          <a:off x="46" y="1764765"/>
          <a:ext cx="4405839" cy="287864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n-US" sz="2400" kern="1200" dirty="0" smtClean="0">
              <a:latin typeface="David" pitchFamily="34" charset="-79"/>
              <a:cs typeface="David" pitchFamily="34" charset="-79"/>
            </a:rPr>
            <a:t>Pressure of academics with an obligation to succeed</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Uncertain future </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Difficulties of integrating into the system</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Social, emotional and physical problems</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Family problems</a:t>
          </a:r>
          <a:endParaRPr lang="id-ID" sz="2400" kern="1200" dirty="0">
            <a:latin typeface="David" pitchFamily="34" charset="-79"/>
            <a:cs typeface="David" pitchFamily="34" charset="-79"/>
          </a:endParaRPr>
        </a:p>
      </dsp:txBody>
      <dsp:txXfrm>
        <a:off x="46" y="1764765"/>
        <a:ext cx="4405839" cy="2878647"/>
      </dsp:txXfrm>
    </dsp:sp>
    <dsp:sp modelId="{25F42964-3580-4087-8795-DA4D93074873}">
      <dsp:nvSpPr>
        <dsp:cNvPr id="0" name=""/>
        <dsp:cNvSpPr/>
      </dsp:nvSpPr>
      <dsp:spPr>
        <a:xfrm>
          <a:off x="5022702" y="142933"/>
          <a:ext cx="4405839" cy="1621832"/>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191008" rIns="334264" bIns="191008" numCol="1" spcCol="1270" anchor="ctr" anchorCtr="0">
          <a:noAutofit/>
        </a:bodyPr>
        <a:lstStyle/>
        <a:p>
          <a:pPr lvl="0" algn="ctr" defTabSz="2089150">
            <a:lnSpc>
              <a:spcPct val="90000"/>
            </a:lnSpc>
            <a:spcBef>
              <a:spcPct val="0"/>
            </a:spcBef>
            <a:spcAft>
              <a:spcPct val="35000"/>
            </a:spcAft>
          </a:pPr>
          <a:r>
            <a:rPr lang="en-US" sz="4700" kern="1200" dirty="0" smtClean="0">
              <a:effectLst>
                <a:outerShdw blurRad="38100" dist="38100" dir="2700000" algn="tl">
                  <a:srgbClr val="000000">
                    <a:alpha val="43137"/>
                  </a:srgbClr>
                </a:outerShdw>
              </a:effectLst>
              <a:latin typeface="Arial" pitchFamily="34" charset="0"/>
              <a:cs typeface="Arial" pitchFamily="34" charset="0"/>
            </a:rPr>
            <a:t>COPING STRATEGIES</a:t>
          </a:r>
          <a:endParaRPr lang="id-ID" sz="4700" kern="1200" dirty="0">
            <a:effectLst>
              <a:outerShdw blurRad="38100" dist="38100" dir="2700000" algn="tl">
                <a:srgbClr val="000000">
                  <a:alpha val="43137"/>
                </a:srgbClr>
              </a:outerShdw>
            </a:effectLst>
            <a:latin typeface="Arial" pitchFamily="34" charset="0"/>
            <a:cs typeface="Arial" pitchFamily="34" charset="0"/>
          </a:endParaRPr>
        </a:p>
      </dsp:txBody>
      <dsp:txXfrm>
        <a:off x="5022702" y="142933"/>
        <a:ext cx="4405839" cy="1621832"/>
      </dsp:txXfrm>
    </dsp:sp>
    <dsp:sp modelId="{060E00F3-55AF-407B-9EC3-1A110E323DA4}">
      <dsp:nvSpPr>
        <dsp:cNvPr id="0" name=""/>
        <dsp:cNvSpPr/>
      </dsp:nvSpPr>
      <dsp:spPr>
        <a:xfrm>
          <a:off x="5022702" y="1764765"/>
          <a:ext cx="4405839" cy="2878647"/>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Alcohol </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Tobacco </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Drugs </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Religion </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Active coping</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 Positive reinterpretation</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Acceptance</a:t>
          </a:r>
          <a:endParaRPr lang="id-ID" sz="2400" kern="1200" dirty="0">
            <a:latin typeface="David" pitchFamily="34" charset="-79"/>
            <a:cs typeface="David" pitchFamily="34" charset="-79"/>
          </a:endParaRPr>
        </a:p>
        <a:p>
          <a:pPr marL="228600" lvl="1" indent="-228600" algn="l" defTabSz="1066800">
            <a:lnSpc>
              <a:spcPct val="90000"/>
            </a:lnSpc>
            <a:spcBef>
              <a:spcPct val="0"/>
            </a:spcBef>
            <a:spcAft>
              <a:spcPct val="15000"/>
            </a:spcAft>
            <a:buChar char="••"/>
          </a:pPr>
          <a:r>
            <a:rPr lang="en-US" sz="2400" kern="1200" dirty="0" smtClean="0">
              <a:latin typeface="David" pitchFamily="34" charset="-79"/>
              <a:cs typeface="David" pitchFamily="34" charset="-79"/>
            </a:rPr>
            <a:t> Planning</a:t>
          </a:r>
          <a:endParaRPr lang="id-ID" sz="2400" kern="1200" dirty="0">
            <a:latin typeface="David" pitchFamily="34" charset="-79"/>
            <a:cs typeface="David" pitchFamily="34" charset="-79"/>
          </a:endParaRPr>
        </a:p>
      </dsp:txBody>
      <dsp:txXfrm>
        <a:off x="5022702" y="1764765"/>
        <a:ext cx="4405839" cy="2878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AB738-8DAD-439E-8B89-A0FB5DAFFFE1}">
      <dsp:nvSpPr>
        <dsp:cNvPr id="0" name=""/>
        <dsp:cNvSpPr/>
      </dsp:nvSpPr>
      <dsp:spPr>
        <a:xfrm rot="16200000">
          <a:off x="-16989" y="16989"/>
          <a:ext cx="4757758" cy="4723779"/>
        </a:xfrm>
        <a:prstGeom prst="flowChartManualOperation">
          <a:avLst/>
        </a:prstGeom>
        <a:solidFill>
          <a:schemeClr val="accent4">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0" rIns="252016" bIns="0" numCol="1" spcCol="1270" anchor="t" anchorCtr="0">
          <a:noAutofit/>
        </a:bodyPr>
        <a:lstStyle/>
        <a:p>
          <a:pPr lvl="0" algn="l" defTabSz="1778000">
            <a:lnSpc>
              <a:spcPct val="90000"/>
            </a:lnSpc>
            <a:spcBef>
              <a:spcPct val="0"/>
            </a:spcBef>
            <a:spcAft>
              <a:spcPct val="35000"/>
            </a:spcAft>
          </a:pPr>
          <a:r>
            <a:rPr lang="en-US" sz="4000" kern="1200" dirty="0" smtClean="0">
              <a:effectLst/>
              <a:latin typeface="David" pitchFamily="34" charset="-79"/>
              <a:cs typeface="David" pitchFamily="34" charset="-79"/>
            </a:rPr>
            <a:t>MAIN </a:t>
          </a:r>
          <a:endParaRPr lang="id-ID" sz="4000" kern="1200" dirty="0">
            <a:effectLst/>
            <a:latin typeface="David" pitchFamily="34" charset="-79"/>
            <a:cs typeface="David" pitchFamily="34" charset="-79"/>
          </a:endParaRPr>
        </a:p>
        <a:p>
          <a:pPr marL="285750" lvl="1" indent="-285750" algn="ctr" defTabSz="1377950">
            <a:lnSpc>
              <a:spcPct val="90000"/>
            </a:lnSpc>
            <a:spcBef>
              <a:spcPct val="0"/>
            </a:spcBef>
            <a:spcAft>
              <a:spcPct val="15000"/>
            </a:spcAft>
            <a:buChar char="••"/>
          </a:pPr>
          <a:r>
            <a:rPr lang="id-ID" sz="3100" kern="1200" dirty="0" smtClean="0">
              <a:effectLst/>
              <a:latin typeface="David" pitchFamily="34" charset="-79"/>
              <a:cs typeface="David" pitchFamily="34" charset="-79"/>
            </a:rPr>
            <a:t>To estimate the prevalence of stress among</a:t>
          </a:r>
          <a:r>
            <a:rPr lang="en-US" sz="3100" kern="1200" dirty="0" smtClean="0">
              <a:effectLst/>
              <a:latin typeface="David" pitchFamily="34" charset="-79"/>
              <a:cs typeface="David" pitchFamily="34" charset="-79"/>
            </a:rPr>
            <a:t> preclinical</a:t>
          </a:r>
          <a:r>
            <a:rPr lang="id-ID" sz="3100" kern="1200" dirty="0" smtClean="0">
              <a:effectLst/>
              <a:latin typeface="David" pitchFamily="34" charset="-79"/>
              <a:cs typeface="David" pitchFamily="34" charset="-79"/>
            </a:rPr>
            <a:t> students in UKMMC and its contributing factors. </a:t>
          </a:r>
          <a:endParaRPr lang="id-ID" sz="3100" kern="1200" dirty="0">
            <a:effectLst/>
            <a:latin typeface="David" pitchFamily="34" charset="-79"/>
            <a:cs typeface="David" pitchFamily="34" charset="-79"/>
          </a:endParaRPr>
        </a:p>
      </dsp:txBody>
      <dsp:txXfrm rot="5400000">
        <a:off x="1" y="951551"/>
        <a:ext cx="4723779" cy="2854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16363-3B90-4361-A72C-6E7AFBC0FB4E}">
      <dsp:nvSpPr>
        <dsp:cNvPr id="0" name=""/>
        <dsp:cNvSpPr/>
      </dsp:nvSpPr>
      <dsp:spPr>
        <a:xfrm>
          <a:off x="0" y="4476"/>
          <a:ext cx="10971372" cy="106704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There is significant association of stress with </a:t>
          </a:r>
          <a:r>
            <a:rPr lang="id-ID" sz="1800" b="1" kern="1200" dirty="0" smtClean="0">
              <a:solidFill>
                <a:srgbClr val="FF0000"/>
              </a:solidFill>
              <a:latin typeface="Arial" pitchFamily="34" charset="0"/>
              <a:cs typeface="Arial" pitchFamily="34" charset="0"/>
            </a:rPr>
            <a:t>races</a:t>
          </a:r>
          <a:r>
            <a:rPr lang="id-ID" sz="1800" b="1" kern="1200" dirty="0" smtClean="0">
              <a:latin typeface="Arial" pitchFamily="34" charset="0"/>
              <a:cs typeface="Arial" pitchFamily="34" charset="0"/>
            </a:rPr>
            <a:t> among medical students in UKMMC.</a:t>
          </a:r>
          <a:endParaRPr lang="id-ID" sz="1800" b="1" kern="1200" dirty="0">
            <a:latin typeface="Arial" pitchFamily="34" charset="0"/>
            <a:cs typeface="Arial" pitchFamily="34" charset="0"/>
          </a:endParaRPr>
        </a:p>
      </dsp:txBody>
      <dsp:txXfrm>
        <a:off x="52089" y="56565"/>
        <a:ext cx="10867194" cy="962862"/>
      </dsp:txXfrm>
    </dsp:sp>
    <dsp:sp modelId="{EB9E5A6C-522F-4471-8C6E-69F9DAA741E4}">
      <dsp:nvSpPr>
        <dsp:cNvPr id="0" name=""/>
        <dsp:cNvSpPr/>
      </dsp:nvSpPr>
      <dsp:spPr>
        <a:xfrm>
          <a:off x="0" y="1235676"/>
          <a:ext cx="10971372" cy="1067040"/>
        </a:xfrm>
        <a:prstGeom prst="roundRect">
          <a:avLst/>
        </a:prstGeom>
        <a:gradFill rotWithShape="0">
          <a:gsLst>
            <a:gs pos="0">
              <a:schemeClr val="accent4">
                <a:hueOff val="-1116192"/>
                <a:satOff val="6725"/>
                <a:lumOff val="539"/>
                <a:alphaOff val="0"/>
                <a:tint val="50000"/>
                <a:satMod val="300000"/>
              </a:schemeClr>
            </a:gs>
            <a:gs pos="35000">
              <a:schemeClr val="accent4">
                <a:hueOff val="-1116192"/>
                <a:satOff val="6725"/>
                <a:lumOff val="539"/>
                <a:alphaOff val="0"/>
                <a:tint val="37000"/>
                <a:satMod val="300000"/>
              </a:schemeClr>
            </a:gs>
            <a:gs pos="100000">
              <a:schemeClr val="accent4">
                <a:hueOff val="-1116192"/>
                <a:satOff val="6725"/>
                <a:lumOff val="53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There is significant association of stress with </a:t>
          </a:r>
          <a:r>
            <a:rPr lang="id-ID" sz="1800" b="1" kern="1200" dirty="0" smtClean="0">
              <a:solidFill>
                <a:srgbClr val="FF0000"/>
              </a:solidFill>
              <a:latin typeface="Arial" pitchFamily="34" charset="0"/>
              <a:cs typeface="Arial" pitchFamily="34" charset="0"/>
            </a:rPr>
            <a:t>gender</a:t>
          </a:r>
          <a:r>
            <a:rPr lang="id-ID" sz="1800" b="1" kern="1200" dirty="0" smtClean="0">
              <a:latin typeface="Arial" pitchFamily="34" charset="0"/>
              <a:cs typeface="Arial" pitchFamily="34" charset="0"/>
            </a:rPr>
            <a:t> among medical students of UKMMC.</a:t>
          </a:r>
          <a:endParaRPr lang="id-ID" sz="1800" b="1" kern="1200" dirty="0">
            <a:latin typeface="Arial" pitchFamily="34" charset="0"/>
            <a:cs typeface="Arial" pitchFamily="34" charset="0"/>
          </a:endParaRPr>
        </a:p>
      </dsp:txBody>
      <dsp:txXfrm>
        <a:off x="52089" y="1287765"/>
        <a:ext cx="10867194" cy="962862"/>
      </dsp:txXfrm>
    </dsp:sp>
    <dsp:sp modelId="{9FA738D8-8140-472F-AE36-F1309BECD555}">
      <dsp:nvSpPr>
        <dsp:cNvPr id="0" name=""/>
        <dsp:cNvSpPr/>
      </dsp:nvSpPr>
      <dsp:spPr>
        <a:xfrm>
          <a:off x="0" y="2466876"/>
          <a:ext cx="10971372" cy="1067040"/>
        </a:xfrm>
        <a:prstGeom prst="roundRect">
          <a:avLst/>
        </a:prstGeom>
        <a:gradFill rotWithShape="0">
          <a:gsLst>
            <a:gs pos="0">
              <a:schemeClr val="accent4">
                <a:hueOff val="-2232385"/>
                <a:satOff val="13449"/>
                <a:lumOff val="1078"/>
                <a:alphaOff val="0"/>
                <a:tint val="50000"/>
                <a:satMod val="300000"/>
              </a:schemeClr>
            </a:gs>
            <a:gs pos="35000">
              <a:schemeClr val="accent4">
                <a:hueOff val="-2232385"/>
                <a:satOff val="13449"/>
                <a:lumOff val="1078"/>
                <a:alphaOff val="0"/>
                <a:tint val="37000"/>
                <a:satMod val="300000"/>
              </a:schemeClr>
            </a:gs>
            <a:gs pos="100000">
              <a:schemeClr val="accent4">
                <a:hueOff val="-2232385"/>
                <a:satOff val="13449"/>
                <a:lumOff val="107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There is significant association of stress with </a:t>
          </a:r>
          <a:r>
            <a:rPr lang="id-ID" sz="1800" b="1" kern="1200" dirty="0" smtClean="0">
              <a:solidFill>
                <a:srgbClr val="FF0000"/>
              </a:solidFill>
              <a:latin typeface="Arial" pitchFamily="34" charset="0"/>
              <a:cs typeface="Arial" pitchFamily="34" charset="0"/>
            </a:rPr>
            <a:t>years of study </a:t>
          </a:r>
          <a:r>
            <a:rPr lang="id-ID" sz="1800" b="1" kern="1200" dirty="0" smtClean="0">
              <a:latin typeface="Arial" pitchFamily="34" charset="0"/>
              <a:cs typeface="Arial" pitchFamily="34" charset="0"/>
            </a:rPr>
            <a:t>among medical students in UKMMC.</a:t>
          </a:r>
          <a:endParaRPr lang="id-ID" sz="1800" b="1" kern="1200" dirty="0">
            <a:latin typeface="Arial" pitchFamily="34" charset="0"/>
            <a:cs typeface="Arial" pitchFamily="34" charset="0"/>
          </a:endParaRPr>
        </a:p>
      </dsp:txBody>
      <dsp:txXfrm>
        <a:off x="52089" y="2518965"/>
        <a:ext cx="10867194" cy="962862"/>
      </dsp:txXfrm>
    </dsp:sp>
    <dsp:sp modelId="{BF447BBB-895F-49C4-8E48-8A9ABFF17B15}">
      <dsp:nvSpPr>
        <dsp:cNvPr id="0" name=""/>
        <dsp:cNvSpPr/>
      </dsp:nvSpPr>
      <dsp:spPr>
        <a:xfrm>
          <a:off x="0" y="3698076"/>
          <a:ext cx="10971372" cy="1067040"/>
        </a:xfrm>
        <a:prstGeom prst="roundRect">
          <a:avLst/>
        </a:prstGeom>
        <a:gradFill rotWithShape="0">
          <a:gsLst>
            <a:gs pos="0">
              <a:schemeClr val="accent4">
                <a:hueOff val="-3348577"/>
                <a:satOff val="20174"/>
                <a:lumOff val="1617"/>
                <a:alphaOff val="0"/>
                <a:tint val="50000"/>
                <a:satMod val="300000"/>
              </a:schemeClr>
            </a:gs>
            <a:gs pos="35000">
              <a:schemeClr val="accent4">
                <a:hueOff val="-3348577"/>
                <a:satOff val="20174"/>
                <a:lumOff val="1617"/>
                <a:alphaOff val="0"/>
                <a:tint val="37000"/>
                <a:satMod val="300000"/>
              </a:schemeClr>
            </a:gs>
            <a:gs pos="100000">
              <a:schemeClr val="accent4">
                <a:hueOff val="-3348577"/>
                <a:satOff val="20174"/>
                <a:lumOff val="161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There is significant association of stress with </a:t>
          </a:r>
          <a:r>
            <a:rPr lang="id-ID" sz="1800" b="1" kern="1200" dirty="0" smtClean="0">
              <a:solidFill>
                <a:srgbClr val="FF0000"/>
              </a:solidFill>
              <a:latin typeface="Arial" pitchFamily="34" charset="0"/>
              <a:cs typeface="Arial" pitchFamily="34" charset="0"/>
            </a:rPr>
            <a:t>family income </a:t>
          </a:r>
          <a:r>
            <a:rPr lang="id-ID" sz="1800" b="1" kern="1200" dirty="0" smtClean="0">
              <a:latin typeface="Arial" pitchFamily="34" charset="0"/>
              <a:cs typeface="Arial" pitchFamily="34" charset="0"/>
            </a:rPr>
            <a:t>among medical students in UKMMC.</a:t>
          </a:r>
          <a:endParaRPr lang="id-ID" sz="1800" b="1" kern="1200" dirty="0">
            <a:latin typeface="Arial" pitchFamily="34" charset="0"/>
            <a:cs typeface="Arial" pitchFamily="34" charset="0"/>
          </a:endParaRPr>
        </a:p>
      </dsp:txBody>
      <dsp:txXfrm>
        <a:off x="52089" y="3750165"/>
        <a:ext cx="10867194" cy="962862"/>
      </dsp:txXfrm>
    </dsp:sp>
    <dsp:sp modelId="{B0543597-23B2-464F-8831-D1673305A30D}">
      <dsp:nvSpPr>
        <dsp:cNvPr id="0" name=""/>
        <dsp:cNvSpPr/>
      </dsp:nvSpPr>
      <dsp:spPr>
        <a:xfrm>
          <a:off x="0" y="4929276"/>
          <a:ext cx="10971372" cy="1067040"/>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There is significant association of stress with</a:t>
          </a:r>
          <a:r>
            <a:rPr lang="en-US" sz="1800" b="1" kern="1200" dirty="0" smtClean="0">
              <a:latin typeface="Arial" pitchFamily="34" charset="0"/>
              <a:cs typeface="Arial" pitchFamily="34" charset="0"/>
            </a:rPr>
            <a:t> </a:t>
          </a:r>
          <a:r>
            <a:rPr lang="en-US" sz="1800" b="1" kern="1200" dirty="0" smtClean="0">
              <a:solidFill>
                <a:srgbClr val="FF0000"/>
              </a:solidFill>
              <a:latin typeface="Arial" pitchFamily="34" charset="0"/>
              <a:cs typeface="Arial" pitchFamily="34" charset="0"/>
            </a:rPr>
            <a:t>BMI</a:t>
          </a:r>
          <a:r>
            <a:rPr lang="en-US" sz="1800" b="1" kern="1200" dirty="0" smtClean="0">
              <a:latin typeface="Arial" pitchFamily="34" charset="0"/>
              <a:cs typeface="Arial" pitchFamily="34" charset="0"/>
            </a:rPr>
            <a:t> </a:t>
          </a:r>
          <a:r>
            <a:rPr lang="id-ID" sz="1800" b="1" kern="1200" dirty="0" smtClean="0">
              <a:latin typeface="Arial" pitchFamily="34" charset="0"/>
              <a:cs typeface="Arial" pitchFamily="34" charset="0"/>
            </a:rPr>
            <a:t>among medical students in UKMMC.</a:t>
          </a:r>
          <a:endParaRPr lang="id-ID" sz="1800" b="1" kern="1200" dirty="0">
            <a:latin typeface="Arial" pitchFamily="34" charset="0"/>
            <a:cs typeface="Arial" pitchFamily="34" charset="0"/>
          </a:endParaRPr>
        </a:p>
      </dsp:txBody>
      <dsp:txXfrm>
        <a:off x="52089" y="4981365"/>
        <a:ext cx="10867194" cy="9628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1D345F-5FF3-400E-A208-686BA8D6C667}" type="datetimeFigureOut">
              <a:rPr lang="id-ID" smtClean="0"/>
              <a:pPr/>
              <a:t>26/11/2015</a:t>
            </a:fld>
            <a:endParaRPr lang="id-ID"/>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86100D-909A-4AFA-BA21-2812CB90A1B4}" type="slidenum">
              <a:rPr lang="id-ID" smtClean="0"/>
              <a:pPr/>
              <a:t>‹#›</a:t>
            </a:fld>
            <a:endParaRPr lang="id-ID"/>
          </a:p>
        </p:txBody>
      </p:sp>
    </p:spTree>
    <p:extLst>
      <p:ext uri="{BB962C8B-B14F-4D97-AF65-F5344CB8AC3E}">
        <p14:creationId xmlns:p14="http://schemas.microsoft.com/office/powerpoint/2010/main" val="1956820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Cross-sectional studies, distribute</a:t>
            </a:r>
            <a:r>
              <a:rPr lang="en-US" baseline="0" dirty="0" smtClean="0"/>
              <a:t> by convenient random sampling, source, size population, sample size, criteria (2)</a:t>
            </a:r>
            <a:endParaRPr lang="id-ID" dirty="0"/>
          </a:p>
        </p:txBody>
      </p:sp>
      <p:sp>
        <p:nvSpPr>
          <p:cNvPr id="4" name="Slide Number Placeholder 3"/>
          <p:cNvSpPr>
            <a:spLocks noGrp="1"/>
          </p:cNvSpPr>
          <p:nvPr>
            <p:ph type="sldNum" sz="quarter" idx="10"/>
          </p:nvPr>
        </p:nvSpPr>
        <p:spPr/>
        <p:txBody>
          <a:bodyPr/>
          <a:lstStyle/>
          <a:p>
            <a:fld id="{F286100D-909A-4AFA-BA21-2812CB90A1B4}" type="slidenum">
              <a:rPr lang="id-ID" smtClean="0"/>
              <a:pPr/>
              <a:t>11</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Da</a:t>
            </a:r>
            <a:r>
              <a:rPr lang="en-US" dirty="0" smtClean="0"/>
              <a:t> – prevalence</a:t>
            </a:r>
            <a:r>
              <a:rPr lang="en-US" baseline="0" dirty="0" smtClean="0"/>
              <a:t> of student that have stress</a:t>
            </a:r>
          </a:p>
          <a:p>
            <a:r>
              <a:rPr lang="en-US" baseline="0" dirty="0" err="1" smtClean="0"/>
              <a:t>Ba</a:t>
            </a:r>
            <a:r>
              <a:rPr lang="en-US" baseline="0" dirty="0" smtClean="0"/>
              <a:t>- only descriptive data, use to study the </a:t>
            </a:r>
            <a:r>
              <a:rPr lang="en-US" baseline="0" dirty="0" err="1" smtClean="0"/>
              <a:t>asso</a:t>
            </a:r>
            <a:r>
              <a:rPr lang="en-US" baseline="0" dirty="0" smtClean="0"/>
              <a:t>. Of selected variable with </a:t>
            </a:r>
            <a:r>
              <a:rPr lang="en-US" baseline="0" dirty="0" err="1" smtClean="0"/>
              <a:t>stree</a:t>
            </a:r>
            <a:endParaRPr lang="id-ID" dirty="0"/>
          </a:p>
        </p:txBody>
      </p:sp>
      <p:sp>
        <p:nvSpPr>
          <p:cNvPr id="4" name="Slide Number Placeholder 3"/>
          <p:cNvSpPr>
            <a:spLocks noGrp="1"/>
          </p:cNvSpPr>
          <p:nvPr>
            <p:ph type="sldNum" sz="quarter" idx="10"/>
          </p:nvPr>
        </p:nvSpPr>
        <p:spPr/>
        <p:txBody>
          <a:bodyPr/>
          <a:lstStyle/>
          <a:p>
            <a:fld id="{F286100D-909A-4AFA-BA21-2812CB90A1B4}" type="slidenum">
              <a:rPr lang="id-ID" smtClean="0"/>
              <a:pPr/>
              <a:t>12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427"/>
            <a:ext cx="10361851"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828562" y="3886200"/>
            <a:ext cx="853329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58" y="4406902"/>
            <a:ext cx="10361851"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962958"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609521" y="1600202"/>
            <a:ext cx="53840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96794" y="1600202"/>
            <a:ext cx="53840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92562"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562"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1" y="273050"/>
            <a:ext cx="4010562"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4766113" y="273052"/>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609521" y="1435102"/>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0600"/>
            <a:ext cx="7314248"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640"/>
            <a:ext cx="2742843"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609521" y="274640"/>
            <a:ext cx="802535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56E1A8-7ED8-4CE1-9C26-B6C1568F1E24}" type="datetimeFigureOut">
              <a:rPr lang="id-ID" smtClean="0"/>
              <a:pPr/>
              <a:t>26/11/2015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CB75BC-AC0E-4D27-B7A1-EF908272054B}"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609521" y="1600202"/>
            <a:ext cx="10971372"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609521" y="6356352"/>
            <a:ext cx="284442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56E1A8-7ED8-4CE1-9C26-B6C1568F1E24}" type="datetimeFigureOut">
              <a:rPr lang="id-ID" smtClean="0"/>
              <a:pPr/>
              <a:t>26/11/2015</a:t>
            </a:fld>
            <a:endParaRPr lang="id-ID"/>
          </a:p>
        </p:txBody>
      </p:sp>
      <p:sp>
        <p:nvSpPr>
          <p:cNvPr id="5" name="Footer Placeholder 4"/>
          <p:cNvSpPr>
            <a:spLocks noGrp="1"/>
          </p:cNvSpPr>
          <p:nvPr>
            <p:ph type="ftr" sz="quarter" idx="3"/>
          </p:nvPr>
        </p:nvSpPr>
        <p:spPr>
          <a:xfrm>
            <a:off x="4165059" y="6356352"/>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736463" y="6356352"/>
            <a:ext cx="28444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B75BC-AC0E-4D27-B7A1-EF908272054B}"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slide" Target="slide16.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
            </a:r>
            <a:br>
              <a:rPr lang="en-US" dirty="0" smtClean="0">
                <a:solidFill>
                  <a:schemeClr val="bg1"/>
                </a:solidFill>
              </a:rPr>
            </a:br>
            <a:endParaRPr lang="id-ID" dirty="0">
              <a:solidFill>
                <a:schemeClr val="bg1"/>
              </a:solidFill>
            </a:endParaRPr>
          </a:p>
        </p:txBody>
      </p:sp>
      <p:sp>
        <p:nvSpPr>
          <p:cNvPr id="3" name="Subtitle 2"/>
          <p:cNvSpPr>
            <a:spLocks noGrp="1"/>
          </p:cNvSpPr>
          <p:nvPr>
            <p:ph type="subTitle" idx="1"/>
          </p:nvPr>
        </p:nvSpPr>
        <p:spPr>
          <a:xfrm>
            <a:off x="1808926" y="4429132"/>
            <a:ext cx="8533290" cy="1752600"/>
          </a:xfrm>
        </p:spPr>
        <p:txBody>
          <a:bodyPr>
            <a:normAutofit fontScale="85000" lnSpcReduction="20000"/>
          </a:bodyPr>
          <a:lstStyle/>
          <a:p>
            <a:pPr algn="just"/>
            <a:r>
              <a:rPr lang="en-US" dirty="0" smtClean="0">
                <a:solidFill>
                  <a:schemeClr val="bg1"/>
                </a:solidFill>
              </a:rPr>
              <a:t>Supervised by:</a:t>
            </a:r>
          </a:p>
          <a:p>
            <a:pPr algn="just">
              <a:buFont typeface="Arial" pitchFamily="34" charset="0"/>
              <a:buChar char="•"/>
            </a:pPr>
            <a:r>
              <a:rPr lang="en-US" dirty="0" smtClean="0">
                <a:solidFill>
                  <a:schemeClr val="bg1"/>
                </a:solidFill>
              </a:rPr>
              <a:t>Prof. </a:t>
            </a:r>
            <a:r>
              <a:rPr lang="en-US" dirty="0" err="1" smtClean="0">
                <a:solidFill>
                  <a:schemeClr val="bg1"/>
                </a:solidFill>
              </a:rPr>
              <a:t>Madya</a:t>
            </a:r>
            <a:r>
              <a:rPr lang="en-US" dirty="0" smtClean="0">
                <a:solidFill>
                  <a:schemeClr val="bg1"/>
                </a:solidFill>
              </a:rPr>
              <a:t> </a:t>
            </a:r>
            <a:r>
              <a:rPr lang="en-US" dirty="0" err="1" smtClean="0">
                <a:solidFill>
                  <a:schemeClr val="bg1"/>
                </a:solidFill>
              </a:rPr>
              <a:t>Azmi</a:t>
            </a:r>
            <a:r>
              <a:rPr lang="en-US" dirty="0" smtClean="0">
                <a:solidFill>
                  <a:schemeClr val="bg1"/>
                </a:solidFill>
              </a:rPr>
              <a:t> Bin </a:t>
            </a:r>
            <a:r>
              <a:rPr lang="en-US" dirty="0" err="1" smtClean="0">
                <a:solidFill>
                  <a:schemeClr val="bg1"/>
                </a:solidFill>
              </a:rPr>
              <a:t>Mohd</a:t>
            </a:r>
            <a:r>
              <a:rPr lang="en-US" dirty="0" smtClean="0">
                <a:solidFill>
                  <a:schemeClr val="bg1"/>
                </a:solidFill>
              </a:rPr>
              <a:t> Tamil</a:t>
            </a:r>
          </a:p>
          <a:p>
            <a:pPr algn="just">
              <a:buFont typeface="Arial" pitchFamily="34" charset="0"/>
              <a:buChar char="•"/>
            </a:pPr>
            <a:r>
              <a:rPr lang="en-US" dirty="0" smtClean="0">
                <a:solidFill>
                  <a:schemeClr val="bg1"/>
                </a:solidFill>
              </a:rPr>
              <a:t>Dr </a:t>
            </a:r>
            <a:r>
              <a:rPr lang="en-US" dirty="0" err="1" smtClean="0">
                <a:solidFill>
                  <a:schemeClr val="bg1"/>
                </a:solidFill>
              </a:rPr>
              <a:t>Siti</a:t>
            </a:r>
            <a:r>
              <a:rPr lang="en-US" dirty="0" smtClean="0">
                <a:solidFill>
                  <a:schemeClr val="bg1"/>
                </a:solidFill>
              </a:rPr>
              <a:t> </a:t>
            </a:r>
            <a:r>
              <a:rPr lang="en-US" dirty="0" err="1" smtClean="0">
                <a:solidFill>
                  <a:schemeClr val="bg1"/>
                </a:solidFill>
              </a:rPr>
              <a:t>Hasnah</a:t>
            </a:r>
            <a:endParaRPr lang="en-US" dirty="0" smtClean="0">
              <a:solidFill>
                <a:schemeClr val="bg1"/>
              </a:solidFill>
            </a:endParaRPr>
          </a:p>
          <a:p>
            <a:pPr algn="just">
              <a:buFont typeface="Arial" pitchFamily="34" charset="0"/>
              <a:buChar char="•"/>
            </a:pPr>
            <a:r>
              <a:rPr lang="en-US" dirty="0" smtClean="0">
                <a:solidFill>
                  <a:schemeClr val="bg1"/>
                </a:solidFill>
              </a:rPr>
              <a:t>Dr </a:t>
            </a:r>
            <a:r>
              <a:rPr lang="en-US" dirty="0" err="1" smtClean="0">
                <a:solidFill>
                  <a:schemeClr val="bg1"/>
                </a:solidFill>
              </a:rPr>
              <a:t>Norhanizam</a:t>
            </a:r>
            <a:endParaRPr lang="en-US" dirty="0" smtClean="0">
              <a:solidFill>
                <a:schemeClr val="bg1"/>
              </a:solidFill>
            </a:endParaRPr>
          </a:p>
          <a:p>
            <a:pPr algn="just">
              <a:buFont typeface="Arial" pitchFamily="34" charset="0"/>
              <a:buChar char="•"/>
            </a:pPr>
            <a:endParaRPr lang="id-ID" dirty="0">
              <a:solidFill>
                <a:schemeClr val="bg1"/>
              </a:solidFill>
            </a:endParaRPr>
          </a:p>
        </p:txBody>
      </p:sp>
      <p:pic>
        <p:nvPicPr>
          <p:cNvPr id="4" name="Picture 3" descr="brain_0.jpg"/>
          <p:cNvPicPr>
            <a:picLocks noChangeAspect="1"/>
          </p:cNvPicPr>
          <p:nvPr/>
        </p:nvPicPr>
        <p:blipFill>
          <a:blip r:embed="rId2"/>
          <a:stretch>
            <a:fillRect/>
          </a:stretch>
        </p:blipFill>
        <p:spPr>
          <a:xfrm>
            <a:off x="4166380" y="2786058"/>
            <a:ext cx="4000529" cy="1655607"/>
          </a:xfrm>
          <a:prstGeom prst="rect">
            <a:avLst/>
          </a:prstGeom>
          <a:ln>
            <a:noFill/>
          </a:ln>
          <a:effectLst>
            <a:softEdge rad="112500"/>
          </a:effectLst>
        </p:spPr>
      </p:pic>
      <p:sp>
        <p:nvSpPr>
          <p:cNvPr id="5" name="TextBox 4"/>
          <p:cNvSpPr txBox="1"/>
          <p:nvPr/>
        </p:nvSpPr>
        <p:spPr>
          <a:xfrm>
            <a:off x="1714247" y="500042"/>
            <a:ext cx="8952397" cy="1569660"/>
          </a:xfrm>
          <a:prstGeom prst="rect">
            <a:avLst/>
          </a:prstGeom>
          <a:noFill/>
        </p:spPr>
        <p:txBody>
          <a:bodyPr wrap="square" rtlCol="0">
            <a:spAutoFit/>
          </a:bodyPr>
          <a:lstStyle/>
          <a:p>
            <a:pPr algn="ctr"/>
            <a:r>
              <a:rPr lang="en-US" sz="3200" dirty="0" smtClean="0">
                <a:solidFill>
                  <a:schemeClr val="bg1"/>
                </a:solidFill>
                <a:latin typeface="Engravers MT" pitchFamily="18" charset="0"/>
              </a:rPr>
              <a:t>STRESS AMONG preclinical  STUDENTS session 2015/2016 IN UKMMC</a:t>
            </a:r>
            <a:endParaRPr lang="id-ID" sz="3200" dirty="0">
              <a:solidFill>
                <a:schemeClr val="bg1"/>
              </a:solidFill>
              <a:latin typeface="Engravers MT" pitchFamily="18" charset="0"/>
            </a:endParaRPr>
          </a:p>
        </p:txBody>
      </p:sp>
      <p:sp>
        <p:nvSpPr>
          <p:cNvPr id="6" name="TextBox 5"/>
          <p:cNvSpPr txBox="1"/>
          <p:nvPr/>
        </p:nvSpPr>
        <p:spPr>
          <a:xfrm>
            <a:off x="3809190" y="2285992"/>
            <a:ext cx="4476199" cy="461665"/>
          </a:xfrm>
          <a:prstGeom prst="rect">
            <a:avLst/>
          </a:prstGeom>
          <a:noFill/>
        </p:spPr>
        <p:txBody>
          <a:bodyPr wrap="square" rtlCol="0">
            <a:spAutoFit/>
          </a:bodyPr>
          <a:lstStyle/>
          <a:p>
            <a:pPr algn="ctr"/>
            <a:r>
              <a:rPr lang="en-US" sz="2400" dirty="0" smtClean="0">
                <a:solidFill>
                  <a:schemeClr val="bg1"/>
                </a:solidFill>
                <a:latin typeface="Engravers MT" pitchFamily="18" charset="0"/>
              </a:rPr>
              <a:t>BY LABORATORY 8</a:t>
            </a:r>
            <a:endParaRPr lang="id-ID" sz="2400" dirty="0">
              <a:solidFill>
                <a:schemeClr val="bg1"/>
              </a:solidFill>
              <a:latin typeface="Engravers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p:spPr>
        <p:style>
          <a:lnRef idx="2">
            <a:schemeClr val="dk1"/>
          </a:lnRef>
          <a:fillRef idx="1">
            <a:schemeClr val="lt1"/>
          </a:fillRef>
          <a:effectRef idx="0">
            <a:schemeClr val="dk1"/>
          </a:effectRef>
          <a:fontRef idx="minor">
            <a:schemeClr val="dk1"/>
          </a:fontRef>
        </p:style>
        <p:txBody>
          <a:bodyPr/>
          <a:lstStyle/>
          <a:p>
            <a:r>
              <a:rPr lang="en-US" b="1" dirty="0" smtClean="0">
                <a:solidFill>
                  <a:schemeClr val="tx1"/>
                </a:solidFill>
                <a:latin typeface="Arial Rounded MT Bold" pitchFamily="34" charset="0"/>
              </a:rPr>
              <a:t>INTRODUCTION</a:t>
            </a:r>
            <a:endParaRPr lang="id-ID" b="1" dirty="0">
              <a:solidFill>
                <a:schemeClr val="tx1"/>
              </a:solidFill>
              <a:latin typeface="Arial Rounded MT Bold" pitchFamily="34" charset="0"/>
            </a:endParaRPr>
          </a:p>
        </p:txBody>
      </p:sp>
      <p:sp>
        <p:nvSpPr>
          <p:cNvPr id="5" name="TextBox 4"/>
          <p:cNvSpPr txBox="1"/>
          <p:nvPr/>
        </p:nvSpPr>
        <p:spPr>
          <a:xfrm>
            <a:off x="1666050" y="1785926"/>
            <a:ext cx="8715436" cy="3539430"/>
          </a:xfrm>
          <a:prstGeom prst="rect">
            <a:avLst/>
          </a:prstGeom>
          <a:solidFill>
            <a:srgbClr val="A50021"/>
          </a:solidFill>
          <a:ln>
            <a:solidFill>
              <a:schemeClr val="accent2">
                <a:lumMod val="75000"/>
              </a:schemeClr>
            </a:solidFill>
          </a:ln>
          <a:effectLst>
            <a:outerShdw blurRad="50800" dist="38100" dir="10800000" algn="r" rotWithShape="0">
              <a:prstClr val="black">
                <a:alpha val="40000"/>
              </a:prstClr>
            </a:outerShdw>
          </a:effectLst>
        </p:spPr>
        <p:txBody>
          <a:bodyPr wrap="square" rtlCol="0">
            <a:spAutoFit/>
          </a:bodyPr>
          <a:lstStyle/>
          <a:p>
            <a:pPr algn="ctr"/>
            <a:r>
              <a:rPr lang="en-US" sz="3200" b="1" dirty="0">
                <a:solidFill>
                  <a:schemeClr val="bg1"/>
                </a:solidFill>
                <a:latin typeface="Arial" pitchFamily="34" charset="0"/>
                <a:cs typeface="Arial" pitchFamily="34" charset="0"/>
              </a:rPr>
              <a:t>Stress is defined as the body’s non-specific response to demands made upon it, or disturbing events in the </a:t>
            </a:r>
            <a:r>
              <a:rPr lang="en-US" sz="3200" b="1" dirty="0" smtClean="0">
                <a:solidFill>
                  <a:schemeClr val="bg1"/>
                </a:solidFill>
                <a:latin typeface="Arial" pitchFamily="34" charset="0"/>
                <a:cs typeface="Arial" pitchFamily="34" charset="0"/>
              </a:rPr>
              <a:t>environment, </a:t>
            </a:r>
            <a:r>
              <a:rPr lang="en-US" sz="3200" b="1" dirty="0">
                <a:solidFill>
                  <a:schemeClr val="bg1"/>
                </a:solidFill>
                <a:latin typeface="Arial" pitchFamily="34" charset="0"/>
                <a:cs typeface="Arial" pitchFamily="34" charset="0"/>
              </a:rPr>
              <a:t>whereby it is a process that an individual perceive and cope with environmental threats and challenges</a:t>
            </a:r>
            <a:r>
              <a:rPr lang="en-US" sz="3200" b="1" dirty="0" smtClean="0">
                <a:solidFill>
                  <a:schemeClr val="bg1"/>
                </a:solidFill>
                <a:latin typeface="Arial" pitchFamily="34" charset="0"/>
                <a:cs typeface="Arial" pitchFamily="34" charset="0"/>
              </a:rPr>
              <a:t>.</a:t>
            </a:r>
          </a:p>
          <a:p>
            <a:pPr algn="ctr"/>
            <a:r>
              <a:rPr lang="en-US" sz="3200" b="1" dirty="0" smtClean="0">
                <a:solidFill>
                  <a:schemeClr val="bg1"/>
                </a:solidFill>
                <a:latin typeface="Arial" pitchFamily="34" charset="0"/>
                <a:cs typeface="Arial" pitchFamily="34" charset="0"/>
              </a:rPr>
              <a:t>- </a:t>
            </a:r>
            <a:r>
              <a:rPr lang="en-US" sz="3200" b="1" dirty="0" err="1" smtClean="0">
                <a:solidFill>
                  <a:schemeClr val="bg1"/>
                </a:solidFill>
                <a:latin typeface="Arial" pitchFamily="34" charset="0"/>
                <a:cs typeface="Arial" pitchFamily="34" charset="0"/>
              </a:rPr>
              <a:t>Saiful</a:t>
            </a:r>
            <a:r>
              <a:rPr lang="en-US" sz="3200" b="1" dirty="0" smtClean="0">
                <a:solidFill>
                  <a:schemeClr val="bg1"/>
                </a:solidFill>
                <a:latin typeface="Arial" pitchFamily="34" charset="0"/>
                <a:cs typeface="Arial" pitchFamily="34" charset="0"/>
              </a:rPr>
              <a:t> et. al 2010</a:t>
            </a:r>
            <a:endParaRPr lang="id-ID" sz="3200" b="1" dirty="0">
              <a:solidFill>
                <a:schemeClr val="bg1"/>
              </a:solidFill>
              <a:latin typeface="Arial" pitchFamily="34" charset="0"/>
              <a:cs typeface="Arial" pitchFamily="34" charset="0"/>
            </a:endParaRPr>
          </a:p>
        </p:txBody>
      </p:sp>
      <p:sp>
        <p:nvSpPr>
          <p:cNvPr id="7" name="Explosion 2 6"/>
          <p:cNvSpPr/>
          <p:nvPr/>
        </p:nvSpPr>
        <p:spPr>
          <a:xfrm>
            <a:off x="237290" y="1428736"/>
            <a:ext cx="10952401" cy="4572032"/>
          </a:xfrm>
          <a:prstGeom prst="irregularSeal2">
            <a:avLst/>
          </a:prstGeom>
          <a:solidFill>
            <a:schemeClr val="accent3">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rgbClr val="FFFF00"/>
              </a:solidFill>
              <a:latin typeface="David" pitchFamily="34" charset="-79"/>
              <a:cs typeface="David" pitchFamily="34" charset="-79"/>
            </a:endParaRPr>
          </a:p>
          <a:p>
            <a:pPr algn="ctr"/>
            <a:r>
              <a:rPr lang="en-US" b="1" dirty="0" smtClean="0">
                <a:solidFill>
                  <a:srgbClr val="FFFF00"/>
                </a:solidFill>
                <a:latin typeface="David" pitchFamily="34" charset="-79"/>
                <a:cs typeface="David" pitchFamily="34" charset="-79"/>
              </a:rPr>
              <a:t>ACCORDING TO USA,  MEDICINE PRACTICE INCREASE THE RISK TO MENTAL HEALTH AND PHYSIOLOGICAL MORBIDITIES AMONG QUALIFIED MEDICAL STUDENTS.</a:t>
            </a:r>
            <a:endParaRPr lang="id-ID" b="1" dirty="0">
              <a:solidFill>
                <a:srgbClr val="FFFF00"/>
              </a:solidFill>
              <a:latin typeface="David" pitchFamily="34" charset="-79"/>
              <a:cs typeface="David" pitchFamily="34" charset="-79"/>
            </a:endParaRPr>
          </a:p>
        </p:txBody>
      </p:sp>
      <p:pic>
        <p:nvPicPr>
          <p:cNvPr id="1026" name="Picture 2" descr="http://img.medscape.com/thumbnail_library/dt_150811_doctor_headache_stress_migraine_tired_800x600.jpg"/>
          <p:cNvPicPr>
            <a:picLocks noChangeAspect="1" noChangeArrowheads="1"/>
          </p:cNvPicPr>
          <p:nvPr/>
        </p:nvPicPr>
        <p:blipFill>
          <a:blip r:embed="rId4" cstate="print"/>
          <a:srcRect/>
          <a:stretch>
            <a:fillRect/>
          </a:stretch>
        </p:blipFill>
        <p:spPr bwMode="auto">
          <a:xfrm>
            <a:off x="8507889" y="4663286"/>
            <a:ext cx="3448191" cy="219471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p:spPr>
        <p:style>
          <a:lnRef idx="2">
            <a:schemeClr val="dk1"/>
          </a:lnRef>
          <a:fillRef idx="1">
            <a:schemeClr val="lt1"/>
          </a:fillRef>
          <a:effectRef idx="0">
            <a:schemeClr val="dk1"/>
          </a:effectRef>
          <a:fontRef idx="minor">
            <a:schemeClr val="dk1"/>
          </a:fontRef>
        </p:style>
        <p:txBody>
          <a:bodyPr/>
          <a:lstStyle/>
          <a:p>
            <a:r>
              <a:rPr lang="en-US" b="1" dirty="0" smtClean="0">
                <a:solidFill>
                  <a:schemeClr val="tx1"/>
                </a:solidFill>
                <a:latin typeface="Arial Rounded MT Bold" pitchFamily="34" charset="0"/>
              </a:rPr>
              <a:t>PROBLEM STATEMENT</a:t>
            </a:r>
            <a:endParaRPr lang="id-ID" b="1" dirty="0">
              <a:solidFill>
                <a:schemeClr val="tx1"/>
              </a:solidFill>
              <a:latin typeface="Arial Rounded MT Bold" pitchFamily="34" charset="0"/>
            </a:endParaRPr>
          </a:p>
        </p:txBody>
      </p:sp>
      <p:graphicFrame>
        <p:nvGraphicFramePr>
          <p:cNvPr id="5" name="Diagram 4"/>
          <p:cNvGraphicFramePr/>
          <p:nvPr/>
        </p:nvGraphicFramePr>
        <p:xfrm>
          <a:off x="1523769" y="1643050"/>
          <a:ext cx="9428588" cy="4786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a:ln>
            <a:solidFill>
              <a:schemeClr val="tx1"/>
            </a:solidFill>
          </a:ln>
        </p:spPr>
        <p:txBody>
          <a:bodyPr/>
          <a:lstStyle/>
          <a:p>
            <a:r>
              <a:rPr lang="en-US" b="1" dirty="0" smtClean="0">
                <a:latin typeface="Arial Rounded MT Bold" pitchFamily="34" charset="0"/>
              </a:rPr>
              <a:t>OBJECTIVES</a:t>
            </a:r>
            <a:endParaRPr lang="id-ID" b="1" dirty="0">
              <a:latin typeface="Arial Rounded MT Bold" pitchFamily="34" charset="0"/>
            </a:endParaRPr>
          </a:p>
        </p:txBody>
      </p:sp>
      <p:graphicFrame>
        <p:nvGraphicFramePr>
          <p:cNvPr id="4" name="Content Placeholder 3"/>
          <p:cNvGraphicFramePr>
            <a:graphicFrameLocks noGrp="1"/>
          </p:cNvGraphicFramePr>
          <p:nvPr>
            <p:ph idx="1"/>
          </p:nvPr>
        </p:nvGraphicFramePr>
        <p:xfrm>
          <a:off x="609522" y="1600200"/>
          <a:ext cx="4723780" cy="47577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Bevel 4"/>
          <p:cNvSpPr/>
          <p:nvPr/>
        </p:nvSpPr>
        <p:spPr>
          <a:xfrm>
            <a:off x="6190445" y="1500174"/>
            <a:ext cx="5238104" cy="785818"/>
          </a:xfrm>
          <a:prstGeom prst="bevel">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latin typeface="David" pitchFamily="34" charset="-79"/>
                <a:cs typeface="David" pitchFamily="34" charset="-79"/>
              </a:rPr>
              <a:t>S P E C I F I C</a:t>
            </a:r>
            <a:endParaRPr lang="id-ID" sz="4000" b="1" dirty="0">
              <a:solidFill>
                <a:schemeClr val="tx1"/>
              </a:solidFill>
              <a:latin typeface="David" pitchFamily="34" charset="-79"/>
              <a:cs typeface="David" pitchFamily="34" charset="-79"/>
            </a:endParaRPr>
          </a:p>
        </p:txBody>
      </p:sp>
      <p:sp>
        <p:nvSpPr>
          <p:cNvPr id="6" name="Down Arrow 5"/>
          <p:cNvSpPr/>
          <p:nvPr/>
        </p:nvSpPr>
        <p:spPr>
          <a:xfrm>
            <a:off x="8476164" y="2285992"/>
            <a:ext cx="476191" cy="28575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p:nvSpPr>
        <p:spPr>
          <a:xfrm>
            <a:off x="5428538" y="2571744"/>
            <a:ext cx="6476160" cy="3816429"/>
          </a:xfrm>
          <a:prstGeom prst="rect">
            <a:avLst/>
          </a:prstGeom>
          <a:solidFill>
            <a:schemeClr val="tx1">
              <a:lumMod val="95000"/>
              <a:lumOff val="5000"/>
            </a:schemeClr>
          </a:solidFill>
          <a:ln>
            <a:solidFill>
              <a:schemeClr val="tx1"/>
            </a:solidFill>
          </a:ln>
        </p:spPr>
        <p:txBody>
          <a:bodyPr wrap="square" rtlCol="0">
            <a:spAutoFit/>
          </a:bodyPr>
          <a:lstStyle/>
          <a:p>
            <a:pPr>
              <a:buFont typeface="Arial" pitchFamily="34" charset="0"/>
              <a:buChar char="•"/>
            </a:pPr>
            <a:r>
              <a:rPr lang="id-ID" sz="1600" dirty="0" smtClean="0">
                <a:solidFill>
                  <a:schemeClr val="accent4">
                    <a:lumMod val="40000"/>
                    <a:lumOff val="60000"/>
                  </a:schemeClr>
                </a:solidFill>
                <a:latin typeface="Arial" pitchFamily="34" charset="0"/>
                <a:cs typeface="Arial" pitchFamily="34" charset="0"/>
              </a:rPr>
              <a:t>To </a:t>
            </a:r>
            <a:r>
              <a:rPr lang="id-ID" sz="1600" dirty="0">
                <a:solidFill>
                  <a:schemeClr val="accent4">
                    <a:lumMod val="40000"/>
                    <a:lumOff val="60000"/>
                  </a:schemeClr>
                </a:solidFill>
                <a:latin typeface="Arial" pitchFamily="34" charset="0"/>
                <a:cs typeface="Arial" pitchFamily="34" charset="0"/>
              </a:rPr>
              <a:t>describe </a:t>
            </a:r>
            <a:r>
              <a:rPr lang="id-ID" sz="1600" dirty="0">
                <a:solidFill>
                  <a:srgbClr val="FFFF00"/>
                </a:solidFill>
                <a:latin typeface="Arial" pitchFamily="34" charset="0"/>
                <a:cs typeface="Arial" pitchFamily="34" charset="0"/>
              </a:rPr>
              <a:t>sociodemographic factors</a:t>
            </a:r>
            <a:r>
              <a:rPr lang="en-US" sz="1600" dirty="0">
                <a:solidFill>
                  <a:srgbClr val="FFFF00"/>
                </a:solidFill>
                <a:latin typeface="Arial" pitchFamily="34" charset="0"/>
                <a:cs typeface="Arial" pitchFamily="34" charset="0"/>
              </a:rPr>
              <a:t> </a:t>
            </a:r>
            <a:r>
              <a:rPr lang="en-US" sz="1600" dirty="0">
                <a:solidFill>
                  <a:schemeClr val="accent4">
                    <a:lumMod val="40000"/>
                    <a:lumOff val="60000"/>
                  </a:schemeClr>
                </a:solidFill>
                <a:latin typeface="Arial" pitchFamily="34" charset="0"/>
                <a:cs typeface="Arial" pitchFamily="34" charset="0"/>
              </a:rPr>
              <a:t>(gender, race, year of study, </a:t>
            </a:r>
            <a:r>
              <a:rPr lang="en-US" sz="1600" dirty="0" smtClean="0">
                <a:solidFill>
                  <a:schemeClr val="accent4">
                    <a:lumMod val="40000"/>
                    <a:lumOff val="60000"/>
                  </a:schemeClr>
                </a:solidFill>
                <a:latin typeface="Arial" pitchFamily="34" charset="0"/>
                <a:cs typeface="Arial" pitchFamily="34" charset="0"/>
              </a:rPr>
              <a:t>family education </a:t>
            </a:r>
            <a:r>
              <a:rPr lang="en-US" sz="1600" dirty="0" err="1">
                <a:solidFill>
                  <a:schemeClr val="accent4">
                    <a:lumMod val="40000"/>
                    <a:lumOff val="60000"/>
                  </a:schemeClr>
                </a:solidFill>
                <a:latin typeface="Arial" pitchFamily="34" charset="0"/>
                <a:cs typeface="Arial" pitchFamily="34" charset="0"/>
              </a:rPr>
              <a:t>background,and</a:t>
            </a:r>
            <a:r>
              <a:rPr lang="en-US" sz="1600" dirty="0">
                <a:solidFill>
                  <a:schemeClr val="accent4">
                    <a:lumMod val="40000"/>
                    <a:lumOff val="60000"/>
                  </a:schemeClr>
                </a:solidFill>
                <a:latin typeface="Arial" pitchFamily="34" charset="0"/>
                <a:cs typeface="Arial" pitchFamily="34" charset="0"/>
              </a:rPr>
              <a:t> parents marital status)</a:t>
            </a:r>
            <a:r>
              <a:rPr lang="id-ID" sz="1600" dirty="0">
                <a:solidFill>
                  <a:schemeClr val="accent4">
                    <a:lumMod val="40000"/>
                    <a:lumOff val="60000"/>
                  </a:schemeClr>
                </a:solidFill>
                <a:latin typeface="Arial" pitchFamily="34" charset="0"/>
                <a:cs typeface="Arial" pitchFamily="34" charset="0"/>
              </a:rPr>
              <a:t> among UKMMC medical </a:t>
            </a:r>
            <a:r>
              <a:rPr lang="en-US" sz="1600" dirty="0" smtClean="0">
                <a:solidFill>
                  <a:schemeClr val="accent4">
                    <a:lumMod val="40000"/>
                    <a:lumOff val="60000"/>
                  </a:schemeClr>
                </a:solidFill>
                <a:latin typeface="Arial" pitchFamily="34" charset="0"/>
                <a:cs typeface="Arial" pitchFamily="34" charset="0"/>
              </a:rPr>
              <a:t> </a:t>
            </a:r>
            <a:r>
              <a:rPr lang="id-ID" sz="1600" dirty="0" smtClean="0">
                <a:solidFill>
                  <a:schemeClr val="accent4">
                    <a:lumMod val="40000"/>
                    <a:lumOff val="60000"/>
                  </a:schemeClr>
                </a:solidFill>
                <a:latin typeface="Arial" pitchFamily="34" charset="0"/>
                <a:cs typeface="Arial" pitchFamily="34" charset="0"/>
              </a:rPr>
              <a:t>students</a:t>
            </a:r>
            <a:r>
              <a:rPr lang="id-ID" sz="1600" dirty="0">
                <a:solidFill>
                  <a:schemeClr val="accent4">
                    <a:lumMod val="40000"/>
                    <a:lumOff val="60000"/>
                  </a:schemeClr>
                </a:solidFill>
                <a:latin typeface="Arial" pitchFamily="34" charset="0"/>
                <a:cs typeface="Arial" pitchFamily="34" charset="0"/>
              </a:rPr>
              <a:t>. </a:t>
            </a:r>
            <a:endParaRPr lang="en-US" sz="1600" dirty="0" smtClean="0">
              <a:solidFill>
                <a:schemeClr val="accent4">
                  <a:lumMod val="40000"/>
                  <a:lumOff val="60000"/>
                </a:schemeClr>
              </a:solidFill>
              <a:latin typeface="Arial" pitchFamily="34" charset="0"/>
              <a:cs typeface="Arial" pitchFamily="34" charset="0"/>
            </a:endParaRPr>
          </a:p>
          <a:p>
            <a:endParaRPr lang="id-ID" sz="1600" dirty="0">
              <a:solidFill>
                <a:schemeClr val="accent4">
                  <a:lumMod val="40000"/>
                  <a:lumOff val="60000"/>
                </a:schemeClr>
              </a:solidFill>
              <a:latin typeface="Arial" pitchFamily="34" charset="0"/>
              <a:cs typeface="Arial" pitchFamily="34" charset="0"/>
            </a:endParaRPr>
          </a:p>
          <a:p>
            <a:pPr>
              <a:buFont typeface="Arial" pitchFamily="34" charset="0"/>
              <a:buChar char="•"/>
            </a:pPr>
            <a:r>
              <a:rPr lang="id-ID" sz="1600" dirty="0" smtClean="0">
                <a:solidFill>
                  <a:schemeClr val="accent4">
                    <a:lumMod val="40000"/>
                    <a:lumOff val="60000"/>
                  </a:schemeClr>
                </a:solidFill>
                <a:latin typeface="Arial" pitchFamily="34" charset="0"/>
                <a:cs typeface="Arial" pitchFamily="34" charset="0"/>
              </a:rPr>
              <a:t>To </a:t>
            </a:r>
            <a:r>
              <a:rPr lang="id-ID" sz="1600" dirty="0">
                <a:solidFill>
                  <a:schemeClr val="accent4">
                    <a:lumMod val="40000"/>
                    <a:lumOff val="60000"/>
                  </a:schemeClr>
                </a:solidFill>
                <a:latin typeface="Arial" pitchFamily="34" charset="0"/>
                <a:cs typeface="Arial" pitchFamily="34" charset="0"/>
              </a:rPr>
              <a:t>determine the </a:t>
            </a:r>
            <a:r>
              <a:rPr lang="id-ID" sz="1600" dirty="0">
                <a:solidFill>
                  <a:srgbClr val="FFFF00"/>
                </a:solidFill>
                <a:latin typeface="Arial" pitchFamily="34" charset="0"/>
                <a:cs typeface="Arial" pitchFamily="34" charset="0"/>
              </a:rPr>
              <a:t>association of socio</a:t>
            </a:r>
            <a:r>
              <a:rPr lang="en-US" sz="1600" dirty="0">
                <a:solidFill>
                  <a:srgbClr val="FFFF00"/>
                </a:solidFill>
                <a:latin typeface="Arial" pitchFamily="34" charset="0"/>
                <a:cs typeface="Arial" pitchFamily="34" charset="0"/>
              </a:rPr>
              <a:t>-</a:t>
            </a:r>
            <a:r>
              <a:rPr lang="id-ID" sz="1600" dirty="0">
                <a:solidFill>
                  <a:srgbClr val="FFFF00"/>
                </a:solidFill>
                <a:latin typeface="Arial" pitchFamily="34" charset="0"/>
                <a:cs typeface="Arial" pitchFamily="34" charset="0"/>
              </a:rPr>
              <a:t>demographics factors </a:t>
            </a:r>
            <a:r>
              <a:rPr lang="id-ID" sz="1600" dirty="0">
                <a:solidFill>
                  <a:schemeClr val="accent4">
                    <a:lumMod val="40000"/>
                    <a:lumOff val="60000"/>
                  </a:schemeClr>
                </a:solidFill>
                <a:latin typeface="Arial" pitchFamily="34" charset="0"/>
                <a:cs typeface="Arial" pitchFamily="34" charset="0"/>
              </a:rPr>
              <a:t>(gender, race, </a:t>
            </a:r>
            <a:r>
              <a:rPr lang="id-ID" sz="1600" dirty="0" smtClean="0">
                <a:solidFill>
                  <a:schemeClr val="accent4">
                    <a:lumMod val="40000"/>
                    <a:lumOff val="60000"/>
                  </a:schemeClr>
                </a:solidFill>
                <a:latin typeface="Arial" pitchFamily="34" charset="0"/>
                <a:cs typeface="Arial" pitchFamily="34" charset="0"/>
              </a:rPr>
              <a:t>year</a:t>
            </a:r>
            <a:r>
              <a:rPr lang="en-US" sz="1600" dirty="0" smtClean="0">
                <a:solidFill>
                  <a:schemeClr val="accent4">
                    <a:lumMod val="40000"/>
                    <a:lumOff val="60000"/>
                  </a:schemeClr>
                </a:solidFill>
                <a:latin typeface="Arial" pitchFamily="34" charset="0"/>
                <a:cs typeface="Arial" pitchFamily="34" charset="0"/>
              </a:rPr>
              <a:t> </a:t>
            </a:r>
            <a:r>
              <a:rPr lang="id-ID" sz="1600" dirty="0" smtClean="0">
                <a:solidFill>
                  <a:schemeClr val="accent4">
                    <a:lumMod val="40000"/>
                    <a:lumOff val="60000"/>
                  </a:schemeClr>
                </a:solidFill>
                <a:latin typeface="Arial" pitchFamily="34" charset="0"/>
                <a:cs typeface="Arial" pitchFamily="34" charset="0"/>
              </a:rPr>
              <a:t>of </a:t>
            </a:r>
            <a:r>
              <a:rPr lang="id-ID" sz="1600" dirty="0">
                <a:solidFill>
                  <a:schemeClr val="accent4">
                    <a:lumMod val="40000"/>
                    <a:lumOff val="60000"/>
                  </a:schemeClr>
                </a:solidFill>
                <a:latin typeface="Arial" pitchFamily="34" charset="0"/>
                <a:cs typeface="Arial" pitchFamily="34" charset="0"/>
              </a:rPr>
              <a:t>study</a:t>
            </a:r>
            <a:r>
              <a:rPr lang="en-US" sz="1600" dirty="0">
                <a:solidFill>
                  <a:schemeClr val="accent4">
                    <a:lumMod val="40000"/>
                    <a:lumOff val="60000"/>
                  </a:schemeClr>
                </a:solidFill>
                <a:latin typeface="Arial" pitchFamily="34" charset="0"/>
                <a:cs typeface="Arial" pitchFamily="34" charset="0"/>
              </a:rPr>
              <a:t>, family education background and parents marital status</a:t>
            </a:r>
            <a:r>
              <a:rPr lang="id-ID" sz="1600" dirty="0">
                <a:solidFill>
                  <a:schemeClr val="accent4">
                    <a:lumMod val="40000"/>
                    <a:lumOff val="60000"/>
                  </a:schemeClr>
                </a:solidFill>
                <a:latin typeface="Arial" pitchFamily="34" charset="0"/>
                <a:cs typeface="Arial" pitchFamily="34" charset="0"/>
              </a:rPr>
              <a:t>) </a:t>
            </a:r>
            <a:r>
              <a:rPr lang="id-ID" sz="1600" dirty="0">
                <a:solidFill>
                  <a:srgbClr val="FFFF00"/>
                </a:solidFill>
                <a:latin typeface="Arial" pitchFamily="34" charset="0"/>
                <a:cs typeface="Arial" pitchFamily="34" charset="0"/>
              </a:rPr>
              <a:t>with stress </a:t>
            </a:r>
            <a:r>
              <a:rPr lang="id-ID" sz="1600" dirty="0" smtClean="0">
                <a:solidFill>
                  <a:schemeClr val="accent4">
                    <a:lumMod val="40000"/>
                    <a:lumOff val="60000"/>
                  </a:schemeClr>
                </a:solidFill>
                <a:latin typeface="Arial" pitchFamily="34" charset="0"/>
                <a:cs typeface="Arial" pitchFamily="34" charset="0"/>
              </a:rPr>
              <a:t>among medical </a:t>
            </a:r>
            <a:r>
              <a:rPr lang="id-ID" sz="1600" dirty="0">
                <a:solidFill>
                  <a:schemeClr val="accent4">
                    <a:lumMod val="40000"/>
                    <a:lumOff val="60000"/>
                  </a:schemeClr>
                </a:solidFill>
                <a:latin typeface="Arial" pitchFamily="34" charset="0"/>
                <a:cs typeface="Arial" pitchFamily="34" charset="0"/>
              </a:rPr>
              <a:t>students of </a:t>
            </a:r>
            <a:r>
              <a:rPr lang="id-ID" sz="1600" dirty="0" smtClean="0">
                <a:solidFill>
                  <a:schemeClr val="accent4">
                    <a:lumMod val="40000"/>
                    <a:lumOff val="60000"/>
                  </a:schemeClr>
                </a:solidFill>
                <a:latin typeface="Arial" pitchFamily="34" charset="0"/>
                <a:cs typeface="Arial" pitchFamily="34" charset="0"/>
              </a:rPr>
              <a:t>UKMMC.</a:t>
            </a:r>
            <a:endParaRPr lang="en-US" sz="1600" dirty="0" smtClean="0">
              <a:solidFill>
                <a:schemeClr val="accent4">
                  <a:lumMod val="40000"/>
                  <a:lumOff val="60000"/>
                </a:schemeClr>
              </a:solidFill>
              <a:latin typeface="Arial" pitchFamily="34" charset="0"/>
              <a:cs typeface="Arial" pitchFamily="34" charset="0"/>
            </a:endParaRPr>
          </a:p>
          <a:p>
            <a:endParaRPr lang="id-ID" sz="1600" dirty="0">
              <a:solidFill>
                <a:schemeClr val="accent4">
                  <a:lumMod val="40000"/>
                  <a:lumOff val="60000"/>
                </a:schemeClr>
              </a:solidFill>
              <a:latin typeface="Arial" pitchFamily="34" charset="0"/>
              <a:cs typeface="Arial" pitchFamily="34" charset="0"/>
            </a:endParaRPr>
          </a:p>
          <a:p>
            <a:pPr>
              <a:buFont typeface="Arial" pitchFamily="34" charset="0"/>
              <a:buChar char="•"/>
            </a:pPr>
            <a:r>
              <a:rPr lang="id-ID" sz="1600" dirty="0" smtClean="0">
                <a:solidFill>
                  <a:schemeClr val="accent4">
                    <a:lumMod val="40000"/>
                    <a:lumOff val="60000"/>
                  </a:schemeClr>
                </a:solidFill>
                <a:latin typeface="Arial" pitchFamily="34" charset="0"/>
                <a:cs typeface="Arial" pitchFamily="34" charset="0"/>
              </a:rPr>
              <a:t>To </a:t>
            </a:r>
            <a:r>
              <a:rPr lang="id-ID" sz="1600" dirty="0">
                <a:solidFill>
                  <a:schemeClr val="accent4">
                    <a:lumMod val="40000"/>
                    <a:lumOff val="60000"/>
                  </a:schemeClr>
                </a:solidFill>
                <a:latin typeface="Arial" pitchFamily="34" charset="0"/>
                <a:cs typeface="Arial" pitchFamily="34" charset="0"/>
              </a:rPr>
              <a:t>determine </a:t>
            </a:r>
            <a:r>
              <a:rPr lang="id-ID" sz="1600" dirty="0">
                <a:solidFill>
                  <a:srgbClr val="FFFF00"/>
                </a:solidFill>
                <a:latin typeface="Arial" pitchFamily="34" charset="0"/>
                <a:cs typeface="Arial" pitchFamily="34" charset="0"/>
              </a:rPr>
              <a:t>the association of </a:t>
            </a:r>
            <a:r>
              <a:rPr lang="id-ID" sz="1600" dirty="0" smtClean="0">
                <a:solidFill>
                  <a:srgbClr val="FFFF00"/>
                </a:solidFill>
                <a:latin typeface="Arial" pitchFamily="34" charset="0"/>
                <a:cs typeface="Arial" pitchFamily="34" charset="0"/>
              </a:rPr>
              <a:t>socio</a:t>
            </a:r>
            <a:r>
              <a:rPr lang="en-US" sz="1600" dirty="0" smtClean="0">
                <a:solidFill>
                  <a:srgbClr val="FFFF00"/>
                </a:solidFill>
                <a:latin typeface="Arial" pitchFamily="34" charset="0"/>
                <a:cs typeface="Arial" pitchFamily="34" charset="0"/>
              </a:rPr>
              <a:t> </a:t>
            </a:r>
            <a:r>
              <a:rPr lang="id-ID" sz="1600" dirty="0" smtClean="0">
                <a:solidFill>
                  <a:srgbClr val="FFFF00"/>
                </a:solidFill>
                <a:latin typeface="Arial" pitchFamily="34" charset="0"/>
                <a:cs typeface="Arial" pitchFamily="34" charset="0"/>
              </a:rPr>
              <a:t>economic </a:t>
            </a:r>
            <a:r>
              <a:rPr lang="id-ID" sz="1600" dirty="0">
                <a:solidFill>
                  <a:srgbClr val="FFFF00"/>
                </a:solidFill>
                <a:latin typeface="Arial" pitchFamily="34" charset="0"/>
                <a:cs typeface="Arial" pitchFamily="34" charset="0"/>
              </a:rPr>
              <a:t>factors </a:t>
            </a:r>
            <a:r>
              <a:rPr lang="id-ID" sz="1600" dirty="0">
                <a:solidFill>
                  <a:schemeClr val="accent4">
                    <a:lumMod val="40000"/>
                    <a:lumOff val="60000"/>
                  </a:schemeClr>
                </a:solidFill>
                <a:latin typeface="Arial" pitchFamily="34" charset="0"/>
                <a:cs typeface="Arial" pitchFamily="34" charset="0"/>
              </a:rPr>
              <a:t>(family income</a:t>
            </a:r>
            <a:r>
              <a:rPr lang="en-US" sz="1600" dirty="0">
                <a:solidFill>
                  <a:schemeClr val="accent4">
                    <a:lumMod val="40000"/>
                    <a:lumOff val="60000"/>
                  </a:schemeClr>
                </a:solidFill>
                <a:latin typeface="Arial" pitchFamily="34" charset="0"/>
                <a:cs typeface="Arial" pitchFamily="34" charset="0"/>
              </a:rPr>
              <a:t>, financial </a:t>
            </a:r>
            <a:r>
              <a:rPr lang="en-US" sz="1600" dirty="0" smtClean="0">
                <a:solidFill>
                  <a:schemeClr val="accent4">
                    <a:lumMod val="40000"/>
                    <a:lumOff val="60000"/>
                  </a:schemeClr>
                </a:solidFill>
                <a:latin typeface="Arial" pitchFamily="34" charset="0"/>
                <a:cs typeface="Arial" pitchFamily="34" charset="0"/>
              </a:rPr>
              <a:t>status</a:t>
            </a:r>
            <a:r>
              <a:rPr lang="en-US" sz="1600" dirty="0">
                <a:solidFill>
                  <a:schemeClr val="accent4">
                    <a:lumMod val="40000"/>
                    <a:lumOff val="60000"/>
                  </a:schemeClr>
                </a:solidFill>
                <a:latin typeface="Arial" pitchFamily="34" charset="0"/>
                <a:cs typeface="Arial" pitchFamily="34" charset="0"/>
              </a:rPr>
              <a:t>)</a:t>
            </a:r>
            <a:r>
              <a:rPr lang="id-ID" sz="1600" dirty="0">
                <a:solidFill>
                  <a:schemeClr val="accent4">
                    <a:lumMod val="40000"/>
                    <a:lumOff val="60000"/>
                  </a:schemeClr>
                </a:solidFill>
                <a:latin typeface="Arial" pitchFamily="34" charset="0"/>
                <a:cs typeface="Arial" pitchFamily="34" charset="0"/>
              </a:rPr>
              <a:t> </a:t>
            </a:r>
            <a:r>
              <a:rPr lang="id-ID" sz="1600" dirty="0">
                <a:solidFill>
                  <a:srgbClr val="FFFF00"/>
                </a:solidFill>
                <a:latin typeface="Arial" pitchFamily="34" charset="0"/>
                <a:cs typeface="Arial" pitchFamily="34" charset="0"/>
              </a:rPr>
              <a:t>with stress </a:t>
            </a:r>
            <a:r>
              <a:rPr lang="id-ID" sz="1600" dirty="0">
                <a:solidFill>
                  <a:schemeClr val="accent4">
                    <a:lumMod val="40000"/>
                    <a:lumOff val="60000"/>
                  </a:schemeClr>
                </a:solidFill>
                <a:latin typeface="Arial" pitchFamily="34" charset="0"/>
                <a:cs typeface="Arial" pitchFamily="34" charset="0"/>
              </a:rPr>
              <a:t>among medical students of UKMMC</a:t>
            </a:r>
            <a:r>
              <a:rPr lang="id-ID" sz="1600" dirty="0" smtClean="0">
                <a:solidFill>
                  <a:schemeClr val="accent4">
                    <a:lumMod val="40000"/>
                    <a:lumOff val="60000"/>
                  </a:schemeClr>
                </a:solidFill>
                <a:latin typeface="Arial" pitchFamily="34" charset="0"/>
                <a:cs typeface="Arial" pitchFamily="34" charset="0"/>
              </a:rPr>
              <a:t>.</a:t>
            </a:r>
            <a:endParaRPr lang="en-US" sz="1600" dirty="0" smtClean="0">
              <a:solidFill>
                <a:schemeClr val="accent4">
                  <a:lumMod val="40000"/>
                  <a:lumOff val="60000"/>
                </a:schemeClr>
              </a:solidFill>
              <a:latin typeface="Arial" pitchFamily="34" charset="0"/>
              <a:cs typeface="Arial" pitchFamily="34" charset="0"/>
            </a:endParaRPr>
          </a:p>
          <a:p>
            <a:endParaRPr lang="id-ID" sz="1600" dirty="0">
              <a:solidFill>
                <a:schemeClr val="accent4">
                  <a:lumMod val="40000"/>
                  <a:lumOff val="60000"/>
                </a:schemeClr>
              </a:solidFill>
              <a:latin typeface="Arial" pitchFamily="34" charset="0"/>
              <a:cs typeface="Arial" pitchFamily="34" charset="0"/>
            </a:endParaRPr>
          </a:p>
          <a:p>
            <a:pPr>
              <a:buFont typeface="Arial" pitchFamily="34" charset="0"/>
              <a:buChar char="•"/>
            </a:pPr>
            <a:r>
              <a:rPr lang="id-ID" sz="1600" dirty="0" smtClean="0">
                <a:solidFill>
                  <a:schemeClr val="accent4">
                    <a:lumMod val="40000"/>
                    <a:lumOff val="60000"/>
                  </a:schemeClr>
                </a:solidFill>
                <a:latin typeface="Arial" pitchFamily="34" charset="0"/>
                <a:cs typeface="Arial" pitchFamily="34" charset="0"/>
              </a:rPr>
              <a:t>To </a:t>
            </a:r>
            <a:r>
              <a:rPr lang="id-ID" sz="1600" dirty="0">
                <a:solidFill>
                  <a:schemeClr val="accent4">
                    <a:lumMod val="40000"/>
                    <a:lumOff val="60000"/>
                  </a:schemeClr>
                </a:solidFill>
                <a:latin typeface="Arial" pitchFamily="34" charset="0"/>
                <a:cs typeface="Arial" pitchFamily="34" charset="0"/>
              </a:rPr>
              <a:t>determine </a:t>
            </a:r>
            <a:r>
              <a:rPr lang="id-ID" sz="1600" dirty="0">
                <a:solidFill>
                  <a:srgbClr val="FFFF00"/>
                </a:solidFill>
                <a:latin typeface="Arial" pitchFamily="34" charset="0"/>
                <a:cs typeface="Arial" pitchFamily="34" charset="0"/>
              </a:rPr>
              <a:t>the association of lifestyle factors </a:t>
            </a:r>
            <a:r>
              <a:rPr lang="id-ID" sz="1600" dirty="0">
                <a:solidFill>
                  <a:schemeClr val="accent4">
                    <a:lumMod val="40000"/>
                    <a:lumOff val="60000"/>
                  </a:schemeClr>
                </a:solidFill>
                <a:latin typeface="Arial" pitchFamily="34" charset="0"/>
                <a:cs typeface="Arial" pitchFamily="34" charset="0"/>
              </a:rPr>
              <a:t>(smoking, alcohol </a:t>
            </a:r>
            <a:r>
              <a:rPr lang="en-US" sz="1600" dirty="0">
                <a:solidFill>
                  <a:schemeClr val="accent4">
                    <a:lumMod val="40000"/>
                    <a:lumOff val="60000"/>
                  </a:schemeClr>
                </a:solidFill>
                <a:latin typeface="Arial" pitchFamily="34" charset="0"/>
                <a:cs typeface="Arial" pitchFamily="34" charset="0"/>
              </a:rPr>
              <a:t>and </a:t>
            </a:r>
            <a:r>
              <a:rPr lang="id-ID" sz="1600" dirty="0">
                <a:solidFill>
                  <a:schemeClr val="accent4">
                    <a:lumMod val="40000"/>
                    <a:lumOff val="60000"/>
                  </a:schemeClr>
                </a:solidFill>
                <a:latin typeface="Arial" pitchFamily="34" charset="0"/>
                <a:cs typeface="Arial" pitchFamily="34" charset="0"/>
              </a:rPr>
              <a:t>BMI) </a:t>
            </a:r>
            <a:r>
              <a:rPr lang="en-US" sz="1600" dirty="0" smtClean="0">
                <a:solidFill>
                  <a:schemeClr val="accent4">
                    <a:lumMod val="40000"/>
                    <a:lumOff val="60000"/>
                  </a:schemeClr>
                </a:solidFill>
                <a:latin typeface="Arial" pitchFamily="34" charset="0"/>
                <a:cs typeface="Arial" pitchFamily="34" charset="0"/>
              </a:rPr>
              <a:t> </a:t>
            </a:r>
            <a:r>
              <a:rPr lang="id-ID" sz="1600" dirty="0" smtClean="0">
                <a:solidFill>
                  <a:srgbClr val="FFFF00"/>
                </a:solidFill>
                <a:latin typeface="Arial" pitchFamily="34" charset="0"/>
                <a:cs typeface="Arial" pitchFamily="34" charset="0"/>
              </a:rPr>
              <a:t>with </a:t>
            </a:r>
            <a:r>
              <a:rPr lang="id-ID" sz="1600" dirty="0">
                <a:solidFill>
                  <a:srgbClr val="FFFF00"/>
                </a:solidFill>
                <a:latin typeface="Arial" pitchFamily="34" charset="0"/>
                <a:cs typeface="Arial" pitchFamily="34" charset="0"/>
              </a:rPr>
              <a:t>stress </a:t>
            </a:r>
            <a:r>
              <a:rPr lang="id-ID" sz="1600" dirty="0">
                <a:solidFill>
                  <a:schemeClr val="accent4">
                    <a:lumMod val="40000"/>
                    <a:lumOff val="60000"/>
                  </a:schemeClr>
                </a:solidFill>
                <a:latin typeface="Arial" pitchFamily="34" charset="0"/>
                <a:cs typeface="Arial" pitchFamily="34" charset="0"/>
              </a:rPr>
              <a:t>among medical students </a:t>
            </a:r>
            <a:r>
              <a:rPr lang="id-ID" sz="1600" dirty="0" smtClean="0">
                <a:solidFill>
                  <a:schemeClr val="accent4">
                    <a:lumMod val="40000"/>
                    <a:lumOff val="60000"/>
                  </a:schemeClr>
                </a:solidFill>
                <a:latin typeface="Arial" pitchFamily="34" charset="0"/>
                <a:cs typeface="Arial" pitchFamily="34" charset="0"/>
              </a:rPr>
              <a:t>o</a:t>
            </a:r>
            <a:r>
              <a:rPr lang="en-US" sz="1600" dirty="0" smtClean="0">
                <a:solidFill>
                  <a:schemeClr val="accent4">
                    <a:lumMod val="40000"/>
                    <a:lumOff val="60000"/>
                  </a:schemeClr>
                </a:solidFill>
                <a:latin typeface="Arial" pitchFamily="34" charset="0"/>
                <a:cs typeface="Arial" pitchFamily="34" charset="0"/>
              </a:rPr>
              <a:t>f </a:t>
            </a:r>
            <a:r>
              <a:rPr lang="id-ID" sz="1600" dirty="0" smtClean="0">
                <a:solidFill>
                  <a:schemeClr val="accent4">
                    <a:lumMod val="40000"/>
                    <a:lumOff val="60000"/>
                  </a:schemeClr>
                </a:solidFill>
                <a:latin typeface="Arial" pitchFamily="34" charset="0"/>
                <a:cs typeface="Arial" pitchFamily="34" charset="0"/>
              </a:rPr>
              <a:t>UKMMC</a:t>
            </a:r>
            <a:r>
              <a:rPr lang="id-ID" sz="1600" dirty="0">
                <a:solidFill>
                  <a:schemeClr val="accent4">
                    <a:lumMod val="40000"/>
                    <a:lumOff val="60000"/>
                  </a:schemeClr>
                </a:solidFill>
                <a:latin typeface="Arial" pitchFamily="34" charset="0"/>
                <a:cs typeface="Arial" pitchFamily="34" charset="0"/>
              </a:rPr>
              <a:t>.</a:t>
            </a:r>
          </a:p>
          <a:p>
            <a:endParaRPr lang="id-ID" sz="1600" dirty="0">
              <a:solidFill>
                <a:schemeClr val="accent4">
                  <a:lumMod val="40000"/>
                  <a:lumOff val="6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6626" y="214290"/>
            <a:ext cx="10971372" cy="868346"/>
          </a:xfrm>
          <a:blipFill>
            <a:blip r:embed="rId3"/>
            <a:tile tx="0" ty="0" sx="100000" sy="100000" flip="none" algn="tl"/>
          </a:blipFill>
          <a:ln>
            <a:solidFill>
              <a:schemeClr val="tx1"/>
            </a:solidFill>
          </a:ln>
        </p:spPr>
        <p:txBody>
          <a:bodyPr/>
          <a:lstStyle/>
          <a:p>
            <a:r>
              <a:rPr lang="en-US" b="1" dirty="0" smtClean="0">
                <a:latin typeface="Arial Rounded MT Bold" pitchFamily="34" charset="0"/>
              </a:rPr>
              <a:t>HYPOTHESIS</a:t>
            </a:r>
            <a:endParaRPr lang="id-ID" b="1" dirty="0">
              <a:latin typeface="Arial Rounded MT Bold" pitchFamily="34" charset="0"/>
            </a:endParaRPr>
          </a:p>
        </p:txBody>
      </p:sp>
      <p:graphicFrame>
        <p:nvGraphicFramePr>
          <p:cNvPr id="5" name="Content Placeholder 4"/>
          <p:cNvGraphicFramePr>
            <a:graphicFrameLocks noGrp="1"/>
          </p:cNvGraphicFramePr>
          <p:nvPr>
            <p:ph idx="1"/>
          </p:nvPr>
        </p:nvGraphicFramePr>
        <p:xfrm>
          <a:off x="665918" y="500042"/>
          <a:ext cx="10971372" cy="60007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Group 3"/>
          <p:cNvGrpSpPr/>
          <p:nvPr/>
        </p:nvGrpSpPr>
        <p:grpSpPr>
          <a:xfrm>
            <a:off x="665918" y="1643050"/>
            <a:ext cx="10971372" cy="879840"/>
            <a:chOff x="0" y="0"/>
            <a:chExt cx="10971372" cy="879840"/>
          </a:xfrm>
          <a:scene3d>
            <a:camera prst="orthographicFront"/>
            <a:lightRig rig="flat" dir="t"/>
          </a:scene3d>
        </p:grpSpPr>
        <p:sp>
          <p:nvSpPr>
            <p:cNvPr id="6" name="Rounded Rectangle 5"/>
            <p:cNvSpPr/>
            <p:nvPr/>
          </p:nvSpPr>
          <p:spPr>
            <a:xfrm>
              <a:off x="0" y="0"/>
              <a:ext cx="10971372" cy="879840"/>
            </a:xfrm>
            <a:prstGeom prst="roundRect">
              <a:avLst/>
            </a:prstGeom>
            <a:solidFill>
              <a:srgbClr val="FFFF00"/>
            </a:solidFill>
            <a:sp3d prstMaterial="dkEdge">
              <a:bevelT w="8200" h="38100"/>
            </a:sp3d>
          </p:spPr>
          <p:style>
            <a:lnRef idx="0">
              <a:schemeClr val="lt1">
                <a:hueOff val="0"/>
                <a:satOff val="0"/>
                <a:lumOff val="0"/>
                <a:alphaOff val="0"/>
              </a:schemeClr>
            </a:lnRef>
            <a:fillRef idx="2">
              <a:scrgbClr r="0" g="0" b="0"/>
            </a:fillRef>
            <a:effectRef idx="1">
              <a:schemeClr val="accent4">
                <a:hueOff val="0"/>
                <a:satOff val="0"/>
                <a:lumOff val="0"/>
                <a:alphaOff val="0"/>
              </a:schemeClr>
            </a:effectRef>
            <a:fontRef idx="minor">
              <a:schemeClr val="dk1"/>
            </a:fontRef>
          </p:style>
        </p:sp>
        <p:sp>
          <p:nvSpPr>
            <p:cNvPr id="7" name="Rounded Rectangle 4"/>
            <p:cNvSpPr/>
            <p:nvPr/>
          </p:nvSpPr>
          <p:spPr>
            <a:xfrm>
              <a:off x="42950" y="42950"/>
              <a:ext cx="10885472" cy="79394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d-ID" sz="1800" b="1" kern="1200" dirty="0" smtClean="0">
                  <a:latin typeface="Arial" pitchFamily="34" charset="0"/>
                  <a:cs typeface="Arial" pitchFamily="34" charset="0"/>
                </a:rPr>
                <a:t>The prevalence of stress is high among </a:t>
              </a:r>
              <a:r>
                <a:rPr lang="en-US" sz="1800" b="1" kern="1200" dirty="0" smtClean="0">
                  <a:latin typeface="Arial" pitchFamily="34" charset="0"/>
                  <a:cs typeface="Arial" pitchFamily="34" charset="0"/>
                </a:rPr>
                <a:t>first year</a:t>
              </a:r>
              <a:r>
                <a:rPr lang="id-ID" sz="1800" b="1" kern="1200" dirty="0" smtClean="0">
                  <a:latin typeface="Arial" pitchFamily="34" charset="0"/>
                  <a:cs typeface="Arial" pitchFamily="34" charset="0"/>
                </a:rPr>
                <a:t> students than </a:t>
              </a:r>
              <a:r>
                <a:rPr lang="en-US" sz="1800" b="1" kern="1200" dirty="0" smtClean="0">
                  <a:latin typeface="Arial" pitchFamily="34" charset="0"/>
                  <a:cs typeface="Arial" pitchFamily="34" charset="0"/>
                </a:rPr>
                <a:t>second year </a:t>
              </a:r>
              <a:r>
                <a:rPr lang="id-ID" sz="1800" b="1" kern="1200" dirty="0" smtClean="0">
                  <a:latin typeface="Arial" pitchFamily="34" charset="0"/>
                  <a:cs typeface="Arial" pitchFamily="34" charset="0"/>
                </a:rPr>
                <a:t>students in UKMMC. </a:t>
              </a:r>
              <a:endParaRPr lang="id-ID" sz="1800" b="1" kern="1200" dirty="0">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1" nodeType="clickEffect">
                                  <p:stCondLst>
                                    <p:cond delay="0"/>
                                  </p:stCondLst>
                                  <p:childTnLst>
                                    <p:anim calcmode="lin" valueType="num">
                                      <p:cBhvr additive="base">
                                        <p:cTn id="13" dur="500"/>
                                        <p:tgtEl>
                                          <p:spTgt spid="2"/>
                                        </p:tgtEl>
                                        <p:attrNameLst>
                                          <p:attrName>ppt_x</p:attrName>
                                        </p:attrNameLst>
                                      </p:cBhvr>
                                      <p:tavLst>
                                        <p:tav tm="0">
                                          <p:val>
                                            <p:strVal val="ppt_x"/>
                                          </p:val>
                                        </p:tav>
                                        <p:tav tm="100000">
                                          <p:val>
                                            <p:strVal val="ppt_x"/>
                                          </p:val>
                                        </p:tav>
                                      </p:tavLst>
                                    </p:anim>
                                    <p:anim calcmode="lin" valueType="num">
                                      <p:cBhvr additive="base">
                                        <p:cTn id="14" dur="500"/>
                                        <p:tgtEl>
                                          <p:spTgt spid="2"/>
                                        </p:tgtEl>
                                        <p:attrNameLst>
                                          <p:attrName>ppt_y</p:attrName>
                                        </p:attrNameLst>
                                      </p:cBhvr>
                                      <p:tavLst>
                                        <p:tav tm="0">
                                          <p:val>
                                            <p:strVal val="ppt_y"/>
                                          </p:val>
                                        </p:tav>
                                        <p:tav tm="100000">
                                          <p:val>
                                            <p:strVal val="1+ppt_h/2"/>
                                          </p:val>
                                        </p:tav>
                                      </p:tavLst>
                                    </p:anim>
                                    <p:set>
                                      <p:cBhvr>
                                        <p:cTn id="15" dur="1" fill="hold">
                                          <p:stCondLst>
                                            <p:cond delay="499"/>
                                          </p:stCondLst>
                                        </p:cTn>
                                        <p:tgtEl>
                                          <p:spTgt spid="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 presetClass="exit" presetSubtype="4" fill="hold" nodeType="clickEffect">
                                  <p:stCondLst>
                                    <p:cond delay="0"/>
                                  </p:stCondLst>
                                  <p:childTnLst>
                                    <p:anim calcmode="lin" valueType="num">
                                      <p:cBhvr additive="base">
                                        <p:cTn id="37" dur="500"/>
                                        <p:tgtEl>
                                          <p:spTgt spid="4"/>
                                        </p:tgtEl>
                                        <p:attrNameLst>
                                          <p:attrName>ppt_x</p:attrName>
                                        </p:attrNameLst>
                                      </p:cBhvr>
                                      <p:tavLst>
                                        <p:tav tm="0">
                                          <p:val>
                                            <p:strVal val="ppt_x"/>
                                          </p:val>
                                        </p:tav>
                                        <p:tav tm="100000">
                                          <p:val>
                                            <p:strVal val="ppt_x"/>
                                          </p:val>
                                        </p:tav>
                                      </p:tavLst>
                                    </p:anim>
                                    <p:anim calcmode="lin" valueType="num">
                                      <p:cBhvr additive="base">
                                        <p:cTn id="38" dur="500"/>
                                        <p:tgtEl>
                                          <p:spTgt spid="4"/>
                                        </p:tgtEl>
                                        <p:attrNameLst>
                                          <p:attrName>ppt_y</p:attrName>
                                        </p:attrNameLst>
                                      </p:cBhvr>
                                      <p:tavLst>
                                        <p:tav tm="0">
                                          <p:val>
                                            <p:strVal val="ppt_y"/>
                                          </p:val>
                                        </p:tav>
                                        <p:tav tm="100000">
                                          <p:val>
                                            <p:strVal val="1+ppt_h/2"/>
                                          </p:val>
                                        </p:tav>
                                      </p:tavLst>
                                    </p:anim>
                                    <p:set>
                                      <p:cBhvr>
                                        <p:cTn id="39" dur="1" fill="hold">
                                          <p:stCondLst>
                                            <p:cond delay="4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1" presetClass="entr" presetSubtype="4"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heel(4)">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a:ln>
            <a:solidFill>
              <a:schemeClr val="tx1"/>
            </a:solidFill>
          </a:ln>
        </p:spPr>
        <p:txBody>
          <a:bodyPr/>
          <a:lstStyle/>
          <a:p>
            <a:r>
              <a:rPr lang="en-US" b="1" dirty="0" smtClean="0">
                <a:latin typeface="Arial Rounded MT Bold" pitchFamily="34" charset="0"/>
              </a:rPr>
              <a:t>LITERATURE REVIEW</a:t>
            </a:r>
            <a:endParaRPr lang="id-ID" b="1" dirty="0">
              <a:latin typeface="Arial Rounded MT Bold" pitchFamily="34" charset="0"/>
            </a:endParaRPr>
          </a:p>
        </p:txBody>
      </p:sp>
      <p:sp>
        <p:nvSpPr>
          <p:cNvPr id="4" name="Notched Right Arrow 3"/>
          <p:cNvSpPr/>
          <p:nvPr/>
        </p:nvSpPr>
        <p:spPr>
          <a:xfrm>
            <a:off x="476149" y="1500174"/>
            <a:ext cx="11333354" cy="2214578"/>
          </a:xfrm>
          <a:prstGeom prst="notchedRightArrow">
            <a:avLst/>
          </a:prstGeom>
          <a:solidFill>
            <a:srgbClr val="FFFF66"/>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Arial Rounded MT Bold" pitchFamily="34" charset="0"/>
              </a:rPr>
              <a:t>Stress is a result from external constraint which directly upsets the individual both mentally and physically, which can be a threat to the well-being of an individual. - </a:t>
            </a:r>
            <a:r>
              <a:rPr lang="en-US" dirty="0" err="1" smtClean="0">
                <a:solidFill>
                  <a:schemeClr val="tx1"/>
                </a:solidFill>
                <a:latin typeface="Arial Rounded MT Bold" pitchFamily="34" charset="0"/>
              </a:rPr>
              <a:t>Md</a:t>
            </a:r>
            <a:r>
              <a:rPr lang="en-US" dirty="0" smtClean="0">
                <a:solidFill>
                  <a:schemeClr val="tx1"/>
                </a:solidFill>
                <a:latin typeface="Arial Rounded MT Bold" pitchFamily="34" charset="0"/>
              </a:rPr>
              <a:t> </a:t>
            </a:r>
            <a:r>
              <a:rPr lang="en-US" dirty="0" err="1" smtClean="0">
                <a:solidFill>
                  <a:schemeClr val="tx1"/>
                </a:solidFill>
                <a:latin typeface="Arial Rounded MT Bold" pitchFamily="34" charset="0"/>
              </a:rPr>
              <a:t>Aris</a:t>
            </a:r>
            <a:r>
              <a:rPr lang="en-US" dirty="0" smtClean="0">
                <a:solidFill>
                  <a:schemeClr val="tx1"/>
                </a:solidFill>
                <a:latin typeface="Arial Rounded MT Bold" pitchFamily="34" charset="0"/>
              </a:rPr>
              <a:t> &amp; </a:t>
            </a:r>
            <a:r>
              <a:rPr lang="en-US" dirty="0" err="1" smtClean="0">
                <a:solidFill>
                  <a:schemeClr val="tx1"/>
                </a:solidFill>
                <a:latin typeface="Arial Rounded MT Bold" pitchFamily="34" charset="0"/>
              </a:rPr>
              <a:t>Mariam</a:t>
            </a:r>
            <a:r>
              <a:rPr lang="en-US" dirty="0" smtClean="0">
                <a:solidFill>
                  <a:schemeClr val="tx1"/>
                </a:solidFill>
                <a:latin typeface="Arial Rounded MT Bold" pitchFamily="34" charset="0"/>
              </a:rPr>
              <a:t>, 2011 </a:t>
            </a:r>
          </a:p>
          <a:p>
            <a:pPr algn="ctr"/>
            <a:endParaRPr lang="id-ID" dirty="0"/>
          </a:p>
        </p:txBody>
      </p:sp>
      <p:sp>
        <p:nvSpPr>
          <p:cNvPr id="7" name="Notched Right Arrow 6"/>
          <p:cNvSpPr/>
          <p:nvPr/>
        </p:nvSpPr>
        <p:spPr>
          <a:xfrm>
            <a:off x="476149" y="4000504"/>
            <a:ext cx="11333354" cy="2214578"/>
          </a:xfrm>
          <a:prstGeom prst="notch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Arial Rounded MT Bold" pitchFamily="34" charset="0"/>
              </a:rPr>
              <a:t>Compared to other profession, medical students showed high prevalence of stress. – </a:t>
            </a:r>
            <a:r>
              <a:rPr lang="en-US" dirty="0" err="1" smtClean="0">
                <a:solidFill>
                  <a:schemeClr val="tx1"/>
                </a:solidFill>
                <a:latin typeface="Arial Rounded MT Bold" pitchFamily="34" charset="0"/>
              </a:rPr>
              <a:t>Habeeb</a:t>
            </a:r>
            <a:r>
              <a:rPr lang="en-US" dirty="0" smtClean="0">
                <a:solidFill>
                  <a:schemeClr val="tx1"/>
                </a:solidFill>
                <a:latin typeface="Arial Rounded MT Bold" pitchFamily="34" charset="0"/>
              </a:rPr>
              <a:t>, 2010</a:t>
            </a:r>
          </a:p>
        </p:txBody>
      </p:sp>
      <p:sp>
        <p:nvSpPr>
          <p:cNvPr id="8" name="Bent-Up Arrow 7"/>
          <p:cNvSpPr/>
          <p:nvPr/>
        </p:nvSpPr>
        <p:spPr>
          <a:xfrm rot="5400000">
            <a:off x="1416119" y="2965185"/>
            <a:ext cx="428628" cy="784757"/>
          </a:xfrm>
          <a:prstGeom prst="ben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9" name="Round Diagonal Corner Rectangle 8"/>
          <p:cNvSpPr/>
          <p:nvPr/>
        </p:nvSpPr>
        <p:spPr>
          <a:xfrm>
            <a:off x="2095199" y="3286124"/>
            <a:ext cx="7809538" cy="785818"/>
          </a:xfrm>
          <a:prstGeom prst="round2Diag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lvl="2" algn="ctr"/>
            <a:r>
              <a:rPr lang="en-US" sz="1600" b="1" dirty="0" smtClean="0">
                <a:latin typeface="David" pitchFamily="34" charset="-79"/>
                <a:cs typeface="David" pitchFamily="34" charset="-79"/>
              </a:rPr>
              <a:t>Differences in depression, anxiety and stress between low-and high-achieving students</a:t>
            </a:r>
          </a:p>
          <a:p>
            <a:pPr algn="ctr"/>
            <a:endParaRPr lang="id-ID" dirty="0"/>
          </a:p>
        </p:txBody>
      </p:sp>
      <p:sp>
        <p:nvSpPr>
          <p:cNvPr id="10" name="Bent-Up Arrow 9"/>
          <p:cNvSpPr/>
          <p:nvPr/>
        </p:nvSpPr>
        <p:spPr>
          <a:xfrm rot="5400000">
            <a:off x="1511358" y="5465515"/>
            <a:ext cx="428628" cy="784757"/>
          </a:xfrm>
          <a:prstGeom prst="ben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11" name="Round Diagonal Corner Rectangle 10"/>
          <p:cNvSpPr/>
          <p:nvPr/>
        </p:nvSpPr>
        <p:spPr>
          <a:xfrm>
            <a:off x="2095199" y="5786454"/>
            <a:ext cx="7809538" cy="785818"/>
          </a:xfrm>
          <a:prstGeom prst="round2Diag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lvl="2" algn="ctr"/>
            <a:r>
              <a:rPr lang="en-US" sz="1600" b="1" dirty="0" smtClean="0">
                <a:latin typeface="David" pitchFamily="34" charset="-79"/>
                <a:cs typeface="David" pitchFamily="34" charset="-79"/>
              </a:rPr>
              <a:t>Prevalence of stressors among female medical students in  </a:t>
            </a:r>
            <a:r>
              <a:rPr lang="en-US" sz="1600" b="1" dirty="0" err="1" smtClean="0">
                <a:latin typeface="David" pitchFamily="34" charset="-79"/>
                <a:cs typeface="David" pitchFamily="34" charset="-79"/>
              </a:rPr>
              <a:t>Taibah</a:t>
            </a:r>
            <a:r>
              <a:rPr lang="en-US" sz="1600" b="1" dirty="0" smtClean="0">
                <a:latin typeface="David" pitchFamily="34" charset="-79"/>
                <a:cs typeface="David" pitchFamily="34" charset="-79"/>
              </a:rPr>
              <a:t> University</a:t>
            </a:r>
          </a:p>
          <a:p>
            <a:pPr algn="ct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Scale>
                                      <p:cBhvr>
                                        <p:cTn id="2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9"/>
                                        </p:tgtEl>
                                        <p:attrNameLst>
                                          <p:attrName>ppt_x</p:attrName>
                                          <p:attrName>ppt_y</p:attrName>
                                        </p:attrNameLst>
                                      </p:cBhvr>
                                    </p:animMotion>
                                    <p:animEffect transition="in" filter="fade">
                                      <p:cBhvr>
                                        <p:cTn id="29" dur="1000"/>
                                        <p:tgtEl>
                                          <p:spTgt spid="9"/>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Scale>
                                      <p:cBhvr>
                                        <p:cTn id="3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
                                        </p:tgtEl>
                                        <p:attrNameLst>
                                          <p:attrName>ppt_x</p:attrName>
                                          <p:attrName>ppt_y</p:attrName>
                                        </p:attrNameLst>
                                      </p:cBhvr>
                                    </p:animMotion>
                                    <p:animEffect transition="in" filter="fade">
                                      <p:cBhvr>
                                        <p:cTn id="34" dur="1000"/>
                                        <p:tgtEl>
                                          <p:spTgt spid="10"/>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Scale>
                                      <p:cBhvr>
                                        <p:cTn id="3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
                                        </p:tgtEl>
                                        <p:attrNameLst>
                                          <p:attrName>ppt_x</p:attrName>
                                          <p:attrName>ppt_y</p:attrName>
                                        </p:attrNameLst>
                                      </p:cBhvr>
                                    </p:animMotion>
                                    <p:animEffect transition="in" filter="fade">
                                      <p:cBhvr>
                                        <p:cTn id="3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a:ln>
            <a:solidFill>
              <a:schemeClr val="tx1"/>
            </a:solidFill>
          </a:ln>
        </p:spPr>
        <p:txBody>
          <a:bodyPr>
            <a:noAutofit/>
          </a:bodyPr>
          <a:lstStyle/>
          <a:p>
            <a:r>
              <a:rPr lang="en-US" sz="3200" dirty="0" smtClean="0">
                <a:latin typeface="Arial Rounded MT Bold" pitchFamily="34" charset="0"/>
              </a:rPr>
              <a:t>FACTORS AFFECTING STRESS AMONG MEDICAL STUDENTS IN UKMMC</a:t>
            </a:r>
            <a:endParaRPr lang="id-ID" sz="3200" dirty="0">
              <a:latin typeface="Arial Rounded MT Bold" pitchFamily="34" charset="0"/>
            </a:endParaRP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619241596"/>
              </p:ext>
            </p:extLst>
          </p:nvPr>
        </p:nvGraphicFramePr>
        <p:xfrm>
          <a:off x="1" y="0"/>
          <a:ext cx="12190415" cy="6858000"/>
        </p:xfrm>
        <a:graphic>
          <a:graphicData uri="http://schemas.openxmlformats.org/drawingml/2006/table">
            <a:tbl>
              <a:tblPr firstRow="1" bandRow="1">
                <a:tableStyleId>{327F97BB-C833-4FB7-BDE5-3F7075034690}</a:tableStyleId>
              </a:tblPr>
              <a:tblGrid>
                <a:gridCol w="1904723"/>
                <a:gridCol w="7093802"/>
                <a:gridCol w="3191890"/>
              </a:tblGrid>
              <a:tr h="740349">
                <a:tc>
                  <a:txBody>
                    <a:bodyPr/>
                    <a:lstStyle/>
                    <a:p>
                      <a:r>
                        <a:rPr lang="en-US" sz="1800" dirty="0" smtClean="0">
                          <a:latin typeface="David" pitchFamily="34" charset="-79"/>
                          <a:cs typeface="David" pitchFamily="34" charset="-79"/>
                        </a:rPr>
                        <a:t>FACTORS</a:t>
                      </a:r>
                      <a:endParaRPr lang="en-US" sz="1800" b="1" dirty="0">
                        <a:latin typeface="David" pitchFamily="34" charset="-79"/>
                        <a:cs typeface="David" pitchFamily="34" charset="-79"/>
                      </a:endParaRPr>
                    </a:p>
                  </a:txBody>
                  <a:tcPr marL="121904" marR="121904"/>
                </a:tc>
                <a:tc>
                  <a:txBody>
                    <a:bodyPr/>
                    <a:lstStyle/>
                    <a:p>
                      <a:r>
                        <a:rPr lang="en-US" sz="1800" dirty="0" smtClean="0">
                          <a:latin typeface="David" pitchFamily="34" charset="-79"/>
                          <a:cs typeface="David" pitchFamily="34" charset="-79"/>
                        </a:rPr>
                        <a:t>LITERATURE REVIEW</a:t>
                      </a:r>
                      <a:endParaRPr lang="en-US" sz="1800" b="1" dirty="0">
                        <a:latin typeface="David" pitchFamily="34" charset="-79"/>
                        <a:cs typeface="David" pitchFamily="34" charset="-79"/>
                      </a:endParaRPr>
                    </a:p>
                  </a:txBody>
                  <a:tcPr marL="121904" marR="121904"/>
                </a:tc>
                <a:tc>
                  <a:txBody>
                    <a:bodyPr/>
                    <a:lstStyle/>
                    <a:p>
                      <a:r>
                        <a:rPr lang="en-US" sz="1800" dirty="0" smtClean="0">
                          <a:latin typeface="David" pitchFamily="34" charset="-79"/>
                          <a:cs typeface="David" pitchFamily="34" charset="-79"/>
                        </a:rPr>
                        <a:t>SOURCES</a:t>
                      </a:r>
                      <a:endParaRPr lang="en-US" sz="1800" b="1" dirty="0">
                        <a:latin typeface="David" pitchFamily="34" charset="-79"/>
                        <a:cs typeface="David" pitchFamily="34" charset="-79"/>
                      </a:endParaRPr>
                    </a:p>
                  </a:txBody>
                  <a:tcPr marL="121904" marR="121904"/>
                </a:tc>
              </a:tr>
              <a:tr h="1885627">
                <a:tc rowSpan="2">
                  <a:txBody>
                    <a:bodyPr/>
                    <a:lstStyle/>
                    <a:p>
                      <a:r>
                        <a:rPr lang="en-US" sz="2000" b="1" dirty="0" smtClean="0">
                          <a:latin typeface="David" pitchFamily="34" charset="-79"/>
                          <a:cs typeface="David" pitchFamily="34" charset="-79"/>
                        </a:rPr>
                        <a:t>Year</a:t>
                      </a:r>
                      <a:r>
                        <a:rPr lang="en-US" sz="2000" b="1" baseline="0" dirty="0" smtClean="0">
                          <a:latin typeface="David" pitchFamily="34" charset="-79"/>
                          <a:cs typeface="David" pitchFamily="34" charset="-79"/>
                        </a:rPr>
                        <a:t> Of Study</a:t>
                      </a:r>
                      <a:endParaRPr lang="en-US" sz="2000" b="1" dirty="0">
                        <a:latin typeface="David" pitchFamily="34" charset="-79"/>
                        <a:cs typeface="David" pitchFamily="34" charset="-79"/>
                      </a:endParaRPr>
                    </a:p>
                  </a:txBody>
                  <a:tcPr marL="121904" marR="12190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Arial" pitchFamily="34" charset="0"/>
                          <a:cs typeface="Arial" pitchFamily="34" charset="0"/>
                        </a:rPr>
                        <a:t>Stress prevalence rate was variable among medical students at different study years - </a:t>
                      </a:r>
                      <a:r>
                        <a:rPr lang="en-US" sz="2000" kern="1200" dirty="0" err="1" smtClean="0">
                          <a:solidFill>
                            <a:schemeClr val="tx1"/>
                          </a:solidFill>
                          <a:effectLst/>
                          <a:latin typeface="Arial" pitchFamily="34" charset="0"/>
                          <a:cs typeface="Arial" pitchFamily="34" charset="0"/>
                        </a:rPr>
                        <a:t>Abdus</a:t>
                      </a:r>
                      <a:r>
                        <a:rPr lang="en-US" sz="2000" kern="1200" baseline="0" dirty="0" smtClean="0">
                          <a:solidFill>
                            <a:schemeClr val="tx1"/>
                          </a:solidFill>
                          <a:effectLst/>
                          <a:latin typeface="Arial" pitchFamily="34" charset="0"/>
                          <a:cs typeface="Arial" pitchFamily="34" charset="0"/>
                        </a:rPr>
                        <a:t> Salam, 2013</a:t>
                      </a:r>
                      <a:endParaRPr lang="en-US" sz="2000" kern="1200" baseline="0" dirty="0" smtClean="0">
                        <a:solidFill>
                          <a:schemeClr val="tx1"/>
                        </a:solidFill>
                        <a:effectLst/>
                        <a:latin typeface="Arial" pitchFamily="34" charset="0"/>
                        <a:ea typeface="+mn-ea"/>
                        <a:cs typeface="Arial" pitchFamily="34" charset="0"/>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Stress among Medical Students in Malaysia: A Systematic</a:t>
                      </a:r>
                    </a:p>
                    <a:p>
                      <a:r>
                        <a:rPr lang="en-US" sz="2000" kern="1200" dirty="0" smtClean="0">
                          <a:solidFill>
                            <a:schemeClr val="tx1"/>
                          </a:solidFill>
                          <a:effectLst/>
                          <a:latin typeface="Arial" pitchFamily="34" charset="0"/>
                          <a:cs typeface="Arial" pitchFamily="34" charset="0"/>
                        </a:rPr>
                        <a:t>Review of Literatures</a:t>
                      </a:r>
                      <a:endParaRPr lang="en-US" sz="2000" kern="1200" dirty="0" smtClean="0">
                        <a:solidFill>
                          <a:schemeClr val="tx1"/>
                        </a:solidFill>
                        <a:effectLst/>
                        <a:latin typeface="Arial" pitchFamily="34" charset="0"/>
                        <a:ea typeface="+mn-ea"/>
                        <a:cs typeface="Arial" pitchFamily="34" charset="0"/>
                      </a:endParaRPr>
                    </a:p>
                  </a:txBody>
                  <a:tcPr marL="121904" marR="121904"/>
                </a:tc>
              </a:tr>
              <a:tr h="2346397">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Arial" pitchFamily="34" charset="0"/>
                          <a:cs typeface="Arial" pitchFamily="34" charset="0"/>
                        </a:rPr>
                        <a:t>First year students show a lower stress prevalence compared to other second, third and fourth year students because they were just starting their course and not yet facing the difficult subjects and challenges in the studies. – </a:t>
                      </a:r>
                      <a:r>
                        <a:rPr lang="en-US" sz="2000" kern="1200" dirty="0" err="1" smtClean="0">
                          <a:solidFill>
                            <a:schemeClr val="tx1"/>
                          </a:solidFill>
                          <a:effectLst/>
                          <a:latin typeface="Arial" pitchFamily="34" charset="0"/>
                          <a:cs typeface="Arial" pitchFamily="34" charset="0"/>
                        </a:rPr>
                        <a:t>Yusoff</a:t>
                      </a:r>
                      <a:r>
                        <a:rPr lang="en-US" sz="2000" kern="1200" dirty="0" smtClean="0">
                          <a:solidFill>
                            <a:schemeClr val="tx1"/>
                          </a:solidFill>
                          <a:effectLst/>
                          <a:latin typeface="Arial" pitchFamily="34" charset="0"/>
                          <a:cs typeface="Arial" pitchFamily="34" charset="0"/>
                        </a:rPr>
                        <a:t> et. al,</a:t>
                      </a:r>
                      <a:r>
                        <a:rPr lang="en-US" sz="2000" kern="1200" baseline="0" dirty="0" smtClean="0">
                          <a:solidFill>
                            <a:schemeClr val="tx1"/>
                          </a:solidFill>
                          <a:effectLst/>
                          <a:latin typeface="Arial" pitchFamily="34" charset="0"/>
                          <a:cs typeface="Arial" pitchFamily="34" charset="0"/>
                        </a:rPr>
                        <a:t> 2013</a:t>
                      </a:r>
                      <a:endParaRPr lang="en-US" sz="2000" kern="1200" baseline="0" dirty="0" smtClean="0">
                        <a:solidFill>
                          <a:schemeClr val="tx1"/>
                        </a:solidFill>
                        <a:effectLst/>
                        <a:latin typeface="Arial" pitchFamily="34" charset="0"/>
                        <a:ea typeface="+mn-ea"/>
                        <a:cs typeface="Arial" pitchFamily="34" charset="0"/>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Associations of pass–fail outcomes with psychological health of first year medical students in a Malaysian medical school.</a:t>
                      </a:r>
                      <a:endParaRPr lang="en-US" sz="2000" kern="1200" dirty="0" smtClean="0">
                        <a:solidFill>
                          <a:schemeClr val="tx1"/>
                        </a:solidFill>
                        <a:effectLst/>
                        <a:latin typeface="Arial" pitchFamily="34" charset="0"/>
                        <a:ea typeface="+mn-ea"/>
                        <a:cs typeface="Arial" pitchFamily="34" charset="0"/>
                      </a:endParaRPr>
                    </a:p>
                  </a:txBody>
                  <a:tcPr marL="121904" marR="121904"/>
                </a:tc>
              </a:tr>
              <a:tr h="1885627">
                <a:tc>
                  <a:txBody>
                    <a:bodyPr/>
                    <a:lstStyle/>
                    <a:p>
                      <a:r>
                        <a:rPr lang="en-US" sz="2000" b="1" dirty="0" smtClean="0">
                          <a:latin typeface="David" pitchFamily="34" charset="-79"/>
                          <a:cs typeface="David" pitchFamily="34" charset="-79"/>
                        </a:rPr>
                        <a:t>Gender</a:t>
                      </a:r>
                      <a:endParaRPr lang="en-US" sz="2000" b="1" dirty="0">
                        <a:latin typeface="David" pitchFamily="34" charset="-79"/>
                        <a:cs typeface="David" pitchFamily="34" charset="-79"/>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Men and women report different reaction toward stress both physical and mentally.</a:t>
                      </a:r>
                      <a:r>
                        <a:rPr lang="en-US" sz="2000" kern="1200" baseline="0" dirty="0" smtClean="0">
                          <a:solidFill>
                            <a:schemeClr val="tx1"/>
                          </a:solidFill>
                          <a:effectLst/>
                          <a:latin typeface="Arial" pitchFamily="34" charset="0"/>
                          <a:cs typeface="Arial" pitchFamily="34" charset="0"/>
                        </a:rPr>
                        <a:t> </a:t>
                      </a:r>
                      <a:r>
                        <a:rPr lang="en-US" sz="2000" kern="1200" dirty="0" smtClean="0">
                          <a:solidFill>
                            <a:schemeClr val="tx1"/>
                          </a:solidFill>
                          <a:effectLst/>
                          <a:latin typeface="Arial" pitchFamily="34" charset="0"/>
                          <a:cs typeface="Arial" pitchFamily="34" charset="0"/>
                        </a:rPr>
                        <a:t>Women are also much more likely than men to report physical and emotional symptoms of stress. </a:t>
                      </a:r>
                    </a:p>
                    <a:p>
                      <a:r>
                        <a:rPr lang="en-US" sz="2000" kern="1200" dirty="0" smtClean="0">
                          <a:solidFill>
                            <a:schemeClr val="tx1"/>
                          </a:solidFill>
                          <a:effectLst/>
                          <a:latin typeface="Arial" pitchFamily="34" charset="0"/>
                          <a:cs typeface="Arial" pitchFamily="34" charset="0"/>
                        </a:rPr>
                        <a:t>- American Psychological Association</a:t>
                      </a:r>
                      <a:endParaRPr lang="en-US" sz="2000" dirty="0">
                        <a:solidFill>
                          <a:schemeClr val="tx1"/>
                        </a:solidFill>
                        <a:latin typeface="Arial" pitchFamily="34" charset="0"/>
                        <a:cs typeface="Arial" pitchFamily="34" charset="0"/>
                      </a:endParaRPr>
                    </a:p>
                  </a:txBody>
                  <a:tcPr marL="121904" marR="121904"/>
                </a:tc>
                <a:tc>
                  <a:txBody>
                    <a:bodyPr/>
                    <a:lstStyle/>
                    <a:p>
                      <a:r>
                        <a:rPr lang="en-US" sz="2000" dirty="0" smtClean="0">
                          <a:solidFill>
                            <a:schemeClr val="tx1"/>
                          </a:solidFill>
                          <a:latin typeface="Arial" pitchFamily="34" charset="0"/>
                          <a:cs typeface="Arial" pitchFamily="34" charset="0"/>
                        </a:rPr>
                        <a:t>Stress and Gender (Article)</a:t>
                      </a:r>
                      <a:endParaRPr lang="en-US" sz="2000" dirty="0">
                        <a:solidFill>
                          <a:schemeClr val="tx1"/>
                        </a:solidFill>
                        <a:latin typeface="Arial" pitchFamily="34" charset="0"/>
                        <a:cs typeface="Arial" pitchFamily="34" charset="0"/>
                      </a:endParaRPr>
                    </a:p>
                  </a:txBody>
                  <a:tcPr marL="121904" marR="121904"/>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4)">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extLst>
              <p:ext uri="{D42A27DB-BD31-4B8C-83A1-F6EECF244321}">
                <p14:modId xmlns:p14="http://schemas.microsoft.com/office/powerpoint/2010/main" val="2961864561"/>
              </p:ext>
            </p:extLst>
          </p:nvPr>
        </p:nvGraphicFramePr>
        <p:xfrm>
          <a:off x="1" y="0"/>
          <a:ext cx="12190413" cy="6858000"/>
        </p:xfrm>
        <a:graphic>
          <a:graphicData uri="http://schemas.openxmlformats.org/drawingml/2006/table">
            <a:tbl>
              <a:tblPr firstRow="1" bandRow="1">
                <a:tableStyleId>{327F97BB-C833-4FB7-BDE5-3F7075034690}</a:tableStyleId>
              </a:tblPr>
              <a:tblGrid>
                <a:gridCol w="1904723"/>
                <a:gridCol w="7093800"/>
                <a:gridCol w="3191890"/>
              </a:tblGrid>
              <a:tr h="939009">
                <a:tc>
                  <a:txBody>
                    <a:bodyPr/>
                    <a:lstStyle/>
                    <a:p>
                      <a:r>
                        <a:rPr lang="en-US" sz="2000" dirty="0" smtClean="0">
                          <a:latin typeface="David" pitchFamily="34" charset="-79"/>
                          <a:cs typeface="David" pitchFamily="34" charset="-79"/>
                        </a:rPr>
                        <a:t>FACTORS</a:t>
                      </a:r>
                      <a:endParaRPr lang="en-US" sz="2000" b="1" dirty="0">
                        <a:latin typeface="David" pitchFamily="34" charset="-79"/>
                        <a:cs typeface="David" pitchFamily="34" charset="-79"/>
                      </a:endParaRPr>
                    </a:p>
                  </a:txBody>
                  <a:tcPr marL="121904" marR="121904"/>
                </a:tc>
                <a:tc>
                  <a:txBody>
                    <a:bodyPr/>
                    <a:lstStyle/>
                    <a:p>
                      <a:r>
                        <a:rPr lang="en-US" sz="2000" dirty="0" smtClean="0">
                          <a:latin typeface="David" pitchFamily="34" charset="-79"/>
                          <a:cs typeface="David" pitchFamily="34" charset="-79"/>
                        </a:rPr>
                        <a:t>LITERATURE REVIEW</a:t>
                      </a:r>
                      <a:endParaRPr lang="en-US" sz="2000" b="1" dirty="0">
                        <a:latin typeface="David" pitchFamily="34" charset="-79"/>
                        <a:cs typeface="David" pitchFamily="34" charset="-79"/>
                      </a:endParaRPr>
                    </a:p>
                  </a:txBody>
                  <a:tcPr marL="121904" marR="121904"/>
                </a:tc>
                <a:tc>
                  <a:txBody>
                    <a:bodyPr/>
                    <a:lstStyle/>
                    <a:p>
                      <a:r>
                        <a:rPr lang="en-US" sz="2000" dirty="0" smtClean="0">
                          <a:latin typeface="David" pitchFamily="34" charset="-79"/>
                          <a:cs typeface="David" pitchFamily="34" charset="-79"/>
                        </a:rPr>
                        <a:t>SOURCES</a:t>
                      </a:r>
                      <a:endParaRPr lang="en-US" sz="2000" b="1" dirty="0">
                        <a:latin typeface="David" pitchFamily="34" charset="-79"/>
                        <a:cs typeface="David" pitchFamily="34" charset="-79"/>
                      </a:endParaRPr>
                    </a:p>
                  </a:txBody>
                  <a:tcPr marL="121904" marR="121904"/>
                </a:tc>
              </a:tr>
              <a:tr h="1840336">
                <a:tc>
                  <a:txBody>
                    <a:bodyPr/>
                    <a:lstStyle/>
                    <a:p>
                      <a:r>
                        <a:rPr lang="en-US" sz="2000" dirty="0" smtClean="0">
                          <a:latin typeface="David" pitchFamily="34" charset="-79"/>
                          <a:cs typeface="David" pitchFamily="34" charset="-79"/>
                        </a:rPr>
                        <a:t>Race</a:t>
                      </a:r>
                      <a:endParaRPr lang="en-US" sz="2000" dirty="0">
                        <a:latin typeface="David" pitchFamily="34" charset="-79"/>
                        <a:cs typeface="David" pitchFamily="34" charset="-79"/>
                      </a:endParaRPr>
                    </a:p>
                  </a:txBody>
                  <a:tcPr marL="121904" marR="12190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Arial" pitchFamily="34" charset="0"/>
                          <a:cs typeface="Arial" pitchFamily="34" charset="0"/>
                        </a:rPr>
                        <a:t>Malay students had more depression symptoms than students of other races. - Muhamad </a:t>
                      </a:r>
                      <a:r>
                        <a:rPr lang="en-US" sz="2000" kern="1200" dirty="0" err="1" smtClean="0">
                          <a:solidFill>
                            <a:schemeClr val="tx1"/>
                          </a:solidFill>
                          <a:effectLst/>
                          <a:latin typeface="Arial" pitchFamily="34" charset="0"/>
                          <a:cs typeface="Arial" pitchFamily="34" charset="0"/>
                        </a:rPr>
                        <a:t>Saiful</a:t>
                      </a:r>
                      <a:r>
                        <a:rPr lang="en-US" sz="2000" kern="1200" dirty="0" smtClean="0">
                          <a:solidFill>
                            <a:schemeClr val="tx1"/>
                          </a:solidFill>
                          <a:effectLst/>
                          <a:latin typeface="Arial" pitchFamily="34" charset="0"/>
                          <a:cs typeface="Arial" pitchFamily="34" charset="0"/>
                        </a:rPr>
                        <a:t> </a:t>
                      </a:r>
                      <a:r>
                        <a:rPr lang="en-US" sz="2000" kern="1200" dirty="0" err="1" smtClean="0">
                          <a:solidFill>
                            <a:schemeClr val="tx1"/>
                          </a:solidFill>
                          <a:effectLst/>
                          <a:latin typeface="Arial" pitchFamily="34" charset="0"/>
                          <a:cs typeface="Arial" pitchFamily="34" charset="0"/>
                        </a:rPr>
                        <a:t>Bahri</a:t>
                      </a:r>
                      <a:r>
                        <a:rPr lang="en-US" sz="2000" kern="1200" dirty="0" smtClean="0">
                          <a:solidFill>
                            <a:schemeClr val="tx1"/>
                          </a:solidFill>
                          <a:effectLst/>
                          <a:latin typeface="Arial" pitchFamily="34" charset="0"/>
                          <a:cs typeface="Arial" pitchFamily="34" charset="0"/>
                        </a:rPr>
                        <a:t> </a:t>
                      </a:r>
                      <a:r>
                        <a:rPr lang="en-US" sz="2000" kern="1200" dirty="0" err="1" smtClean="0">
                          <a:solidFill>
                            <a:schemeClr val="tx1"/>
                          </a:solidFill>
                          <a:effectLst/>
                          <a:latin typeface="Arial" pitchFamily="34" charset="0"/>
                          <a:cs typeface="Arial" pitchFamily="34" charset="0"/>
                        </a:rPr>
                        <a:t>Yusoff</a:t>
                      </a:r>
                      <a:r>
                        <a:rPr lang="en-US" sz="2000" kern="1200" dirty="0" smtClean="0">
                          <a:solidFill>
                            <a:schemeClr val="tx1"/>
                          </a:solidFill>
                          <a:effectLst/>
                          <a:latin typeface="Arial" pitchFamily="34" charset="0"/>
                          <a:cs typeface="Arial" pitchFamily="34" charset="0"/>
                        </a:rPr>
                        <a:t>, 2013</a:t>
                      </a:r>
                      <a:endParaRPr lang="en-US" sz="2000" kern="1200" baseline="0" dirty="0" smtClean="0">
                        <a:solidFill>
                          <a:schemeClr val="tx1"/>
                        </a:solidFill>
                        <a:effectLst/>
                        <a:latin typeface="Arial" pitchFamily="34" charset="0"/>
                        <a:ea typeface="+mn-ea"/>
                        <a:cs typeface="Arial" pitchFamily="34" charset="0"/>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Mental health of medical students before and during medical education:</a:t>
                      </a:r>
                    </a:p>
                    <a:p>
                      <a:r>
                        <a:rPr lang="en-US" sz="2000" kern="1200" dirty="0" smtClean="0">
                          <a:solidFill>
                            <a:schemeClr val="tx1"/>
                          </a:solidFill>
                          <a:effectLst/>
                          <a:latin typeface="Arial" pitchFamily="34" charset="0"/>
                          <a:cs typeface="Arial" pitchFamily="34" charset="0"/>
                        </a:rPr>
                        <a:t>A prospective study</a:t>
                      </a:r>
                      <a:endParaRPr lang="en-US" sz="2000" kern="1200" dirty="0" smtClean="0">
                        <a:solidFill>
                          <a:schemeClr val="tx1"/>
                        </a:solidFill>
                        <a:effectLst/>
                        <a:latin typeface="Arial" pitchFamily="34" charset="0"/>
                        <a:ea typeface="+mn-ea"/>
                        <a:cs typeface="Arial" pitchFamily="34" charset="0"/>
                      </a:endParaRPr>
                    </a:p>
                  </a:txBody>
                  <a:tcPr marL="121904" marR="121904"/>
                </a:tc>
              </a:tr>
              <a:tr h="2187569">
                <a:tc>
                  <a:txBody>
                    <a:bodyPr/>
                    <a:lstStyle/>
                    <a:p>
                      <a:r>
                        <a:rPr lang="en-US" sz="2000" dirty="0" smtClean="0">
                          <a:latin typeface="David" pitchFamily="34" charset="-79"/>
                          <a:cs typeface="David" pitchFamily="34" charset="-79"/>
                        </a:rPr>
                        <a:t>BMI</a:t>
                      </a:r>
                      <a:endParaRPr lang="en-US" sz="2000" dirty="0">
                        <a:latin typeface="David" pitchFamily="34" charset="-79"/>
                        <a:cs typeface="David" pitchFamily="34" charset="-79"/>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There is significance of presence or absence of stress that may influence body weight.</a:t>
                      </a:r>
                      <a:r>
                        <a:rPr lang="en-US" sz="2000" kern="1200" baseline="0" dirty="0" smtClean="0">
                          <a:solidFill>
                            <a:schemeClr val="tx1"/>
                          </a:solidFill>
                          <a:effectLst/>
                          <a:latin typeface="Arial" pitchFamily="34" charset="0"/>
                          <a:cs typeface="Arial" pitchFamily="34" charset="0"/>
                        </a:rPr>
                        <a:t> - Kumar et al, 2007</a:t>
                      </a:r>
                    </a:p>
                    <a:p>
                      <a:endParaRPr lang="en-US" sz="2000" dirty="0">
                        <a:solidFill>
                          <a:schemeClr val="tx1"/>
                        </a:solidFill>
                        <a:latin typeface="Arial" pitchFamily="34" charset="0"/>
                        <a:cs typeface="Arial" pitchFamily="34" charset="0"/>
                      </a:endParaRPr>
                    </a:p>
                  </a:txBody>
                  <a:tcPr marL="121904" marR="121904"/>
                </a:tc>
                <a:tc>
                  <a:txBody>
                    <a:bodyPr/>
                    <a:lstStyle/>
                    <a:p>
                      <a:r>
                        <a:rPr lang="en-US" sz="2000" dirty="0" smtClean="0">
                          <a:solidFill>
                            <a:schemeClr val="tx1"/>
                          </a:solidFill>
                          <a:latin typeface="Arial" pitchFamily="34" charset="0"/>
                          <a:cs typeface="Arial" pitchFamily="34" charset="0"/>
                        </a:rPr>
                        <a:t>Prevalence of obesity and its influencing factor among affluent school children of </a:t>
                      </a:r>
                      <a:r>
                        <a:rPr lang="en-US" sz="2000" dirty="0" err="1" smtClean="0">
                          <a:solidFill>
                            <a:schemeClr val="tx1"/>
                          </a:solidFill>
                          <a:latin typeface="Arial" pitchFamily="34" charset="0"/>
                          <a:cs typeface="Arial" pitchFamily="34" charset="0"/>
                        </a:rPr>
                        <a:t>Devanagere</a:t>
                      </a:r>
                      <a:r>
                        <a:rPr lang="en-US" sz="2000" dirty="0" smtClean="0">
                          <a:solidFill>
                            <a:schemeClr val="tx1"/>
                          </a:solidFill>
                          <a:latin typeface="Arial" pitchFamily="34" charset="0"/>
                          <a:cs typeface="Arial" pitchFamily="34" charset="0"/>
                        </a:rPr>
                        <a:t> City</a:t>
                      </a:r>
                      <a:endParaRPr lang="en-US" sz="2000" dirty="0">
                        <a:solidFill>
                          <a:schemeClr val="tx1"/>
                        </a:solidFill>
                        <a:latin typeface="Arial" pitchFamily="34" charset="0"/>
                        <a:cs typeface="Arial" pitchFamily="34" charset="0"/>
                      </a:endParaRPr>
                    </a:p>
                  </a:txBody>
                  <a:tcPr marL="121904" marR="121904"/>
                </a:tc>
              </a:tr>
              <a:tr h="1891086">
                <a:tc>
                  <a:txBody>
                    <a:bodyPr/>
                    <a:lstStyle/>
                    <a:p>
                      <a:r>
                        <a:rPr lang="en-US" sz="2000" dirty="0" smtClean="0">
                          <a:latin typeface="David" pitchFamily="34" charset="-79"/>
                          <a:cs typeface="David" pitchFamily="34" charset="-79"/>
                        </a:rPr>
                        <a:t>Family</a:t>
                      </a:r>
                      <a:r>
                        <a:rPr lang="en-US" sz="2000" baseline="0" dirty="0" smtClean="0">
                          <a:latin typeface="David" pitchFamily="34" charset="-79"/>
                          <a:cs typeface="David" pitchFamily="34" charset="-79"/>
                        </a:rPr>
                        <a:t> Income</a:t>
                      </a:r>
                      <a:endParaRPr lang="en-US" sz="2000" dirty="0">
                        <a:latin typeface="David" pitchFamily="34" charset="-79"/>
                        <a:cs typeface="David" pitchFamily="34" charset="-79"/>
                      </a:endParaRPr>
                    </a:p>
                  </a:txBody>
                  <a:tcPr marL="121904" marR="12190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Arial" pitchFamily="34" charset="0"/>
                          <a:cs typeface="Arial" pitchFamily="34" charset="0"/>
                        </a:rPr>
                        <a:t>Higher parents’ income group were less likely to develop physiological distress than middle and lower parents’ income group - </a:t>
                      </a:r>
                      <a:r>
                        <a:rPr lang="en-US" sz="2000" kern="1200" dirty="0" err="1" smtClean="0">
                          <a:solidFill>
                            <a:schemeClr val="tx1"/>
                          </a:solidFill>
                          <a:effectLst/>
                          <a:latin typeface="Arial" pitchFamily="34" charset="0"/>
                          <a:cs typeface="Arial" pitchFamily="34" charset="0"/>
                        </a:rPr>
                        <a:t>Yusoff</a:t>
                      </a:r>
                      <a:r>
                        <a:rPr lang="en-US" sz="2000" kern="1200" dirty="0" smtClean="0">
                          <a:solidFill>
                            <a:schemeClr val="tx1"/>
                          </a:solidFill>
                          <a:effectLst/>
                          <a:latin typeface="Arial" pitchFamily="34" charset="0"/>
                          <a:cs typeface="Arial" pitchFamily="34" charset="0"/>
                        </a:rPr>
                        <a:t> MSB, 2010</a:t>
                      </a:r>
                      <a:endParaRPr lang="en-US" sz="2000" kern="1200" baseline="0" dirty="0" smtClean="0">
                        <a:solidFill>
                          <a:schemeClr val="tx1"/>
                        </a:solidFill>
                        <a:effectLst/>
                        <a:latin typeface="Arial" pitchFamily="34" charset="0"/>
                        <a:ea typeface="+mn-ea"/>
                        <a:cs typeface="Arial" pitchFamily="34" charset="0"/>
                      </a:endParaRPr>
                    </a:p>
                  </a:txBody>
                  <a:tcPr marL="121904" marR="121904"/>
                </a:tc>
                <a:tc>
                  <a:txBody>
                    <a:bodyPr/>
                    <a:lstStyle/>
                    <a:p>
                      <a:r>
                        <a:rPr lang="en-US" sz="2000" kern="1200" dirty="0" smtClean="0">
                          <a:solidFill>
                            <a:schemeClr val="tx1"/>
                          </a:solidFill>
                          <a:effectLst/>
                          <a:latin typeface="Arial" pitchFamily="34" charset="0"/>
                          <a:cs typeface="Arial" pitchFamily="34" charset="0"/>
                        </a:rPr>
                        <a:t>Prevalence and Sources of Stress among </a:t>
                      </a:r>
                      <a:r>
                        <a:rPr lang="en-US" sz="2000" kern="1200" dirty="0" err="1" smtClean="0">
                          <a:solidFill>
                            <a:schemeClr val="tx1"/>
                          </a:solidFill>
                          <a:effectLst/>
                          <a:latin typeface="Arial" pitchFamily="34" charset="0"/>
                          <a:cs typeface="Arial" pitchFamily="34" charset="0"/>
                        </a:rPr>
                        <a:t>Universiti</a:t>
                      </a:r>
                      <a:r>
                        <a:rPr lang="en-US" sz="2000" kern="1200" dirty="0" smtClean="0">
                          <a:solidFill>
                            <a:schemeClr val="tx1"/>
                          </a:solidFill>
                          <a:effectLst/>
                          <a:latin typeface="Arial" pitchFamily="34" charset="0"/>
                          <a:cs typeface="Arial" pitchFamily="34" charset="0"/>
                        </a:rPr>
                        <a:t> </a:t>
                      </a:r>
                      <a:r>
                        <a:rPr lang="en-US" sz="2000" kern="1200" dirty="0" err="1" smtClean="0">
                          <a:solidFill>
                            <a:schemeClr val="tx1"/>
                          </a:solidFill>
                          <a:effectLst/>
                          <a:latin typeface="Arial" pitchFamily="34" charset="0"/>
                          <a:cs typeface="Arial" pitchFamily="34" charset="0"/>
                        </a:rPr>
                        <a:t>Sains</a:t>
                      </a:r>
                      <a:r>
                        <a:rPr lang="en-US" sz="2000" kern="1200" dirty="0" smtClean="0">
                          <a:solidFill>
                            <a:schemeClr val="tx1"/>
                          </a:solidFill>
                          <a:effectLst/>
                          <a:latin typeface="Arial" pitchFamily="34" charset="0"/>
                          <a:cs typeface="Arial" pitchFamily="34" charset="0"/>
                        </a:rPr>
                        <a:t> Malaysia Medical Students</a:t>
                      </a:r>
                      <a:endParaRPr lang="en-US" sz="2000" kern="1200" dirty="0" smtClean="0">
                        <a:solidFill>
                          <a:schemeClr val="tx1"/>
                        </a:solidFill>
                        <a:effectLst/>
                        <a:latin typeface="Arial" pitchFamily="34" charset="0"/>
                        <a:ea typeface="+mn-ea"/>
                        <a:cs typeface="Arial" pitchFamily="34" charset="0"/>
                      </a:endParaRPr>
                    </a:p>
                  </a:txBody>
                  <a:tcPr marL="121904" marR="121904"/>
                </a:tc>
              </a:tr>
            </a:tbl>
          </a:graphicData>
        </a:graphic>
      </p:graphicFrame>
    </p:spTree>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loud Callout 39"/>
          <p:cNvSpPr/>
          <p:nvPr/>
        </p:nvSpPr>
        <p:spPr>
          <a:xfrm>
            <a:off x="1047578" y="714356"/>
            <a:ext cx="9904780" cy="5000660"/>
          </a:xfrm>
          <a:prstGeom prst="cloudCallout">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atin typeface="Arial Rounded MT Bold" pitchFamily="34" charset="0"/>
              </a:rPr>
              <a:t>CONCEPTIONAL </a:t>
            </a:r>
            <a:r>
              <a:rPr lang="en-US" sz="4400" b="1" dirty="0" smtClean="0">
                <a:solidFill>
                  <a:schemeClr val="accent3">
                    <a:lumMod val="20000"/>
                    <a:lumOff val="80000"/>
                  </a:schemeClr>
                </a:solidFill>
                <a:latin typeface="Arial Rounded MT Bold" pitchFamily="34" charset="0"/>
              </a:rPr>
              <a:t>FRAMEWORK</a:t>
            </a:r>
            <a:endParaRPr lang="id-ID" sz="4400" b="1" dirty="0">
              <a:solidFill>
                <a:schemeClr val="accent3">
                  <a:lumMod val="20000"/>
                  <a:lumOff val="80000"/>
                </a:schemeClr>
              </a:solidFill>
              <a:latin typeface="Arial Rounded MT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Scale>
                                      <p:cBhvr>
                                        <p:cTn id="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
                                        </p:tgtEl>
                                        <p:attrNameLst>
                                          <p:attrName>ppt_x</p:attrName>
                                          <p:attrName>ppt_y</p:attrName>
                                        </p:attrNameLst>
                                      </p:cBhvr>
                                    </p:animMotion>
                                    <p:animEffect transition="in" filter="fade">
                                      <p:cBhvr>
                                        <p:cTn id="9"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dirty="0"/>
          </a:p>
        </p:txBody>
      </p:sp>
      <p:sp>
        <p:nvSpPr>
          <p:cNvPr id="4" name="Rectangle 3"/>
          <p:cNvSpPr/>
          <p:nvPr/>
        </p:nvSpPr>
        <p:spPr>
          <a:xfrm>
            <a:off x="4800598" y="2646828"/>
            <a:ext cx="2689412" cy="1169894"/>
          </a:xfrm>
          <a:prstGeom prst="rect">
            <a:avLst/>
          </a:prstGeom>
          <a:solidFill>
            <a:srgbClr val="FF0000"/>
          </a:solidFill>
          <a:ln w="76200"/>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smtClean="0"/>
              <a:t>STRESS</a:t>
            </a:r>
            <a:endParaRPr lang="en-US" sz="3200" b="1" dirty="0"/>
          </a:p>
        </p:txBody>
      </p:sp>
      <p:sp>
        <p:nvSpPr>
          <p:cNvPr id="5" name="Rectangle 4"/>
          <p:cNvSpPr/>
          <p:nvPr/>
        </p:nvSpPr>
        <p:spPr>
          <a:xfrm>
            <a:off x="739580" y="1847849"/>
            <a:ext cx="3025588" cy="1169894"/>
          </a:xfrm>
          <a:prstGeom prst="rect">
            <a:avLst/>
          </a:prstGeom>
          <a:solidFill>
            <a:srgbClr val="00FF00"/>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SOCIODEMOGRAPHIC</a:t>
            </a:r>
            <a:endParaRPr lang="en-US" sz="2400" b="1" dirty="0"/>
          </a:p>
        </p:txBody>
      </p:sp>
      <p:sp>
        <p:nvSpPr>
          <p:cNvPr id="6" name="Rectangle 5"/>
          <p:cNvSpPr/>
          <p:nvPr/>
        </p:nvSpPr>
        <p:spPr>
          <a:xfrm>
            <a:off x="8525436" y="1858497"/>
            <a:ext cx="3025588" cy="1169894"/>
          </a:xfrm>
          <a:prstGeom prst="rect">
            <a:avLst/>
          </a:prstGeom>
          <a:solidFill>
            <a:srgbClr val="00FF00"/>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LIFESTYLE</a:t>
            </a:r>
            <a:endParaRPr lang="en-US" sz="2400" b="1" dirty="0"/>
          </a:p>
        </p:txBody>
      </p:sp>
      <p:sp>
        <p:nvSpPr>
          <p:cNvPr id="7" name="Rectangle 6"/>
          <p:cNvSpPr/>
          <p:nvPr/>
        </p:nvSpPr>
        <p:spPr>
          <a:xfrm>
            <a:off x="4716548" y="4409800"/>
            <a:ext cx="2857503" cy="784970"/>
          </a:xfrm>
          <a:prstGeom prst="rect">
            <a:avLst/>
          </a:prstGeom>
          <a:solidFill>
            <a:srgbClr val="00FF00"/>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SOCIOECONOMIC</a:t>
            </a:r>
            <a:endParaRPr lang="en-US" sz="2400" b="1" dirty="0"/>
          </a:p>
        </p:txBody>
      </p:sp>
      <p:sp>
        <p:nvSpPr>
          <p:cNvPr id="8" name="Rectangle 7"/>
          <p:cNvSpPr/>
          <p:nvPr/>
        </p:nvSpPr>
        <p:spPr>
          <a:xfrm>
            <a:off x="188258" y="939052"/>
            <a:ext cx="2111189"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YEAR OF STUDY IN MEDICAL SCHOOL</a:t>
            </a:r>
            <a:r>
              <a:rPr lang="en-US" b="1" dirty="0" smtClean="0">
                <a:solidFill>
                  <a:srgbClr val="FF0000"/>
                </a:solidFill>
              </a:rPr>
              <a:t>*</a:t>
            </a:r>
            <a:endParaRPr lang="en-US" b="1" dirty="0">
              <a:solidFill>
                <a:srgbClr val="FF0000"/>
              </a:solidFill>
            </a:endParaRPr>
          </a:p>
        </p:txBody>
      </p:sp>
      <p:sp>
        <p:nvSpPr>
          <p:cNvPr id="9" name="Rectangle 8"/>
          <p:cNvSpPr/>
          <p:nvPr/>
        </p:nvSpPr>
        <p:spPr>
          <a:xfrm>
            <a:off x="2696135" y="939052"/>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GENDER</a:t>
            </a:r>
            <a:r>
              <a:rPr lang="en-US" b="1" dirty="0" smtClean="0">
                <a:solidFill>
                  <a:srgbClr val="FF0000"/>
                </a:solidFill>
              </a:rPr>
              <a:t>*</a:t>
            </a:r>
            <a:endParaRPr lang="en-US" b="1" dirty="0">
              <a:solidFill>
                <a:srgbClr val="FF0000"/>
              </a:solidFill>
            </a:endParaRPr>
          </a:p>
        </p:txBody>
      </p:sp>
      <p:sp>
        <p:nvSpPr>
          <p:cNvPr id="10" name="Rectangle 9"/>
          <p:cNvSpPr/>
          <p:nvPr/>
        </p:nvSpPr>
        <p:spPr>
          <a:xfrm>
            <a:off x="1694880" y="172570"/>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AGE</a:t>
            </a:r>
            <a:endParaRPr lang="en-US" dirty="0"/>
          </a:p>
        </p:txBody>
      </p:sp>
      <p:sp>
        <p:nvSpPr>
          <p:cNvPr id="11" name="Rectangle 10"/>
          <p:cNvSpPr/>
          <p:nvPr/>
        </p:nvSpPr>
        <p:spPr>
          <a:xfrm>
            <a:off x="1824304" y="4056528"/>
            <a:ext cx="2185146"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FAMILY BACKGROUND</a:t>
            </a:r>
            <a:endParaRPr lang="en-US" dirty="0"/>
          </a:p>
        </p:txBody>
      </p:sp>
      <p:sp>
        <p:nvSpPr>
          <p:cNvPr id="12" name="Rectangle 11"/>
          <p:cNvSpPr/>
          <p:nvPr/>
        </p:nvSpPr>
        <p:spPr>
          <a:xfrm>
            <a:off x="141860" y="4056528"/>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RACE</a:t>
            </a:r>
            <a:r>
              <a:rPr lang="en-US" b="1" dirty="0" smtClean="0">
                <a:solidFill>
                  <a:srgbClr val="FF0000"/>
                </a:solidFill>
              </a:rPr>
              <a:t>*</a:t>
            </a:r>
            <a:endParaRPr lang="en-US" b="1" dirty="0">
              <a:solidFill>
                <a:srgbClr val="FF0000"/>
              </a:solidFill>
            </a:endParaRPr>
          </a:p>
        </p:txBody>
      </p:sp>
      <p:sp>
        <p:nvSpPr>
          <p:cNvPr id="13" name="Rectangle 12"/>
          <p:cNvSpPr/>
          <p:nvPr/>
        </p:nvSpPr>
        <p:spPr>
          <a:xfrm>
            <a:off x="4709600" y="6136905"/>
            <a:ext cx="2871400"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FAMILY SOCIOECONOMIC STATUS</a:t>
            </a:r>
            <a:r>
              <a:rPr lang="en-US" b="1" dirty="0" smtClean="0">
                <a:solidFill>
                  <a:srgbClr val="FF0000"/>
                </a:solidFill>
              </a:rPr>
              <a:t>*</a:t>
            </a:r>
            <a:endParaRPr lang="en-US" b="1" dirty="0">
              <a:solidFill>
                <a:srgbClr val="FF0000"/>
              </a:solidFill>
            </a:endParaRPr>
          </a:p>
        </p:txBody>
      </p:sp>
      <p:sp>
        <p:nvSpPr>
          <p:cNvPr id="14" name="Rectangle 13"/>
          <p:cNvSpPr/>
          <p:nvPr/>
        </p:nvSpPr>
        <p:spPr>
          <a:xfrm>
            <a:off x="9686292" y="3890117"/>
            <a:ext cx="2443327" cy="691405"/>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ROMANTIC RELATIONSHIP STATUS</a:t>
            </a:r>
            <a:endParaRPr lang="en-US" dirty="0"/>
          </a:p>
        </p:txBody>
      </p:sp>
      <p:sp>
        <p:nvSpPr>
          <p:cNvPr id="15" name="Rectangle 14"/>
          <p:cNvSpPr/>
          <p:nvPr/>
        </p:nvSpPr>
        <p:spPr>
          <a:xfrm>
            <a:off x="8139000" y="3956796"/>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BODY MASS INDEX (BMI)</a:t>
            </a:r>
            <a:r>
              <a:rPr lang="en-US" b="1" dirty="0" smtClean="0">
                <a:solidFill>
                  <a:srgbClr val="FF0000"/>
                </a:solidFill>
              </a:rPr>
              <a:t>*</a:t>
            </a:r>
            <a:endParaRPr lang="en-US" b="1" dirty="0">
              <a:solidFill>
                <a:srgbClr val="FF0000"/>
              </a:solidFill>
            </a:endParaRPr>
          </a:p>
        </p:txBody>
      </p:sp>
      <p:sp>
        <p:nvSpPr>
          <p:cNvPr id="16" name="Rectangle 15"/>
          <p:cNvSpPr/>
          <p:nvPr/>
        </p:nvSpPr>
        <p:spPr>
          <a:xfrm>
            <a:off x="414174" y="4922757"/>
            <a:ext cx="1906109" cy="629200"/>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RELATIONSHIP STATUS</a:t>
            </a:r>
            <a:endParaRPr lang="en-US" dirty="0"/>
          </a:p>
        </p:txBody>
      </p:sp>
      <p:sp>
        <p:nvSpPr>
          <p:cNvPr id="17" name="Rectangle 16"/>
          <p:cNvSpPr/>
          <p:nvPr/>
        </p:nvSpPr>
        <p:spPr>
          <a:xfrm>
            <a:off x="9291916" y="181530"/>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PHYSICAL ACTIVITY</a:t>
            </a:r>
            <a:endParaRPr lang="en-US" dirty="0"/>
          </a:p>
        </p:txBody>
      </p:sp>
      <p:sp>
        <p:nvSpPr>
          <p:cNvPr id="18" name="Rectangle 17"/>
          <p:cNvSpPr/>
          <p:nvPr/>
        </p:nvSpPr>
        <p:spPr>
          <a:xfrm>
            <a:off x="8318126" y="1020013"/>
            <a:ext cx="1492623"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SMOKING </a:t>
            </a:r>
            <a:endParaRPr lang="en-US" dirty="0"/>
          </a:p>
        </p:txBody>
      </p:sp>
      <p:sp>
        <p:nvSpPr>
          <p:cNvPr id="19" name="Rectangle 18"/>
          <p:cNvSpPr/>
          <p:nvPr/>
        </p:nvSpPr>
        <p:spPr>
          <a:xfrm>
            <a:off x="10265708" y="1038362"/>
            <a:ext cx="1817595"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ALCOHOL CONSUMPTION</a:t>
            </a:r>
            <a:endParaRPr lang="en-US" dirty="0"/>
          </a:p>
        </p:txBody>
      </p:sp>
      <p:sp>
        <p:nvSpPr>
          <p:cNvPr id="20" name="Bent-Up Arrow 19"/>
          <p:cNvSpPr/>
          <p:nvPr/>
        </p:nvSpPr>
        <p:spPr>
          <a:xfrm rot="5400000">
            <a:off x="3479419" y="2420468"/>
            <a:ext cx="571497" cy="1766048"/>
          </a:xfrm>
          <a:prstGeom prst="bentUpArrow">
            <a:avLst>
              <a:gd name="adj1" fmla="val 25000"/>
              <a:gd name="adj2" fmla="val 27353"/>
              <a:gd name="adj3" fmla="val 25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Bent-Up Arrow 20"/>
          <p:cNvSpPr/>
          <p:nvPr/>
        </p:nvSpPr>
        <p:spPr>
          <a:xfrm rot="5400000" flipV="1">
            <a:off x="8239687" y="2431115"/>
            <a:ext cx="571497" cy="1766049"/>
          </a:xfrm>
          <a:prstGeom prst="bentUpArrow">
            <a:avLst>
              <a:gd name="adj1" fmla="val 25000"/>
              <a:gd name="adj2" fmla="val 27353"/>
              <a:gd name="adj3" fmla="val 25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Up Arrow 21"/>
          <p:cNvSpPr/>
          <p:nvPr/>
        </p:nvSpPr>
        <p:spPr>
          <a:xfrm>
            <a:off x="6015987" y="3854547"/>
            <a:ext cx="258623" cy="555253"/>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3" name="Straight Arrow Connector 22"/>
          <p:cNvCxnSpPr/>
          <p:nvPr/>
        </p:nvCxnSpPr>
        <p:spPr>
          <a:xfrm>
            <a:off x="1472445" y="1501590"/>
            <a:ext cx="444871" cy="3406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H="1">
            <a:off x="2772895" y="1501590"/>
            <a:ext cx="451587" cy="3406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2" idx="0"/>
          </p:cNvCxnSpPr>
          <p:nvPr/>
        </p:nvCxnSpPr>
        <p:spPr>
          <a:xfrm flipV="1">
            <a:off x="888172" y="3017744"/>
            <a:ext cx="9971" cy="10387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V="1">
            <a:off x="2572703" y="3024468"/>
            <a:ext cx="9971" cy="10387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10038227" y="764804"/>
            <a:ext cx="3" cy="10936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V="1">
            <a:off x="9519639" y="3017744"/>
            <a:ext cx="7678" cy="9337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3" idx="0"/>
            <a:endCxn id="7" idx="2"/>
          </p:cNvCxnSpPr>
          <p:nvPr/>
        </p:nvCxnSpPr>
        <p:spPr>
          <a:xfrm flipV="1">
            <a:off x="6145300" y="5194770"/>
            <a:ext cx="0" cy="9421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9" idx="2"/>
          </p:cNvCxnSpPr>
          <p:nvPr/>
        </p:nvCxnSpPr>
        <p:spPr>
          <a:xfrm flipH="1">
            <a:off x="10896612" y="1589691"/>
            <a:ext cx="277894" cy="2665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9198908" y="1614383"/>
            <a:ext cx="235322" cy="2396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2419903" y="729504"/>
            <a:ext cx="3" cy="10936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Rectangle 32"/>
          <p:cNvSpPr/>
          <p:nvPr/>
        </p:nvSpPr>
        <p:spPr>
          <a:xfrm>
            <a:off x="2712382" y="4922758"/>
            <a:ext cx="1952230" cy="62919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EDUCATION BACKGROUND</a:t>
            </a:r>
            <a:endParaRPr lang="en-US" dirty="0"/>
          </a:p>
        </p:txBody>
      </p:sp>
      <p:sp>
        <p:nvSpPr>
          <p:cNvPr id="34" name="Rectangle 33"/>
          <p:cNvSpPr/>
          <p:nvPr/>
        </p:nvSpPr>
        <p:spPr>
          <a:xfrm>
            <a:off x="1351064" y="5941374"/>
            <a:ext cx="2185146" cy="551329"/>
          </a:xfrm>
          <a:prstGeom prst="rect">
            <a:avLst/>
          </a:prstGeom>
          <a:solidFill>
            <a:srgbClr val="00FFFF"/>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PARENTS MARITAL STATUS</a:t>
            </a:r>
            <a:endParaRPr lang="en-US" dirty="0"/>
          </a:p>
        </p:txBody>
      </p:sp>
      <p:cxnSp>
        <p:nvCxnSpPr>
          <p:cNvPr id="35" name="Straight Arrow Connector 34"/>
          <p:cNvCxnSpPr/>
          <p:nvPr/>
        </p:nvCxnSpPr>
        <p:spPr>
          <a:xfrm flipV="1">
            <a:off x="2512002" y="4629011"/>
            <a:ext cx="7525" cy="13123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V="1">
            <a:off x="2097741" y="4607857"/>
            <a:ext cx="0" cy="2937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p:cNvCxnSpPr/>
          <p:nvPr/>
        </p:nvCxnSpPr>
        <p:spPr>
          <a:xfrm flipV="1">
            <a:off x="3015482" y="4629011"/>
            <a:ext cx="0" cy="2937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V="1">
            <a:off x="10196572" y="3036792"/>
            <a:ext cx="0" cy="8533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7738280" y="5286388"/>
            <a:ext cx="4275116"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400" b="1" dirty="0" smtClean="0">
                <a:solidFill>
                  <a:srgbClr val="FF0000"/>
                </a:solidFill>
              </a:rPr>
              <a:t>‘</a:t>
            </a:r>
            <a:r>
              <a:rPr lang="en-US" sz="2400" b="1" dirty="0" smtClean="0">
                <a:solidFill>
                  <a:srgbClr val="FF0000"/>
                </a:solidFill>
                <a:effectLst>
                  <a:outerShdw blurRad="38100" dist="38100" dir="2700000" algn="tl">
                    <a:srgbClr val="000000">
                      <a:alpha val="43137"/>
                    </a:srgbClr>
                  </a:outerShdw>
                </a:effectLst>
                <a:latin typeface="Arial Rounded MT Bold" pitchFamily="34" charset="0"/>
              </a:rPr>
              <a:t>*’</a:t>
            </a:r>
            <a:r>
              <a:rPr lang="en-US" sz="2400" b="1" dirty="0" smtClean="0">
                <a:effectLst>
                  <a:outerShdw blurRad="38100" dist="38100" dir="2700000" algn="tl">
                    <a:srgbClr val="000000">
                      <a:alpha val="43137"/>
                    </a:srgbClr>
                  </a:outerShdw>
                </a:effectLst>
                <a:latin typeface="Arial Rounded MT Bold" pitchFamily="34" charset="0"/>
              </a:rPr>
              <a:t> is the factors that being studied in this research paper </a:t>
            </a:r>
            <a:endParaRPr lang="en-US" sz="2400" b="1" dirty="0">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nodePh="1">
                                  <p:stCondLst>
                                    <p:cond delay="0"/>
                                  </p:stCondLst>
                                  <p:endCondLst>
                                    <p:cond evt="begin" delay="0">
                                      <p:tn val="21"/>
                                    </p:cond>
                                  </p:end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ipe(down)">
                                      <p:cBhvr>
                                        <p:cTn id="23" dur="580">
                                          <p:stCondLst>
                                            <p:cond delay="0"/>
                                          </p:stCondLst>
                                        </p:cTn>
                                        <p:tgtEl>
                                          <p:spTgt spid="3">
                                            <p:txEl>
                                              <p:pRg st="0" end="0"/>
                                            </p:txEl>
                                          </p:spTgt>
                                        </p:tgtEl>
                                      </p:cBhvr>
                                    </p:animEffect>
                                    <p:anim calcmode="lin" valueType="num">
                                      <p:cBhvr>
                                        <p:cTn id="2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0" end="0"/>
                                            </p:txEl>
                                          </p:spTgt>
                                        </p:tgtEl>
                                      </p:cBhvr>
                                      <p:to x="100000" y="60000"/>
                                    </p:animScale>
                                    <p:animScale>
                                      <p:cBhvr>
                                        <p:cTn id="30" dur="166" decel="50000">
                                          <p:stCondLst>
                                            <p:cond delay="676"/>
                                          </p:stCondLst>
                                        </p:cTn>
                                        <p:tgtEl>
                                          <p:spTgt spid="3">
                                            <p:txEl>
                                              <p:pRg st="0" end="0"/>
                                            </p:txEl>
                                          </p:spTgt>
                                        </p:tgtEl>
                                      </p:cBhvr>
                                      <p:to x="100000" y="100000"/>
                                    </p:animScale>
                                    <p:animScale>
                                      <p:cBhvr>
                                        <p:cTn id="31" dur="26">
                                          <p:stCondLst>
                                            <p:cond delay="1312"/>
                                          </p:stCondLst>
                                        </p:cTn>
                                        <p:tgtEl>
                                          <p:spTgt spid="3">
                                            <p:txEl>
                                              <p:pRg st="0" end="0"/>
                                            </p:txEl>
                                          </p:spTgt>
                                        </p:tgtEl>
                                      </p:cBhvr>
                                      <p:to x="100000" y="80000"/>
                                    </p:animScale>
                                    <p:animScale>
                                      <p:cBhvr>
                                        <p:cTn id="32" dur="166" decel="50000">
                                          <p:stCondLst>
                                            <p:cond delay="1338"/>
                                          </p:stCondLst>
                                        </p:cTn>
                                        <p:tgtEl>
                                          <p:spTgt spid="3">
                                            <p:txEl>
                                              <p:pRg st="0" end="0"/>
                                            </p:txEl>
                                          </p:spTgt>
                                        </p:tgtEl>
                                      </p:cBhvr>
                                      <p:to x="100000" y="100000"/>
                                    </p:animScale>
                                    <p:animScale>
                                      <p:cBhvr>
                                        <p:cTn id="33" dur="26">
                                          <p:stCondLst>
                                            <p:cond delay="1642"/>
                                          </p:stCondLst>
                                        </p:cTn>
                                        <p:tgtEl>
                                          <p:spTgt spid="3">
                                            <p:txEl>
                                              <p:pRg st="0" end="0"/>
                                            </p:txEl>
                                          </p:spTgt>
                                        </p:tgtEl>
                                      </p:cBhvr>
                                      <p:to x="100000" y="90000"/>
                                    </p:animScale>
                                    <p:animScale>
                                      <p:cBhvr>
                                        <p:cTn id="34" dur="166" decel="50000">
                                          <p:stCondLst>
                                            <p:cond delay="1668"/>
                                          </p:stCondLst>
                                        </p:cTn>
                                        <p:tgtEl>
                                          <p:spTgt spid="3">
                                            <p:txEl>
                                              <p:pRg st="0" end="0"/>
                                            </p:txEl>
                                          </p:spTgt>
                                        </p:tgtEl>
                                      </p:cBhvr>
                                      <p:to x="100000" y="100000"/>
                                    </p:animScale>
                                    <p:animScale>
                                      <p:cBhvr>
                                        <p:cTn id="35" dur="26">
                                          <p:stCondLst>
                                            <p:cond delay="1808"/>
                                          </p:stCondLst>
                                        </p:cTn>
                                        <p:tgtEl>
                                          <p:spTgt spid="3">
                                            <p:txEl>
                                              <p:pRg st="0" end="0"/>
                                            </p:txEl>
                                          </p:spTgt>
                                        </p:tgtEl>
                                      </p:cBhvr>
                                      <p:to x="100000" y="95000"/>
                                    </p:animScale>
                                    <p:animScale>
                                      <p:cBhvr>
                                        <p:cTn id="36" dur="166" decel="50000">
                                          <p:stCondLst>
                                            <p:cond delay="1834"/>
                                          </p:stCondLst>
                                        </p:cTn>
                                        <p:tgtEl>
                                          <p:spTgt spid="3">
                                            <p:txEl>
                                              <p:pRg st="0" end="0"/>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80">
                                          <p:stCondLst>
                                            <p:cond delay="0"/>
                                          </p:stCondLst>
                                        </p:cTn>
                                        <p:tgtEl>
                                          <p:spTgt spid="6"/>
                                        </p:tgtEl>
                                      </p:cBhvr>
                                    </p:animEffect>
                                    <p:anim calcmode="lin" valueType="num">
                                      <p:cBhvr>
                                        <p:cTn id="7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gtEl>
                                      </p:cBhvr>
                                      <p:to x="100000" y="60000"/>
                                    </p:animScale>
                                    <p:animScale>
                                      <p:cBhvr>
                                        <p:cTn id="78" dur="166" decel="50000">
                                          <p:stCondLst>
                                            <p:cond delay="676"/>
                                          </p:stCondLst>
                                        </p:cTn>
                                        <p:tgtEl>
                                          <p:spTgt spid="6"/>
                                        </p:tgtEl>
                                      </p:cBhvr>
                                      <p:to x="100000" y="100000"/>
                                    </p:animScale>
                                    <p:animScale>
                                      <p:cBhvr>
                                        <p:cTn id="79" dur="26">
                                          <p:stCondLst>
                                            <p:cond delay="1312"/>
                                          </p:stCondLst>
                                        </p:cTn>
                                        <p:tgtEl>
                                          <p:spTgt spid="6"/>
                                        </p:tgtEl>
                                      </p:cBhvr>
                                      <p:to x="100000" y="80000"/>
                                    </p:animScale>
                                    <p:animScale>
                                      <p:cBhvr>
                                        <p:cTn id="80" dur="166" decel="50000">
                                          <p:stCondLst>
                                            <p:cond delay="1338"/>
                                          </p:stCondLst>
                                        </p:cTn>
                                        <p:tgtEl>
                                          <p:spTgt spid="6"/>
                                        </p:tgtEl>
                                      </p:cBhvr>
                                      <p:to x="100000" y="100000"/>
                                    </p:animScale>
                                    <p:animScale>
                                      <p:cBhvr>
                                        <p:cTn id="81" dur="26">
                                          <p:stCondLst>
                                            <p:cond delay="1642"/>
                                          </p:stCondLst>
                                        </p:cTn>
                                        <p:tgtEl>
                                          <p:spTgt spid="6"/>
                                        </p:tgtEl>
                                      </p:cBhvr>
                                      <p:to x="100000" y="90000"/>
                                    </p:animScale>
                                    <p:animScale>
                                      <p:cBhvr>
                                        <p:cTn id="82" dur="166" decel="50000">
                                          <p:stCondLst>
                                            <p:cond delay="1668"/>
                                          </p:stCondLst>
                                        </p:cTn>
                                        <p:tgtEl>
                                          <p:spTgt spid="6"/>
                                        </p:tgtEl>
                                      </p:cBhvr>
                                      <p:to x="100000" y="100000"/>
                                    </p:animScale>
                                    <p:animScale>
                                      <p:cBhvr>
                                        <p:cTn id="83" dur="26">
                                          <p:stCondLst>
                                            <p:cond delay="1808"/>
                                          </p:stCondLst>
                                        </p:cTn>
                                        <p:tgtEl>
                                          <p:spTgt spid="6"/>
                                        </p:tgtEl>
                                      </p:cBhvr>
                                      <p:to x="100000" y="95000"/>
                                    </p:animScale>
                                    <p:animScale>
                                      <p:cBhvr>
                                        <p:cTn id="84" dur="166" decel="50000">
                                          <p:stCondLst>
                                            <p:cond delay="1834"/>
                                          </p:stCondLst>
                                        </p:cTn>
                                        <p:tgtEl>
                                          <p:spTgt spid="6"/>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down)">
                                      <p:cBhvr>
                                        <p:cTn id="87" dur="580">
                                          <p:stCondLst>
                                            <p:cond delay="0"/>
                                          </p:stCondLst>
                                        </p:cTn>
                                        <p:tgtEl>
                                          <p:spTgt spid="7"/>
                                        </p:tgtEl>
                                      </p:cBhvr>
                                    </p:animEffect>
                                    <p:anim calcmode="lin" valueType="num">
                                      <p:cBhvr>
                                        <p:cTn id="8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3" dur="26">
                                          <p:stCondLst>
                                            <p:cond delay="650"/>
                                          </p:stCondLst>
                                        </p:cTn>
                                        <p:tgtEl>
                                          <p:spTgt spid="7"/>
                                        </p:tgtEl>
                                      </p:cBhvr>
                                      <p:to x="100000" y="60000"/>
                                    </p:animScale>
                                    <p:animScale>
                                      <p:cBhvr>
                                        <p:cTn id="94" dur="166" decel="50000">
                                          <p:stCondLst>
                                            <p:cond delay="676"/>
                                          </p:stCondLst>
                                        </p:cTn>
                                        <p:tgtEl>
                                          <p:spTgt spid="7"/>
                                        </p:tgtEl>
                                      </p:cBhvr>
                                      <p:to x="100000" y="100000"/>
                                    </p:animScale>
                                    <p:animScale>
                                      <p:cBhvr>
                                        <p:cTn id="95" dur="26">
                                          <p:stCondLst>
                                            <p:cond delay="1312"/>
                                          </p:stCondLst>
                                        </p:cTn>
                                        <p:tgtEl>
                                          <p:spTgt spid="7"/>
                                        </p:tgtEl>
                                      </p:cBhvr>
                                      <p:to x="100000" y="80000"/>
                                    </p:animScale>
                                    <p:animScale>
                                      <p:cBhvr>
                                        <p:cTn id="96" dur="166" decel="50000">
                                          <p:stCondLst>
                                            <p:cond delay="1338"/>
                                          </p:stCondLst>
                                        </p:cTn>
                                        <p:tgtEl>
                                          <p:spTgt spid="7"/>
                                        </p:tgtEl>
                                      </p:cBhvr>
                                      <p:to x="100000" y="100000"/>
                                    </p:animScale>
                                    <p:animScale>
                                      <p:cBhvr>
                                        <p:cTn id="97" dur="26">
                                          <p:stCondLst>
                                            <p:cond delay="1642"/>
                                          </p:stCondLst>
                                        </p:cTn>
                                        <p:tgtEl>
                                          <p:spTgt spid="7"/>
                                        </p:tgtEl>
                                      </p:cBhvr>
                                      <p:to x="100000" y="90000"/>
                                    </p:animScale>
                                    <p:animScale>
                                      <p:cBhvr>
                                        <p:cTn id="98" dur="166" decel="50000">
                                          <p:stCondLst>
                                            <p:cond delay="1668"/>
                                          </p:stCondLst>
                                        </p:cTn>
                                        <p:tgtEl>
                                          <p:spTgt spid="7"/>
                                        </p:tgtEl>
                                      </p:cBhvr>
                                      <p:to x="100000" y="100000"/>
                                    </p:animScale>
                                    <p:animScale>
                                      <p:cBhvr>
                                        <p:cTn id="99" dur="26">
                                          <p:stCondLst>
                                            <p:cond delay="1808"/>
                                          </p:stCondLst>
                                        </p:cTn>
                                        <p:tgtEl>
                                          <p:spTgt spid="7"/>
                                        </p:tgtEl>
                                      </p:cBhvr>
                                      <p:to x="100000" y="95000"/>
                                    </p:animScale>
                                    <p:animScale>
                                      <p:cBhvr>
                                        <p:cTn id="100" dur="166" decel="50000">
                                          <p:stCondLst>
                                            <p:cond delay="1834"/>
                                          </p:stCondLst>
                                        </p:cTn>
                                        <p:tgtEl>
                                          <p:spTgt spid="7"/>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wipe(down)">
                                      <p:cBhvr>
                                        <p:cTn id="103" dur="580">
                                          <p:stCondLst>
                                            <p:cond delay="0"/>
                                          </p:stCondLst>
                                        </p:cTn>
                                        <p:tgtEl>
                                          <p:spTgt spid="8"/>
                                        </p:tgtEl>
                                      </p:cBhvr>
                                    </p:animEffect>
                                    <p:anim calcmode="lin" valueType="num">
                                      <p:cBhvr>
                                        <p:cTn id="10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9" dur="26">
                                          <p:stCondLst>
                                            <p:cond delay="650"/>
                                          </p:stCondLst>
                                        </p:cTn>
                                        <p:tgtEl>
                                          <p:spTgt spid="8"/>
                                        </p:tgtEl>
                                      </p:cBhvr>
                                      <p:to x="100000" y="60000"/>
                                    </p:animScale>
                                    <p:animScale>
                                      <p:cBhvr>
                                        <p:cTn id="110" dur="166" decel="50000">
                                          <p:stCondLst>
                                            <p:cond delay="676"/>
                                          </p:stCondLst>
                                        </p:cTn>
                                        <p:tgtEl>
                                          <p:spTgt spid="8"/>
                                        </p:tgtEl>
                                      </p:cBhvr>
                                      <p:to x="100000" y="100000"/>
                                    </p:animScale>
                                    <p:animScale>
                                      <p:cBhvr>
                                        <p:cTn id="111" dur="26">
                                          <p:stCondLst>
                                            <p:cond delay="1312"/>
                                          </p:stCondLst>
                                        </p:cTn>
                                        <p:tgtEl>
                                          <p:spTgt spid="8"/>
                                        </p:tgtEl>
                                      </p:cBhvr>
                                      <p:to x="100000" y="80000"/>
                                    </p:animScale>
                                    <p:animScale>
                                      <p:cBhvr>
                                        <p:cTn id="112" dur="166" decel="50000">
                                          <p:stCondLst>
                                            <p:cond delay="1338"/>
                                          </p:stCondLst>
                                        </p:cTn>
                                        <p:tgtEl>
                                          <p:spTgt spid="8"/>
                                        </p:tgtEl>
                                      </p:cBhvr>
                                      <p:to x="100000" y="100000"/>
                                    </p:animScale>
                                    <p:animScale>
                                      <p:cBhvr>
                                        <p:cTn id="113" dur="26">
                                          <p:stCondLst>
                                            <p:cond delay="1642"/>
                                          </p:stCondLst>
                                        </p:cTn>
                                        <p:tgtEl>
                                          <p:spTgt spid="8"/>
                                        </p:tgtEl>
                                      </p:cBhvr>
                                      <p:to x="100000" y="90000"/>
                                    </p:animScale>
                                    <p:animScale>
                                      <p:cBhvr>
                                        <p:cTn id="114" dur="166" decel="50000">
                                          <p:stCondLst>
                                            <p:cond delay="1668"/>
                                          </p:stCondLst>
                                        </p:cTn>
                                        <p:tgtEl>
                                          <p:spTgt spid="8"/>
                                        </p:tgtEl>
                                      </p:cBhvr>
                                      <p:to x="100000" y="100000"/>
                                    </p:animScale>
                                    <p:animScale>
                                      <p:cBhvr>
                                        <p:cTn id="115" dur="26">
                                          <p:stCondLst>
                                            <p:cond delay="1808"/>
                                          </p:stCondLst>
                                        </p:cTn>
                                        <p:tgtEl>
                                          <p:spTgt spid="8"/>
                                        </p:tgtEl>
                                      </p:cBhvr>
                                      <p:to x="100000" y="95000"/>
                                    </p:animScale>
                                    <p:animScale>
                                      <p:cBhvr>
                                        <p:cTn id="116" dur="166" decel="50000">
                                          <p:stCondLst>
                                            <p:cond delay="1834"/>
                                          </p:stCondLst>
                                        </p:cTn>
                                        <p:tgtEl>
                                          <p:spTgt spid="8"/>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wipe(down)">
                                      <p:cBhvr>
                                        <p:cTn id="119" dur="580">
                                          <p:stCondLst>
                                            <p:cond delay="0"/>
                                          </p:stCondLst>
                                        </p:cTn>
                                        <p:tgtEl>
                                          <p:spTgt spid="9"/>
                                        </p:tgtEl>
                                      </p:cBhvr>
                                    </p:animEffect>
                                    <p:anim calcmode="lin" valueType="num">
                                      <p:cBhvr>
                                        <p:cTn id="1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25" dur="26">
                                          <p:stCondLst>
                                            <p:cond delay="650"/>
                                          </p:stCondLst>
                                        </p:cTn>
                                        <p:tgtEl>
                                          <p:spTgt spid="9"/>
                                        </p:tgtEl>
                                      </p:cBhvr>
                                      <p:to x="100000" y="60000"/>
                                    </p:animScale>
                                    <p:animScale>
                                      <p:cBhvr>
                                        <p:cTn id="126" dur="166" decel="50000">
                                          <p:stCondLst>
                                            <p:cond delay="676"/>
                                          </p:stCondLst>
                                        </p:cTn>
                                        <p:tgtEl>
                                          <p:spTgt spid="9"/>
                                        </p:tgtEl>
                                      </p:cBhvr>
                                      <p:to x="100000" y="100000"/>
                                    </p:animScale>
                                    <p:animScale>
                                      <p:cBhvr>
                                        <p:cTn id="127" dur="26">
                                          <p:stCondLst>
                                            <p:cond delay="1312"/>
                                          </p:stCondLst>
                                        </p:cTn>
                                        <p:tgtEl>
                                          <p:spTgt spid="9"/>
                                        </p:tgtEl>
                                      </p:cBhvr>
                                      <p:to x="100000" y="80000"/>
                                    </p:animScale>
                                    <p:animScale>
                                      <p:cBhvr>
                                        <p:cTn id="128" dur="166" decel="50000">
                                          <p:stCondLst>
                                            <p:cond delay="1338"/>
                                          </p:stCondLst>
                                        </p:cTn>
                                        <p:tgtEl>
                                          <p:spTgt spid="9"/>
                                        </p:tgtEl>
                                      </p:cBhvr>
                                      <p:to x="100000" y="100000"/>
                                    </p:animScale>
                                    <p:animScale>
                                      <p:cBhvr>
                                        <p:cTn id="129" dur="26">
                                          <p:stCondLst>
                                            <p:cond delay="1642"/>
                                          </p:stCondLst>
                                        </p:cTn>
                                        <p:tgtEl>
                                          <p:spTgt spid="9"/>
                                        </p:tgtEl>
                                      </p:cBhvr>
                                      <p:to x="100000" y="90000"/>
                                    </p:animScale>
                                    <p:animScale>
                                      <p:cBhvr>
                                        <p:cTn id="130" dur="166" decel="50000">
                                          <p:stCondLst>
                                            <p:cond delay="1668"/>
                                          </p:stCondLst>
                                        </p:cTn>
                                        <p:tgtEl>
                                          <p:spTgt spid="9"/>
                                        </p:tgtEl>
                                      </p:cBhvr>
                                      <p:to x="100000" y="100000"/>
                                    </p:animScale>
                                    <p:animScale>
                                      <p:cBhvr>
                                        <p:cTn id="131" dur="26">
                                          <p:stCondLst>
                                            <p:cond delay="1808"/>
                                          </p:stCondLst>
                                        </p:cTn>
                                        <p:tgtEl>
                                          <p:spTgt spid="9"/>
                                        </p:tgtEl>
                                      </p:cBhvr>
                                      <p:to x="100000" y="95000"/>
                                    </p:animScale>
                                    <p:animScale>
                                      <p:cBhvr>
                                        <p:cTn id="132" dur="166" decel="50000">
                                          <p:stCondLst>
                                            <p:cond delay="1834"/>
                                          </p:stCondLst>
                                        </p:cTn>
                                        <p:tgtEl>
                                          <p:spTgt spid="9"/>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10"/>
                                        </p:tgtEl>
                                        <p:attrNameLst>
                                          <p:attrName>style.visibility</p:attrName>
                                        </p:attrNameLst>
                                      </p:cBhvr>
                                      <p:to>
                                        <p:strVal val="visible"/>
                                      </p:to>
                                    </p:set>
                                    <p:animEffect transition="in" filter="wipe(down)">
                                      <p:cBhvr>
                                        <p:cTn id="135" dur="580">
                                          <p:stCondLst>
                                            <p:cond delay="0"/>
                                          </p:stCondLst>
                                        </p:cTn>
                                        <p:tgtEl>
                                          <p:spTgt spid="10"/>
                                        </p:tgtEl>
                                      </p:cBhvr>
                                    </p:animEffect>
                                    <p:anim calcmode="lin" valueType="num">
                                      <p:cBhvr>
                                        <p:cTn id="1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41" dur="26">
                                          <p:stCondLst>
                                            <p:cond delay="650"/>
                                          </p:stCondLst>
                                        </p:cTn>
                                        <p:tgtEl>
                                          <p:spTgt spid="10"/>
                                        </p:tgtEl>
                                      </p:cBhvr>
                                      <p:to x="100000" y="60000"/>
                                    </p:animScale>
                                    <p:animScale>
                                      <p:cBhvr>
                                        <p:cTn id="142" dur="166" decel="50000">
                                          <p:stCondLst>
                                            <p:cond delay="676"/>
                                          </p:stCondLst>
                                        </p:cTn>
                                        <p:tgtEl>
                                          <p:spTgt spid="10"/>
                                        </p:tgtEl>
                                      </p:cBhvr>
                                      <p:to x="100000" y="100000"/>
                                    </p:animScale>
                                    <p:animScale>
                                      <p:cBhvr>
                                        <p:cTn id="143" dur="26">
                                          <p:stCondLst>
                                            <p:cond delay="1312"/>
                                          </p:stCondLst>
                                        </p:cTn>
                                        <p:tgtEl>
                                          <p:spTgt spid="10"/>
                                        </p:tgtEl>
                                      </p:cBhvr>
                                      <p:to x="100000" y="80000"/>
                                    </p:animScale>
                                    <p:animScale>
                                      <p:cBhvr>
                                        <p:cTn id="144" dur="166" decel="50000">
                                          <p:stCondLst>
                                            <p:cond delay="1338"/>
                                          </p:stCondLst>
                                        </p:cTn>
                                        <p:tgtEl>
                                          <p:spTgt spid="10"/>
                                        </p:tgtEl>
                                      </p:cBhvr>
                                      <p:to x="100000" y="100000"/>
                                    </p:animScale>
                                    <p:animScale>
                                      <p:cBhvr>
                                        <p:cTn id="145" dur="26">
                                          <p:stCondLst>
                                            <p:cond delay="1642"/>
                                          </p:stCondLst>
                                        </p:cTn>
                                        <p:tgtEl>
                                          <p:spTgt spid="10"/>
                                        </p:tgtEl>
                                      </p:cBhvr>
                                      <p:to x="100000" y="90000"/>
                                    </p:animScale>
                                    <p:animScale>
                                      <p:cBhvr>
                                        <p:cTn id="146" dur="166" decel="50000">
                                          <p:stCondLst>
                                            <p:cond delay="1668"/>
                                          </p:stCondLst>
                                        </p:cTn>
                                        <p:tgtEl>
                                          <p:spTgt spid="10"/>
                                        </p:tgtEl>
                                      </p:cBhvr>
                                      <p:to x="100000" y="100000"/>
                                    </p:animScale>
                                    <p:animScale>
                                      <p:cBhvr>
                                        <p:cTn id="147" dur="26">
                                          <p:stCondLst>
                                            <p:cond delay="1808"/>
                                          </p:stCondLst>
                                        </p:cTn>
                                        <p:tgtEl>
                                          <p:spTgt spid="10"/>
                                        </p:tgtEl>
                                      </p:cBhvr>
                                      <p:to x="100000" y="95000"/>
                                    </p:animScale>
                                    <p:animScale>
                                      <p:cBhvr>
                                        <p:cTn id="148" dur="166" decel="50000">
                                          <p:stCondLst>
                                            <p:cond delay="1834"/>
                                          </p:stCondLst>
                                        </p:cTn>
                                        <p:tgtEl>
                                          <p:spTgt spid="10"/>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11"/>
                                        </p:tgtEl>
                                        <p:attrNameLst>
                                          <p:attrName>style.visibility</p:attrName>
                                        </p:attrNameLst>
                                      </p:cBhvr>
                                      <p:to>
                                        <p:strVal val="visible"/>
                                      </p:to>
                                    </p:set>
                                    <p:animEffect transition="in" filter="wipe(down)">
                                      <p:cBhvr>
                                        <p:cTn id="151" dur="580">
                                          <p:stCondLst>
                                            <p:cond delay="0"/>
                                          </p:stCondLst>
                                        </p:cTn>
                                        <p:tgtEl>
                                          <p:spTgt spid="11"/>
                                        </p:tgtEl>
                                      </p:cBhvr>
                                    </p:animEffect>
                                    <p:anim calcmode="lin" valueType="num">
                                      <p:cBhvr>
                                        <p:cTn id="15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57" dur="26">
                                          <p:stCondLst>
                                            <p:cond delay="650"/>
                                          </p:stCondLst>
                                        </p:cTn>
                                        <p:tgtEl>
                                          <p:spTgt spid="11"/>
                                        </p:tgtEl>
                                      </p:cBhvr>
                                      <p:to x="100000" y="60000"/>
                                    </p:animScale>
                                    <p:animScale>
                                      <p:cBhvr>
                                        <p:cTn id="158" dur="166" decel="50000">
                                          <p:stCondLst>
                                            <p:cond delay="676"/>
                                          </p:stCondLst>
                                        </p:cTn>
                                        <p:tgtEl>
                                          <p:spTgt spid="11"/>
                                        </p:tgtEl>
                                      </p:cBhvr>
                                      <p:to x="100000" y="100000"/>
                                    </p:animScale>
                                    <p:animScale>
                                      <p:cBhvr>
                                        <p:cTn id="159" dur="26">
                                          <p:stCondLst>
                                            <p:cond delay="1312"/>
                                          </p:stCondLst>
                                        </p:cTn>
                                        <p:tgtEl>
                                          <p:spTgt spid="11"/>
                                        </p:tgtEl>
                                      </p:cBhvr>
                                      <p:to x="100000" y="80000"/>
                                    </p:animScale>
                                    <p:animScale>
                                      <p:cBhvr>
                                        <p:cTn id="160" dur="166" decel="50000">
                                          <p:stCondLst>
                                            <p:cond delay="1338"/>
                                          </p:stCondLst>
                                        </p:cTn>
                                        <p:tgtEl>
                                          <p:spTgt spid="11"/>
                                        </p:tgtEl>
                                      </p:cBhvr>
                                      <p:to x="100000" y="100000"/>
                                    </p:animScale>
                                    <p:animScale>
                                      <p:cBhvr>
                                        <p:cTn id="161" dur="26">
                                          <p:stCondLst>
                                            <p:cond delay="1642"/>
                                          </p:stCondLst>
                                        </p:cTn>
                                        <p:tgtEl>
                                          <p:spTgt spid="11"/>
                                        </p:tgtEl>
                                      </p:cBhvr>
                                      <p:to x="100000" y="90000"/>
                                    </p:animScale>
                                    <p:animScale>
                                      <p:cBhvr>
                                        <p:cTn id="162" dur="166" decel="50000">
                                          <p:stCondLst>
                                            <p:cond delay="1668"/>
                                          </p:stCondLst>
                                        </p:cTn>
                                        <p:tgtEl>
                                          <p:spTgt spid="11"/>
                                        </p:tgtEl>
                                      </p:cBhvr>
                                      <p:to x="100000" y="100000"/>
                                    </p:animScale>
                                    <p:animScale>
                                      <p:cBhvr>
                                        <p:cTn id="163" dur="26">
                                          <p:stCondLst>
                                            <p:cond delay="1808"/>
                                          </p:stCondLst>
                                        </p:cTn>
                                        <p:tgtEl>
                                          <p:spTgt spid="11"/>
                                        </p:tgtEl>
                                      </p:cBhvr>
                                      <p:to x="100000" y="95000"/>
                                    </p:animScale>
                                    <p:animScale>
                                      <p:cBhvr>
                                        <p:cTn id="164" dur="166" decel="50000">
                                          <p:stCondLst>
                                            <p:cond delay="1834"/>
                                          </p:stCondLst>
                                        </p:cTn>
                                        <p:tgtEl>
                                          <p:spTgt spid="1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2"/>
                                        </p:tgtEl>
                                        <p:attrNameLst>
                                          <p:attrName>style.visibility</p:attrName>
                                        </p:attrNameLst>
                                      </p:cBhvr>
                                      <p:to>
                                        <p:strVal val="visible"/>
                                      </p:to>
                                    </p:set>
                                    <p:animEffect transition="in" filter="wipe(down)">
                                      <p:cBhvr>
                                        <p:cTn id="167" dur="580">
                                          <p:stCondLst>
                                            <p:cond delay="0"/>
                                          </p:stCondLst>
                                        </p:cTn>
                                        <p:tgtEl>
                                          <p:spTgt spid="12"/>
                                        </p:tgtEl>
                                      </p:cBhvr>
                                    </p:animEffect>
                                    <p:anim calcmode="lin" valueType="num">
                                      <p:cBhvr>
                                        <p:cTn id="16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73" dur="26">
                                          <p:stCondLst>
                                            <p:cond delay="650"/>
                                          </p:stCondLst>
                                        </p:cTn>
                                        <p:tgtEl>
                                          <p:spTgt spid="12"/>
                                        </p:tgtEl>
                                      </p:cBhvr>
                                      <p:to x="100000" y="60000"/>
                                    </p:animScale>
                                    <p:animScale>
                                      <p:cBhvr>
                                        <p:cTn id="174" dur="166" decel="50000">
                                          <p:stCondLst>
                                            <p:cond delay="676"/>
                                          </p:stCondLst>
                                        </p:cTn>
                                        <p:tgtEl>
                                          <p:spTgt spid="12"/>
                                        </p:tgtEl>
                                      </p:cBhvr>
                                      <p:to x="100000" y="100000"/>
                                    </p:animScale>
                                    <p:animScale>
                                      <p:cBhvr>
                                        <p:cTn id="175" dur="26">
                                          <p:stCondLst>
                                            <p:cond delay="1312"/>
                                          </p:stCondLst>
                                        </p:cTn>
                                        <p:tgtEl>
                                          <p:spTgt spid="12"/>
                                        </p:tgtEl>
                                      </p:cBhvr>
                                      <p:to x="100000" y="80000"/>
                                    </p:animScale>
                                    <p:animScale>
                                      <p:cBhvr>
                                        <p:cTn id="176" dur="166" decel="50000">
                                          <p:stCondLst>
                                            <p:cond delay="1338"/>
                                          </p:stCondLst>
                                        </p:cTn>
                                        <p:tgtEl>
                                          <p:spTgt spid="12"/>
                                        </p:tgtEl>
                                      </p:cBhvr>
                                      <p:to x="100000" y="100000"/>
                                    </p:animScale>
                                    <p:animScale>
                                      <p:cBhvr>
                                        <p:cTn id="177" dur="26">
                                          <p:stCondLst>
                                            <p:cond delay="1642"/>
                                          </p:stCondLst>
                                        </p:cTn>
                                        <p:tgtEl>
                                          <p:spTgt spid="12"/>
                                        </p:tgtEl>
                                      </p:cBhvr>
                                      <p:to x="100000" y="90000"/>
                                    </p:animScale>
                                    <p:animScale>
                                      <p:cBhvr>
                                        <p:cTn id="178" dur="166" decel="50000">
                                          <p:stCondLst>
                                            <p:cond delay="1668"/>
                                          </p:stCondLst>
                                        </p:cTn>
                                        <p:tgtEl>
                                          <p:spTgt spid="12"/>
                                        </p:tgtEl>
                                      </p:cBhvr>
                                      <p:to x="100000" y="100000"/>
                                    </p:animScale>
                                    <p:animScale>
                                      <p:cBhvr>
                                        <p:cTn id="179" dur="26">
                                          <p:stCondLst>
                                            <p:cond delay="1808"/>
                                          </p:stCondLst>
                                        </p:cTn>
                                        <p:tgtEl>
                                          <p:spTgt spid="12"/>
                                        </p:tgtEl>
                                      </p:cBhvr>
                                      <p:to x="100000" y="95000"/>
                                    </p:animScale>
                                    <p:animScale>
                                      <p:cBhvr>
                                        <p:cTn id="180" dur="166" decel="50000">
                                          <p:stCondLst>
                                            <p:cond delay="1834"/>
                                          </p:stCondLst>
                                        </p:cTn>
                                        <p:tgtEl>
                                          <p:spTgt spid="12"/>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13"/>
                                        </p:tgtEl>
                                        <p:attrNameLst>
                                          <p:attrName>style.visibility</p:attrName>
                                        </p:attrNameLst>
                                      </p:cBhvr>
                                      <p:to>
                                        <p:strVal val="visible"/>
                                      </p:to>
                                    </p:set>
                                    <p:animEffect transition="in" filter="wipe(down)">
                                      <p:cBhvr>
                                        <p:cTn id="183" dur="580">
                                          <p:stCondLst>
                                            <p:cond delay="0"/>
                                          </p:stCondLst>
                                        </p:cTn>
                                        <p:tgtEl>
                                          <p:spTgt spid="13"/>
                                        </p:tgtEl>
                                      </p:cBhvr>
                                    </p:animEffect>
                                    <p:anim calcmode="lin" valueType="num">
                                      <p:cBhvr>
                                        <p:cTn id="18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9" dur="26">
                                          <p:stCondLst>
                                            <p:cond delay="650"/>
                                          </p:stCondLst>
                                        </p:cTn>
                                        <p:tgtEl>
                                          <p:spTgt spid="13"/>
                                        </p:tgtEl>
                                      </p:cBhvr>
                                      <p:to x="100000" y="60000"/>
                                    </p:animScale>
                                    <p:animScale>
                                      <p:cBhvr>
                                        <p:cTn id="190" dur="166" decel="50000">
                                          <p:stCondLst>
                                            <p:cond delay="676"/>
                                          </p:stCondLst>
                                        </p:cTn>
                                        <p:tgtEl>
                                          <p:spTgt spid="13"/>
                                        </p:tgtEl>
                                      </p:cBhvr>
                                      <p:to x="100000" y="100000"/>
                                    </p:animScale>
                                    <p:animScale>
                                      <p:cBhvr>
                                        <p:cTn id="191" dur="26">
                                          <p:stCondLst>
                                            <p:cond delay="1312"/>
                                          </p:stCondLst>
                                        </p:cTn>
                                        <p:tgtEl>
                                          <p:spTgt spid="13"/>
                                        </p:tgtEl>
                                      </p:cBhvr>
                                      <p:to x="100000" y="80000"/>
                                    </p:animScale>
                                    <p:animScale>
                                      <p:cBhvr>
                                        <p:cTn id="192" dur="166" decel="50000">
                                          <p:stCondLst>
                                            <p:cond delay="1338"/>
                                          </p:stCondLst>
                                        </p:cTn>
                                        <p:tgtEl>
                                          <p:spTgt spid="13"/>
                                        </p:tgtEl>
                                      </p:cBhvr>
                                      <p:to x="100000" y="100000"/>
                                    </p:animScale>
                                    <p:animScale>
                                      <p:cBhvr>
                                        <p:cTn id="193" dur="26">
                                          <p:stCondLst>
                                            <p:cond delay="1642"/>
                                          </p:stCondLst>
                                        </p:cTn>
                                        <p:tgtEl>
                                          <p:spTgt spid="13"/>
                                        </p:tgtEl>
                                      </p:cBhvr>
                                      <p:to x="100000" y="90000"/>
                                    </p:animScale>
                                    <p:animScale>
                                      <p:cBhvr>
                                        <p:cTn id="194" dur="166" decel="50000">
                                          <p:stCondLst>
                                            <p:cond delay="1668"/>
                                          </p:stCondLst>
                                        </p:cTn>
                                        <p:tgtEl>
                                          <p:spTgt spid="13"/>
                                        </p:tgtEl>
                                      </p:cBhvr>
                                      <p:to x="100000" y="100000"/>
                                    </p:animScale>
                                    <p:animScale>
                                      <p:cBhvr>
                                        <p:cTn id="195" dur="26">
                                          <p:stCondLst>
                                            <p:cond delay="1808"/>
                                          </p:stCondLst>
                                        </p:cTn>
                                        <p:tgtEl>
                                          <p:spTgt spid="13"/>
                                        </p:tgtEl>
                                      </p:cBhvr>
                                      <p:to x="100000" y="95000"/>
                                    </p:animScale>
                                    <p:animScale>
                                      <p:cBhvr>
                                        <p:cTn id="196" dur="166" decel="50000">
                                          <p:stCondLst>
                                            <p:cond delay="1834"/>
                                          </p:stCondLst>
                                        </p:cTn>
                                        <p:tgtEl>
                                          <p:spTgt spid="13"/>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14"/>
                                        </p:tgtEl>
                                        <p:attrNameLst>
                                          <p:attrName>style.visibility</p:attrName>
                                        </p:attrNameLst>
                                      </p:cBhvr>
                                      <p:to>
                                        <p:strVal val="visible"/>
                                      </p:to>
                                    </p:set>
                                    <p:animEffect transition="in" filter="wipe(down)">
                                      <p:cBhvr>
                                        <p:cTn id="199" dur="580">
                                          <p:stCondLst>
                                            <p:cond delay="0"/>
                                          </p:stCondLst>
                                        </p:cTn>
                                        <p:tgtEl>
                                          <p:spTgt spid="14"/>
                                        </p:tgtEl>
                                      </p:cBhvr>
                                    </p:animEffect>
                                    <p:anim calcmode="lin" valueType="num">
                                      <p:cBhvr>
                                        <p:cTn id="20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05" dur="26">
                                          <p:stCondLst>
                                            <p:cond delay="650"/>
                                          </p:stCondLst>
                                        </p:cTn>
                                        <p:tgtEl>
                                          <p:spTgt spid="14"/>
                                        </p:tgtEl>
                                      </p:cBhvr>
                                      <p:to x="100000" y="60000"/>
                                    </p:animScale>
                                    <p:animScale>
                                      <p:cBhvr>
                                        <p:cTn id="206" dur="166" decel="50000">
                                          <p:stCondLst>
                                            <p:cond delay="676"/>
                                          </p:stCondLst>
                                        </p:cTn>
                                        <p:tgtEl>
                                          <p:spTgt spid="14"/>
                                        </p:tgtEl>
                                      </p:cBhvr>
                                      <p:to x="100000" y="100000"/>
                                    </p:animScale>
                                    <p:animScale>
                                      <p:cBhvr>
                                        <p:cTn id="207" dur="26">
                                          <p:stCondLst>
                                            <p:cond delay="1312"/>
                                          </p:stCondLst>
                                        </p:cTn>
                                        <p:tgtEl>
                                          <p:spTgt spid="14"/>
                                        </p:tgtEl>
                                      </p:cBhvr>
                                      <p:to x="100000" y="80000"/>
                                    </p:animScale>
                                    <p:animScale>
                                      <p:cBhvr>
                                        <p:cTn id="208" dur="166" decel="50000">
                                          <p:stCondLst>
                                            <p:cond delay="1338"/>
                                          </p:stCondLst>
                                        </p:cTn>
                                        <p:tgtEl>
                                          <p:spTgt spid="14"/>
                                        </p:tgtEl>
                                      </p:cBhvr>
                                      <p:to x="100000" y="100000"/>
                                    </p:animScale>
                                    <p:animScale>
                                      <p:cBhvr>
                                        <p:cTn id="209" dur="26">
                                          <p:stCondLst>
                                            <p:cond delay="1642"/>
                                          </p:stCondLst>
                                        </p:cTn>
                                        <p:tgtEl>
                                          <p:spTgt spid="14"/>
                                        </p:tgtEl>
                                      </p:cBhvr>
                                      <p:to x="100000" y="90000"/>
                                    </p:animScale>
                                    <p:animScale>
                                      <p:cBhvr>
                                        <p:cTn id="210" dur="166" decel="50000">
                                          <p:stCondLst>
                                            <p:cond delay="1668"/>
                                          </p:stCondLst>
                                        </p:cTn>
                                        <p:tgtEl>
                                          <p:spTgt spid="14"/>
                                        </p:tgtEl>
                                      </p:cBhvr>
                                      <p:to x="100000" y="100000"/>
                                    </p:animScale>
                                    <p:animScale>
                                      <p:cBhvr>
                                        <p:cTn id="211" dur="26">
                                          <p:stCondLst>
                                            <p:cond delay="1808"/>
                                          </p:stCondLst>
                                        </p:cTn>
                                        <p:tgtEl>
                                          <p:spTgt spid="14"/>
                                        </p:tgtEl>
                                      </p:cBhvr>
                                      <p:to x="100000" y="95000"/>
                                    </p:animScale>
                                    <p:animScale>
                                      <p:cBhvr>
                                        <p:cTn id="212" dur="166" decel="50000">
                                          <p:stCondLst>
                                            <p:cond delay="1834"/>
                                          </p:stCondLst>
                                        </p:cTn>
                                        <p:tgtEl>
                                          <p:spTgt spid="1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15"/>
                                        </p:tgtEl>
                                        <p:attrNameLst>
                                          <p:attrName>style.visibility</p:attrName>
                                        </p:attrNameLst>
                                      </p:cBhvr>
                                      <p:to>
                                        <p:strVal val="visible"/>
                                      </p:to>
                                    </p:set>
                                    <p:animEffect transition="in" filter="wipe(down)">
                                      <p:cBhvr>
                                        <p:cTn id="215" dur="580">
                                          <p:stCondLst>
                                            <p:cond delay="0"/>
                                          </p:stCondLst>
                                        </p:cTn>
                                        <p:tgtEl>
                                          <p:spTgt spid="15"/>
                                        </p:tgtEl>
                                      </p:cBhvr>
                                    </p:animEffect>
                                    <p:anim calcmode="lin" valueType="num">
                                      <p:cBhvr>
                                        <p:cTn id="21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21" dur="26">
                                          <p:stCondLst>
                                            <p:cond delay="650"/>
                                          </p:stCondLst>
                                        </p:cTn>
                                        <p:tgtEl>
                                          <p:spTgt spid="15"/>
                                        </p:tgtEl>
                                      </p:cBhvr>
                                      <p:to x="100000" y="60000"/>
                                    </p:animScale>
                                    <p:animScale>
                                      <p:cBhvr>
                                        <p:cTn id="222" dur="166" decel="50000">
                                          <p:stCondLst>
                                            <p:cond delay="676"/>
                                          </p:stCondLst>
                                        </p:cTn>
                                        <p:tgtEl>
                                          <p:spTgt spid="15"/>
                                        </p:tgtEl>
                                      </p:cBhvr>
                                      <p:to x="100000" y="100000"/>
                                    </p:animScale>
                                    <p:animScale>
                                      <p:cBhvr>
                                        <p:cTn id="223" dur="26">
                                          <p:stCondLst>
                                            <p:cond delay="1312"/>
                                          </p:stCondLst>
                                        </p:cTn>
                                        <p:tgtEl>
                                          <p:spTgt spid="15"/>
                                        </p:tgtEl>
                                      </p:cBhvr>
                                      <p:to x="100000" y="80000"/>
                                    </p:animScale>
                                    <p:animScale>
                                      <p:cBhvr>
                                        <p:cTn id="224" dur="166" decel="50000">
                                          <p:stCondLst>
                                            <p:cond delay="1338"/>
                                          </p:stCondLst>
                                        </p:cTn>
                                        <p:tgtEl>
                                          <p:spTgt spid="15"/>
                                        </p:tgtEl>
                                      </p:cBhvr>
                                      <p:to x="100000" y="100000"/>
                                    </p:animScale>
                                    <p:animScale>
                                      <p:cBhvr>
                                        <p:cTn id="225" dur="26">
                                          <p:stCondLst>
                                            <p:cond delay="1642"/>
                                          </p:stCondLst>
                                        </p:cTn>
                                        <p:tgtEl>
                                          <p:spTgt spid="15"/>
                                        </p:tgtEl>
                                      </p:cBhvr>
                                      <p:to x="100000" y="90000"/>
                                    </p:animScale>
                                    <p:animScale>
                                      <p:cBhvr>
                                        <p:cTn id="226" dur="166" decel="50000">
                                          <p:stCondLst>
                                            <p:cond delay="1668"/>
                                          </p:stCondLst>
                                        </p:cTn>
                                        <p:tgtEl>
                                          <p:spTgt spid="15"/>
                                        </p:tgtEl>
                                      </p:cBhvr>
                                      <p:to x="100000" y="100000"/>
                                    </p:animScale>
                                    <p:animScale>
                                      <p:cBhvr>
                                        <p:cTn id="227" dur="26">
                                          <p:stCondLst>
                                            <p:cond delay="1808"/>
                                          </p:stCondLst>
                                        </p:cTn>
                                        <p:tgtEl>
                                          <p:spTgt spid="15"/>
                                        </p:tgtEl>
                                      </p:cBhvr>
                                      <p:to x="100000" y="95000"/>
                                    </p:animScale>
                                    <p:animScale>
                                      <p:cBhvr>
                                        <p:cTn id="228" dur="166" decel="50000">
                                          <p:stCondLst>
                                            <p:cond delay="1834"/>
                                          </p:stCondLst>
                                        </p:cTn>
                                        <p:tgtEl>
                                          <p:spTgt spid="15"/>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16"/>
                                        </p:tgtEl>
                                        <p:attrNameLst>
                                          <p:attrName>style.visibility</p:attrName>
                                        </p:attrNameLst>
                                      </p:cBhvr>
                                      <p:to>
                                        <p:strVal val="visible"/>
                                      </p:to>
                                    </p:set>
                                    <p:animEffect transition="in" filter="wipe(down)">
                                      <p:cBhvr>
                                        <p:cTn id="231" dur="580">
                                          <p:stCondLst>
                                            <p:cond delay="0"/>
                                          </p:stCondLst>
                                        </p:cTn>
                                        <p:tgtEl>
                                          <p:spTgt spid="16"/>
                                        </p:tgtEl>
                                      </p:cBhvr>
                                    </p:animEffect>
                                    <p:anim calcmode="lin" valueType="num">
                                      <p:cBhvr>
                                        <p:cTn id="23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37" dur="26">
                                          <p:stCondLst>
                                            <p:cond delay="650"/>
                                          </p:stCondLst>
                                        </p:cTn>
                                        <p:tgtEl>
                                          <p:spTgt spid="16"/>
                                        </p:tgtEl>
                                      </p:cBhvr>
                                      <p:to x="100000" y="60000"/>
                                    </p:animScale>
                                    <p:animScale>
                                      <p:cBhvr>
                                        <p:cTn id="238" dur="166" decel="50000">
                                          <p:stCondLst>
                                            <p:cond delay="676"/>
                                          </p:stCondLst>
                                        </p:cTn>
                                        <p:tgtEl>
                                          <p:spTgt spid="16"/>
                                        </p:tgtEl>
                                      </p:cBhvr>
                                      <p:to x="100000" y="100000"/>
                                    </p:animScale>
                                    <p:animScale>
                                      <p:cBhvr>
                                        <p:cTn id="239" dur="26">
                                          <p:stCondLst>
                                            <p:cond delay="1312"/>
                                          </p:stCondLst>
                                        </p:cTn>
                                        <p:tgtEl>
                                          <p:spTgt spid="16"/>
                                        </p:tgtEl>
                                      </p:cBhvr>
                                      <p:to x="100000" y="80000"/>
                                    </p:animScale>
                                    <p:animScale>
                                      <p:cBhvr>
                                        <p:cTn id="240" dur="166" decel="50000">
                                          <p:stCondLst>
                                            <p:cond delay="1338"/>
                                          </p:stCondLst>
                                        </p:cTn>
                                        <p:tgtEl>
                                          <p:spTgt spid="16"/>
                                        </p:tgtEl>
                                      </p:cBhvr>
                                      <p:to x="100000" y="100000"/>
                                    </p:animScale>
                                    <p:animScale>
                                      <p:cBhvr>
                                        <p:cTn id="241" dur="26">
                                          <p:stCondLst>
                                            <p:cond delay="1642"/>
                                          </p:stCondLst>
                                        </p:cTn>
                                        <p:tgtEl>
                                          <p:spTgt spid="16"/>
                                        </p:tgtEl>
                                      </p:cBhvr>
                                      <p:to x="100000" y="90000"/>
                                    </p:animScale>
                                    <p:animScale>
                                      <p:cBhvr>
                                        <p:cTn id="242" dur="166" decel="50000">
                                          <p:stCondLst>
                                            <p:cond delay="1668"/>
                                          </p:stCondLst>
                                        </p:cTn>
                                        <p:tgtEl>
                                          <p:spTgt spid="16"/>
                                        </p:tgtEl>
                                      </p:cBhvr>
                                      <p:to x="100000" y="100000"/>
                                    </p:animScale>
                                    <p:animScale>
                                      <p:cBhvr>
                                        <p:cTn id="243" dur="26">
                                          <p:stCondLst>
                                            <p:cond delay="1808"/>
                                          </p:stCondLst>
                                        </p:cTn>
                                        <p:tgtEl>
                                          <p:spTgt spid="16"/>
                                        </p:tgtEl>
                                      </p:cBhvr>
                                      <p:to x="100000" y="95000"/>
                                    </p:animScale>
                                    <p:animScale>
                                      <p:cBhvr>
                                        <p:cTn id="244" dur="166" decel="50000">
                                          <p:stCondLst>
                                            <p:cond delay="1834"/>
                                          </p:stCondLst>
                                        </p:cTn>
                                        <p:tgtEl>
                                          <p:spTgt spid="16"/>
                                        </p:tgtEl>
                                      </p:cBhvr>
                                      <p:to x="100000" y="100000"/>
                                    </p:animScale>
                                  </p:childTnLst>
                                </p:cTn>
                              </p:par>
                              <p:par>
                                <p:cTn id="245" presetID="26" presetClass="entr" presetSubtype="0" fill="hold" grpId="0" nodeType="withEffect">
                                  <p:stCondLst>
                                    <p:cond delay="0"/>
                                  </p:stCondLst>
                                  <p:childTnLst>
                                    <p:set>
                                      <p:cBhvr>
                                        <p:cTn id="246" dur="1" fill="hold">
                                          <p:stCondLst>
                                            <p:cond delay="0"/>
                                          </p:stCondLst>
                                        </p:cTn>
                                        <p:tgtEl>
                                          <p:spTgt spid="17"/>
                                        </p:tgtEl>
                                        <p:attrNameLst>
                                          <p:attrName>style.visibility</p:attrName>
                                        </p:attrNameLst>
                                      </p:cBhvr>
                                      <p:to>
                                        <p:strVal val="visible"/>
                                      </p:to>
                                    </p:set>
                                    <p:animEffect transition="in" filter="wipe(down)">
                                      <p:cBhvr>
                                        <p:cTn id="247" dur="580">
                                          <p:stCondLst>
                                            <p:cond delay="0"/>
                                          </p:stCondLst>
                                        </p:cTn>
                                        <p:tgtEl>
                                          <p:spTgt spid="17"/>
                                        </p:tgtEl>
                                      </p:cBhvr>
                                    </p:animEffect>
                                    <p:anim calcmode="lin" valueType="num">
                                      <p:cBhvr>
                                        <p:cTn id="24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4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5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5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5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53" dur="26">
                                          <p:stCondLst>
                                            <p:cond delay="650"/>
                                          </p:stCondLst>
                                        </p:cTn>
                                        <p:tgtEl>
                                          <p:spTgt spid="17"/>
                                        </p:tgtEl>
                                      </p:cBhvr>
                                      <p:to x="100000" y="60000"/>
                                    </p:animScale>
                                    <p:animScale>
                                      <p:cBhvr>
                                        <p:cTn id="254" dur="166" decel="50000">
                                          <p:stCondLst>
                                            <p:cond delay="676"/>
                                          </p:stCondLst>
                                        </p:cTn>
                                        <p:tgtEl>
                                          <p:spTgt spid="17"/>
                                        </p:tgtEl>
                                      </p:cBhvr>
                                      <p:to x="100000" y="100000"/>
                                    </p:animScale>
                                    <p:animScale>
                                      <p:cBhvr>
                                        <p:cTn id="255" dur="26">
                                          <p:stCondLst>
                                            <p:cond delay="1312"/>
                                          </p:stCondLst>
                                        </p:cTn>
                                        <p:tgtEl>
                                          <p:spTgt spid="17"/>
                                        </p:tgtEl>
                                      </p:cBhvr>
                                      <p:to x="100000" y="80000"/>
                                    </p:animScale>
                                    <p:animScale>
                                      <p:cBhvr>
                                        <p:cTn id="256" dur="166" decel="50000">
                                          <p:stCondLst>
                                            <p:cond delay="1338"/>
                                          </p:stCondLst>
                                        </p:cTn>
                                        <p:tgtEl>
                                          <p:spTgt spid="17"/>
                                        </p:tgtEl>
                                      </p:cBhvr>
                                      <p:to x="100000" y="100000"/>
                                    </p:animScale>
                                    <p:animScale>
                                      <p:cBhvr>
                                        <p:cTn id="257" dur="26">
                                          <p:stCondLst>
                                            <p:cond delay="1642"/>
                                          </p:stCondLst>
                                        </p:cTn>
                                        <p:tgtEl>
                                          <p:spTgt spid="17"/>
                                        </p:tgtEl>
                                      </p:cBhvr>
                                      <p:to x="100000" y="90000"/>
                                    </p:animScale>
                                    <p:animScale>
                                      <p:cBhvr>
                                        <p:cTn id="258" dur="166" decel="50000">
                                          <p:stCondLst>
                                            <p:cond delay="1668"/>
                                          </p:stCondLst>
                                        </p:cTn>
                                        <p:tgtEl>
                                          <p:spTgt spid="17"/>
                                        </p:tgtEl>
                                      </p:cBhvr>
                                      <p:to x="100000" y="100000"/>
                                    </p:animScale>
                                    <p:animScale>
                                      <p:cBhvr>
                                        <p:cTn id="259" dur="26">
                                          <p:stCondLst>
                                            <p:cond delay="1808"/>
                                          </p:stCondLst>
                                        </p:cTn>
                                        <p:tgtEl>
                                          <p:spTgt spid="17"/>
                                        </p:tgtEl>
                                      </p:cBhvr>
                                      <p:to x="100000" y="95000"/>
                                    </p:animScale>
                                    <p:animScale>
                                      <p:cBhvr>
                                        <p:cTn id="260" dur="166" decel="50000">
                                          <p:stCondLst>
                                            <p:cond delay="1834"/>
                                          </p:stCondLst>
                                        </p:cTn>
                                        <p:tgtEl>
                                          <p:spTgt spid="17"/>
                                        </p:tgtEl>
                                      </p:cBhvr>
                                      <p:to x="100000" y="100000"/>
                                    </p:animScale>
                                  </p:childTnLst>
                                </p:cTn>
                              </p:par>
                              <p:par>
                                <p:cTn id="261" presetID="26" presetClass="entr" presetSubtype="0" fill="hold" grpId="0" nodeType="withEffect">
                                  <p:stCondLst>
                                    <p:cond delay="0"/>
                                  </p:stCondLst>
                                  <p:childTnLst>
                                    <p:set>
                                      <p:cBhvr>
                                        <p:cTn id="262" dur="1" fill="hold">
                                          <p:stCondLst>
                                            <p:cond delay="0"/>
                                          </p:stCondLst>
                                        </p:cTn>
                                        <p:tgtEl>
                                          <p:spTgt spid="18"/>
                                        </p:tgtEl>
                                        <p:attrNameLst>
                                          <p:attrName>style.visibility</p:attrName>
                                        </p:attrNameLst>
                                      </p:cBhvr>
                                      <p:to>
                                        <p:strVal val="visible"/>
                                      </p:to>
                                    </p:set>
                                    <p:animEffect transition="in" filter="wipe(down)">
                                      <p:cBhvr>
                                        <p:cTn id="263" dur="580">
                                          <p:stCondLst>
                                            <p:cond delay="0"/>
                                          </p:stCondLst>
                                        </p:cTn>
                                        <p:tgtEl>
                                          <p:spTgt spid="18"/>
                                        </p:tgtEl>
                                      </p:cBhvr>
                                    </p:animEffect>
                                    <p:anim calcmode="lin" valueType="num">
                                      <p:cBhvr>
                                        <p:cTn id="26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6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6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6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69" dur="26">
                                          <p:stCondLst>
                                            <p:cond delay="650"/>
                                          </p:stCondLst>
                                        </p:cTn>
                                        <p:tgtEl>
                                          <p:spTgt spid="18"/>
                                        </p:tgtEl>
                                      </p:cBhvr>
                                      <p:to x="100000" y="60000"/>
                                    </p:animScale>
                                    <p:animScale>
                                      <p:cBhvr>
                                        <p:cTn id="270" dur="166" decel="50000">
                                          <p:stCondLst>
                                            <p:cond delay="676"/>
                                          </p:stCondLst>
                                        </p:cTn>
                                        <p:tgtEl>
                                          <p:spTgt spid="18"/>
                                        </p:tgtEl>
                                      </p:cBhvr>
                                      <p:to x="100000" y="100000"/>
                                    </p:animScale>
                                    <p:animScale>
                                      <p:cBhvr>
                                        <p:cTn id="271" dur="26">
                                          <p:stCondLst>
                                            <p:cond delay="1312"/>
                                          </p:stCondLst>
                                        </p:cTn>
                                        <p:tgtEl>
                                          <p:spTgt spid="18"/>
                                        </p:tgtEl>
                                      </p:cBhvr>
                                      <p:to x="100000" y="80000"/>
                                    </p:animScale>
                                    <p:animScale>
                                      <p:cBhvr>
                                        <p:cTn id="272" dur="166" decel="50000">
                                          <p:stCondLst>
                                            <p:cond delay="1338"/>
                                          </p:stCondLst>
                                        </p:cTn>
                                        <p:tgtEl>
                                          <p:spTgt spid="18"/>
                                        </p:tgtEl>
                                      </p:cBhvr>
                                      <p:to x="100000" y="100000"/>
                                    </p:animScale>
                                    <p:animScale>
                                      <p:cBhvr>
                                        <p:cTn id="273" dur="26">
                                          <p:stCondLst>
                                            <p:cond delay="1642"/>
                                          </p:stCondLst>
                                        </p:cTn>
                                        <p:tgtEl>
                                          <p:spTgt spid="18"/>
                                        </p:tgtEl>
                                      </p:cBhvr>
                                      <p:to x="100000" y="90000"/>
                                    </p:animScale>
                                    <p:animScale>
                                      <p:cBhvr>
                                        <p:cTn id="274" dur="166" decel="50000">
                                          <p:stCondLst>
                                            <p:cond delay="1668"/>
                                          </p:stCondLst>
                                        </p:cTn>
                                        <p:tgtEl>
                                          <p:spTgt spid="18"/>
                                        </p:tgtEl>
                                      </p:cBhvr>
                                      <p:to x="100000" y="100000"/>
                                    </p:animScale>
                                    <p:animScale>
                                      <p:cBhvr>
                                        <p:cTn id="275" dur="26">
                                          <p:stCondLst>
                                            <p:cond delay="1808"/>
                                          </p:stCondLst>
                                        </p:cTn>
                                        <p:tgtEl>
                                          <p:spTgt spid="18"/>
                                        </p:tgtEl>
                                      </p:cBhvr>
                                      <p:to x="100000" y="95000"/>
                                    </p:animScale>
                                    <p:animScale>
                                      <p:cBhvr>
                                        <p:cTn id="276" dur="166" decel="50000">
                                          <p:stCondLst>
                                            <p:cond delay="1834"/>
                                          </p:stCondLst>
                                        </p:cTn>
                                        <p:tgtEl>
                                          <p:spTgt spid="18"/>
                                        </p:tgtEl>
                                      </p:cBhvr>
                                      <p:to x="100000" y="100000"/>
                                    </p:animScale>
                                  </p:childTnLst>
                                </p:cTn>
                              </p:par>
                              <p:par>
                                <p:cTn id="277" presetID="26" presetClass="entr" presetSubtype="0" fill="hold" grpId="0" nodeType="withEffect">
                                  <p:stCondLst>
                                    <p:cond delay="0"/>
                                  </p:stCondLst>
                                  <p:childTnLst>
                                    <p:set>
                                      <p:cBhvr>
                                        <p:cTn id="278" dur="1" fill="hold">
                                          <p:stCondLst>
                                            <p:cond delay="0"/>
                                          </p:stCondLst>
                                        </p:cTn>
                                        <p:tgtEl>
                                          <p:spTgt spid="19"/>
                                        </p:tgtEl>
                                        <p:attrNameLst>
                                          <p:attrName>style.visibility</p:attrName>
                                        </p:attrNameLst>
                                      </p:cBhvr>
                                      <p:to>
                                        <p:strVal val="visible"/>
                                      </p:to>
                                    </p:set>
                                    <p:animEffect transition="in" filter="wipe(down)">
                                      <p:cBhvr>
                                        <p:cTn id="279" dur="580">
                                          <p:stCondLst>
                                            <p:cond delay="0"/>
                                          </p:stCondLst>
                                        </p:cTn>
                                        <p:tgtEl>
                                          <p:spTgt spid="19"/>
                                        </p:tgtEl>
                                      </p:cBhvr>
                                    </p:animEffect>
                                    <p:anim calcmode="lin" valueType="num">
                                      <p:cBhvr>
                                        <p:cTn id="28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8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8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8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8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85" dur="26">
                                          <p:stCondLst>
                                            <p:cond delay="650"/>
                                          </p:stCondLst>
                                        </p:cTn>
                                        <p:tgtEl>
                                          <p:spTgt spid="19"/>
                                        </p:tgtEl>
                                      </p:cBhvr>
                                      <p:to x="100000" y="60000"/>
                                    </p:animScale>
                                    <p:animScale>
                                      <p:cBhvr>
                                        <p:cTn id="286" dur="166" decel="50000">
                                          <p:stCondLst>
                                            <p:cond delay="676"/>
                                          </p:stCondLst>
                                        </p:cTn>
                                        <p:tgtEl>
                                          <p:spTgt spid="19"/>
                                        </p:tgtEl>
                                      </p:cBhvr>
                                      <p:to x="100000" y="100000"/>
                                    </p:animScale>
                                    <p:animScale>
                                      <p:cBhvr>
                                        <p:cTn id="287" dur="26">
                                          <p:stCondLst>
                                            <p:cond delay="1312"/>
                                          </p:stCondLst>
                                        </p:cTn>
                                        <p:tgtEl>
                                          <p:spTgt spid="19"/>
                                        </p:tgtEl>
                                      </p:cBhvr>
                                      <p:to x="100000" y="80000"/>
                                    </p:animScale>
                                    <p:animScale>
                                      <p:cBhvr>
                                        <p:cTn id="288" dur="166" decel="50000">
                                          <p:stCondLst>
                                            <p:cond delay="1338"/>
                                          </p:stCondLst>
                                        </p:cTn>
                                        <p:tgtEl>
                                          <p:spTgt spid="19"/>
                                        </p:tgtEl>
                                      </p:cBhvr>
                                      <p:to x="100000" y="100000"/>
                                    </p:animScale>
                                    <p:animScale>
                                      <p:cBhvr>
                                        <p:cTn id="289" dur="26">
                                          <p:stCondLst>
                                            <p:cond delay="1642"/>
                                          </p:stCondLst>
                                        </p:cTn>
                                        <p:tgtEl>
                                          <p:spTgt spid="19"/>
                                        </p:tgtEl>
                                      </p:cBhvr>
                                      <p:to x="100000" y="90000"/>
                                    </p:animScale>
                                    <p:animScale>
                                      <p:cBhvr>
                                        <p:cTn id="290" dur="166" decel="50000">
                                          <p:stCondLst>
                                            <p:cond delay="1668"/>
                                          </p:stCondLst>
                                        </p:cTn>
                                        <p:tgtEl>
                                          <p:spTgt spid="19"/>
                                        </p:tgtEl>
                                      </p:cBhvr>
                                      <p:to x="100000" y="100000"/>
                                    </p:animScale>
                                    <p:animScale>
                                      <p:cBhvr>
                                        <p:cTn id="291" dur="26">
                                          <p:stCondLst>
                                            <p:cond delay="1808"/>
                                          </p:stCondLst>
                                        </p:cTn>
                                        <p:tgtEl>
                                          <p:spTgt spid="19"/>
                                        </p:tgtEl>
                                      </p:cBhvr>
                                      <p:to x="100000" y="95000"/>
                                    </p:animScale>
                                    <p:animScale>
                                      <p:cBhvr>
                                        <p:cTn id="292" dur="166" decel="50000">
                                          <p:stCondLst>
                                            <p:cond delay="1834"/>
                                          </p:stCondLst>
                                        </p:cTn>
                                        <p:tgtEl>
                                          <p:spTgt spid="19"/>
                                        </p:tgtEl>
                                      </p:cBhvr>
                                      <p:to x="100000" y="100000"/>
                                    </p:animScale>
                                  </p:childTnLst>
                                </p:cTn>
                              </p:par>
                              <p:par>
                                <p:cTn id="293" presetID="26" presetClass="entr" presetSubtype="0" fill="hold" grpId="0" nodeType="withEffect">
                                  <p:stCondLst>
                                    <p:cond delay="0"/>
                                  </p:stCondLst>
                                  <p:childTnLst>
                                    <p:set>
                                      <p:cBhvr>
                                        <p:cTn id="294" dur="1" fill="hold">
                                          <p:stCondLst>
                                            <p:cond delay="0"/>
                                          </p:stCondLst>
                                        </p:cTn>
                                        <p:tgtEl>
                                          <p:spTgt spid="20"/>
                                        </p:tgtEl>
                                        <p:attrNameLst>
                                          <p:attrName>style.visibility</p:attrName>
                                        </p:attrNameLst>
                                      </p:cBhvr>
                                      <p:to>
                                        <p:strVal val="visible"/>
                                      </p:to>
                                    </p:set>
                                    <p:animEffect transition="in" filter="wipe(down)">
                                      <p:cBhvr>
                                        <p:cTn id="295" dur="580">
                                          <p:stCondLst>
                                            <p:cond delay="0"/>
                                          </p:stCondLst>
                                        </p:cTn>
                                        <p:tgtEl>
                                          <p:spTgt spid="20"/>
                                        </p:tgtEl>
                                      </p:cBhvr>
                                    </p:animEffect>
                                    <p:anim calcmode="lin" valueType="num">
                                      <p:cBhvr>
                                        <p:cTn id="29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9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9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01" dur="26">
                                          <p:stCondLst>
                                            <p:cond delay="650"/>
                                          </p:stCondLst>
                                        </p:cTn>
                                        <p:tgtEl>
                                          <p:spTgt spid="20"/>
                                        </p:tgtEl>
                                      </p:cBhvr>
                                      <p:to x="100000" y="60000"/>
                                    </p:animScale>
                                    <p:animScale>
                                      <p:cBhvr>
                                        <p:cTn id="302" dur="166" decel="50000">
                                          <p:stCondLst>
                                            <p:cond delay="676"/>
                                          </p:stCondLst>
                                        </p:cTn>
                                        <p:tgtEl>
                                          <p:spTgt spid="20"/>
                                        </p:tgtEl>
                                      </p:cBhvr>
                                      <p:to x="100000" y="100000"/>
                                    </p:animScale>
                                    <p:animScale>
                                      <p:cBhvr>
                                        <p:cTn id="303" dur="26">
                                          <p:stCondLst>
                                            <p:cond delay="1312"/>
                                          </p:stCondLst>
                                        </p:cTn>
                                        <p:tgtEl>
                                          <p:spTgt spid="20"/>
                                        </p:tgtEl>
                                      </p:cBhvr>
                                      <p:to x="100000" y="80000"/>
                                    </p:animScale>
                                    <p:animScale>
                                      <p:cBhvr>
                                        <p:cTn id="304" dur="166" decel="50000">
                                          <p:stCondLst>
                                            <p:cond delay="1338"/>
                                          </p:stCondLst>
                                        </p:cTn>
                                        <p:tgtEl>
                                          <p:spTgt spid="20"/>
                                        </p:tgtEl>
                                      </p:cBhvr>
                                      <p:to x="100000" y="100000"/>
                                    </p:animScale>
                                    <p:animScale>
                                      <p:cBhvr>
                                        <p:cTn id="305" dur="26">
                                          <p:stCondLst>
                                            <p:cond delay="1642"/>
                                          </p:stCondLst>
                                        </p:cTn>
                                        <p:tgtEl>
                                          <p:spTgt spid="20"/>
                                        </p:tgtEl>
                                      </p:cBhvr>
                                      <p:to x="100000" y="90000"/>
                                    </p:animScale>
                                    <p:animScale>
                                      <p:cBhvr>
                                        <p:cTn id="306" dur="166" decel="50000">
                                          <p:stCondLst>
                                            <p:cond delay="1668"/>
                                          </p:stCondLst>
                                        </p:cTn>
                                        <p:tgtEl>
                                          <p:spTgt spid="20"/>
                                        </p:tgtEl>
                                      </p:cBhvr>
                                      <p:to x="100000" y="100000"/>
                                    </p:animScale>
                                    <p:animScale>
                                      <p:cBhvr>
                                        <p:cTn id="307" dur="26">
                                          <p:stCondLst>
                                            <p:cond delay="1808"/>
                                          </p:stCondLst>
                                        </p:cTn>
                                        <p:tgtEl>
                                          <p:spTgt spid="20"/>
                                        </p:tgtEl>
                                      </p:cBhvr>
                                      <p:to x="100000" y="95000"/>
                                    </p:animScale>
                                    <p:animScale>
                                      <p:cBhvr>
                                        <p:cTn id="308" dur="166" decel="50000">
                                          <p:stCondLst>
                                            <p:cond delay="1834"/>
                                          </p:stCondLst>
                                        </p:cTn>
                                        <p:tgtEl>
                                          <p:spTgt spid="20"/>
                                        </p:tgtEl>
                                      </p:cBhvr>
                                      <p:to x="100000" y="100000"/>
                                    </p:animScale>
                                  </p:childTnLst>
                                </p:cTn>
                              </p:par>
                              <p:par>
                                <p:cTn id="309" presetID="26" presetClass="entr" presetSubtype="0" fill="hold" grpId="0" nodeType="withEffect">
                                  <p:stCondLst>
                                    <p:cond delay="0"/>
                                  </p:stCondLst>
                                  <p:childTnLst>
                                    <p:set>
                                      <p:cBhvr>
                                        <p:cTn id="310" dur="1" fill="hold">
                                          <p:stCondLst>
                                            <p:cond delay="0"/>
                                          </p:stCondLst>
                                        </p:cTn>
                                        <p:tgtEl>
                                          <p:spTgt spid="21"/>
                                        </p:tgtEl>
                                        <p:attrNameLst>
                                          <p:attrName>style.visibility</p:attrName>
                                        </p:attrNameLst>
                                      </p:cBhvr>
                                      <p:to>
                                        <p:strVal val="visible"/>
                                      </p:to>
                                    </p:set>
                                    <p:animEffect transition="in" filter="wipe(down)">
                                      <p:cBhvr>
                                        <p:cTn id="311" dur="580">
                                          <p:stCondLst>
                                            <p:cond delay="0"/>
                                          </p:stCondLst>
                                        </p:cTn>
                                        <p:tgtEl>
                                          <p:spTgt spid="21"/>
                                        </p:tgtEl>
                                      </p:cBhvr>
                                    </p:animEffect>
                                    <p:anim calcmode="lin" valueType="num">
                                      <p:cBhvr>
                                        <p:cTn id="31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31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31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31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31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317" dur="26">
                                          <p:stCondLst>
                                            <p:cond delay="650"/>
                                          </p:stCondLst>
                                        </p:cTn>
                                        <p:tgtEl>
                                          <p:spTgt spid="21"/>
                                        </p:tgtEl>
                                      </p:cBhvr>
                                      <p:to x="100000" y="60000"/>
                                    </p:animScale>
                                    <p:animScale>
                                      <p:cBhvr>
                                        <p:cTn id="318" dur="166" decel="50000">
                                          <p:stCondLst>
                                            <p:cond delay="676"/>
                                          </p:stCondLst>
                                        </p:cTn>
                                        <p:tgtEl>
                                          <p:spTgt spid="21"/>
                                        </p:tgtEl>
                                      </p:cBhvr>
                                      <p:to x="100000" y="100000"/>
                                    </p:animScale>
                                    <p:animScale>
                                      <p:cBhvr>
                                        <p:cTn id="319" dur="26">
                                          <p:stCondLst>
                                            <p:cond delay="1312"/>
                                          </p:stCondLst>
                                        </p:cTn>
                                        <p:tgtEl>
                                          <p:spTgt spid="21"/>
                                        </p:tgtEl>
                                      </p:cBhvr>
                                      <p:to x="100000" y="80000"/>
                                    </p:animScale>
                                    <p:animScale>
                                      <p:cBhvr>
                                        <p:cTn id="320" dur="166" decel="50000">
                                          <p:stCondLst>
                                            <p:cond delay="1338"/>
                                          </p:stCondLst>
                                        </p:cTn>
                                        <p:tgtEl>
                                          <p:spTgt spid="21"/>
                                        </p:tgtEl>
                                      </p:cBhvr>
                                      <p:to x="100000" y="100000"/>
                                    </p:animScale>
                                    <p:animScale>
                                      <p:cBhvr>
                                        <p:cTn id="321" dur="26">
                                          <p:stCondLst>
                                            <p:cond delay="1642"/>
                                          </p:stCondLst>
                                        </p:cTn>
                                        <p:tgtEl>
                                          <p:spTgt spid="21"/>
                                        </p:tgtEl>
                                      </p:cBhvr>
                                      <p:to x="100000" y="90000"/>
                                    </p:animScale>
                                    <p:animScale>
                                      <p:cBhvr>
                                        <p:cTn id="322" dur="166" decel="50000">
                                          <p:stCondLst>
                                            <p:cond delay="1668"/>
                                          </p:stCondLst>
                                        </p:cTn>
                                        <p:tgtEl>
                                          <p:spTgt spid="21"/>
                                        </p:tgtEl>
                                      </p:cBhvr>
                                      <p:to x="100000" y="100000"/>
                                    </p:animScale>
                                    <p:animScale>
                                      <p:cBhvr>
                                        <p:cTn id="323" dur="26">
                                          <p:stCondLst>
                                            <p:cond delay="1808"/>
                                          </p:stCondLst>
                                        </p:cTn>
                                        <p:tgtEl>
                                          <p:spTgt spid="21"/>
                                        </p:tgtEl>
                                      </p:cBhvr>
                                      <p:to x="100000" y="95000"/>
                                    </p:animScale>
                                    <p:animScale>
                                      <p:cBhvr>
                                        <p:cTn id="324" dur="166" decel="50000">
                                          <p:stCondLst>
                                            <p:cond delay="1834"/>
                                          </p:stCondLst>
                                        </p:cTn>
                                        <p:tgtEl>
                                          <p:spTgt spid="21"/>
                                        </p:tgtEl>
                                      </p:cBhvr>
                                      <p:to x="100000" y="100000"/>
                                    </p:animScale>
                                  </p:childTnLst>
                                </p:cTn>
                              </p:par>
                              <p:par>
                                <p:cTn id="325" presetID="26" presetClass="entr" presetSubtype="0" fill="hold" grpId="0" nodeType="withEffect">
                                  <p:stCondLst>
                                    <p:cond delay="0"/>
                                  </p:stCondLst>
                                  <p:childTnLst>
                                    <p:set>
                                      <p:cBhvr>
                                        <p:cTn id="326" dur="1" fill="hold">
                                          <p:stCondLst>
                                            <p:cond delay="0"/>
                                          </p:stCondLst>
                                        </p:cTn>
                                        <p:tgtEl>
                                          <p:spTgt spid="22"/>
                                        </p:tgtEl>
                                        <p:attrNameLst>
                                          <p:attrName>style.visibility</p:attrName>
                                        </p:attrNameLst>
                                      </p:cBhvr>
                                      <p:to>
                                        <p:strVal val="visible"/>
                                      </p:to>
                                    </p:set>
                                    <p:animEffect transition="in" filter="wipe(down)">
                                      <p:cBhvr>
                                        <p:cTn id="327" dur="580">
                                          <p:stCondLst>
                                            <p:cond delay="0"/>
                                          </p:stCondLst>
                                        </p:cTn>
                                        <p:tgtEl>
                                          <p:spTgt spid="22"/>
                                        </p:tgtEl>
                                      </p:cBhvr>
                                    </p:animEffect>
                                    <p:anim calcmode="lin" valueType="num">
                                      <p:cBhvr>
                                        <p:cTn id="32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2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3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3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3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33" dur="26">
                                          <p:stCondLst>
                                            <p:cond delay="650"/>
                                          </p:stCondLst>
                                        </p:cTn>
                                        <p:tgtEl>
                                          <p:spTgt spid="22"/>
                                        </p:tgtEl>
                                      </p:cBhvr>
                                      <p:to x="100000" y="60000"/>
                                    </p:animScale>
                                    <p:animScale>
                                      <p:cBhvr>
                                        <p:cTn id="334" dur="166" decel="50000">
                                          <p:stCondLst>
                                            <p:cond delay="676"/>
                                          </p:stCondLst>
                                        </p:cTn>
                                        <p:tgtEl>
                                          <p:spTgt spid="22"/>
                                        </p:tgtEl>
                                      </p:cBhvr>
                                      <p:to x="100000" y="100000"/>
                                    </p:animScale>
                                    <p:animScale>
                                      <p:cBhvr>
                                        <p:cTn id="335" dur="26">
                                          <p:stCondLst>
                                            <p:cond delay="1312"/>
                                          </p:stCondLst>
                                        </p:cTn>
                                        <p:tgtEl>
                                          <p:spTgt spid="22"/>
                                        </p:tgtEl>
                                      </p:cBhvr>
                                      <p:to x="100000" y="80000"/>
                                    </p:animScale>
                                    <p:animScale>
                                      <p:cBhvr>
                                        <p:cTn id="336" dur="166" decel="50000">
                                          <p:stCondLst>
                                            <p:cond delay="1338"/>
                                          </p:stCondLst>
                                        </p:cTn>
                                        <p:tgtEl>
                                          <p:spTgt spid="22"/>
                                        </p:tgtEl>
                                      </p:cBhvr>
                                      <p:to x="100000" y="100000"/>
                                    </p:animScale>
                                    <p:animScale>
                                      <p:cBhvr>
                                        <p:cTn id="337" dur="26">
                                          <p:stCondLst>
                                            <p:cond delay="1642"/>
                                          </p:stCondLst>
                                        </p:cTn>
                                        <p:tgtEl>
                                          <p:spTgt spid="22"/>
                                        </p:tgtEl>
                                      </p:cBhvr>
                                      <p:to x="100000" y="90000"/>
                                    </p:animScale>
                                    <p:animScale>
                                      <p:cBhvr>
                                        <p:cTn id="338" dur="166" decel="50000">
                                          <p:stCondLst>
                                            <p:cond delay="1668"/>
                                          </p:stCondLst>
                                        </p:cTn>
                                        <p:tgtEl>
                                          <p:spTgt spid="22"/>
                                        </p:tgtEl>
                                      </p:cBhvr>
                                      <p:to x="100000" y="100000"/>
                                    </p:animScale>
                                    <p:animScale>
                                      <p:cBhvr>
                                        <p:cTn id="339" dur="26">
                                          <p:stCondLst>
                                            <p:cond delay="1808"/>
                                          </p:stCondLst>
                                        </p:cTn>
                                        <p:tgtEl>
                                          <p:spTgt spid="22"/>
                                        </p:tgtEl>
                                      </p:cBhvr>
                                      <p:to x="100000" y="95000"/>
                                    </p:animScale>
                                    <p:animScale>
                                      <p:cBhvr>
                                        <p:cTn id="340" dur="166" decel="50000">
                                          <p:stCondLst>
                                            <p:cond delay="1834"/>
                                          </p:stCondLst>
                                        </p:cTn>
                                        <p:tgtEl>
                                          <p:spTgt spid="22"/>
                                        </p:tgtEl>
                                      </p:cBhvr>
                                      <p:to x="100000" y="100000"/>
                                    </p:animScale>
                                  </p:childTnLst>
                                </p:cTn>
                              </p:par>
                              <p:par>
                                <p:cTn id="341" presetID="26" presetClass="entr" presetSubtype="0" fill="hold" nodeType="withEffect">
                                  <p:stCondLst>
                                    <p:cond delay="0"/>
                                  </p:stCondLst>
                                  <p:childTnLst>
                                    <p:set>
                                      <p:cBhvr>
                                        <p:cTn id="342" dur="1" fill="hold">
                                          <p:stCondLst>
                                            <p:cond delay="0"/>
                                          </p:stCondLst>
                                        </p:cTn>
                                        <p:tgtEl>
                                          <p:spTgt spid="23"/>
                                        </p:tgtEl>
                                        <p:attrNameLst>
                                          <p:attrName>style.visibility</p:attrName>
                                        </p:attrNameLst>
                                      </p:cBhvr>
                                      <p:to>
                                        <p:strVal val="visible"/>
                                      </p:to>
                                    </p:set>
                                    <p:animEffect transition="in" filter="wipe(down)">
                                      <p:cBhvr>
                                        <p:cTn id="343" dur="580">
                                          <p:stCondLst>
                                            <p:cond delay="0"/>
                                          </p:stCondLst>
                                        </p:cTn>
                                        <p:tgtEl>
                                          <p:spTgt spid="23"/>
                                        </p:tgtEl>
                                      </p:cBhvr>
                                    </p:animEffect>
                                    <p:anim calcmode="lin" valueType="num">
                                      <p:cBhvr>
                                        <p:cTn id="34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4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4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34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4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349" dur="26">
                                          <p:stCondLst>
                                            <p:cond delay="650"/>
                                          </p:stCondLst>
                                        </p:cTn>
                                        <p:tgtEl>
                                          <p:spTgt spid="23"/>
                                        </p:tgtEl>
                                      </p:cBhvr>
                                      <p:to x="100000" y="60000"/>
                                    </p:animScale>
                                    <p:animScale>
                                      <p:cBhvr>
                                        <p:cTn id="350" dur="166" decel="50000">
                                          <p:stCondLst>
                                            <p:cond delay="676"/>
                                          </p:stCondLst>
                                        </p:cTn>
                                        <p:tgtEl>
                                          <p:spTgt spid="23"/>
                                        </p:tgtEl>
                                      </p:cBhvr>
                                      <p:to x="100000" y="100000"/>
                                    </p:animScale>
                                    <p:animScale>
                                      <p:cBhvr>
                                        <p:cTn id="351" dur="26">
                                          <p:stCondLst>
                                            <p:cond delay="1312"/>
                                          </p:stCondLst>
                                        </p:cTn>
                                        <p:tgtEl>
                                          <p:spTgt spid="23"/>
                                        </p:tgtEl>
                                      </p:cBhvr>
                                      <p:to x="100000" y="80000"/>
                                    </p:animScale>
                                    <p:animScale>
                                      <p:cBhvr>
                                        <p:cTn id="352" dur="166" decel="50000">
                                          <p:stCondLst>
                                            <p:cond delay="1338"/>
                                          </p:stCondLst>
                                        </p:cTn>
                                        <p:tgtEl>
                                          <p:spTgt spid="23"/>
                                        </p:tgtEl>
                                      </p:cBhvr>
                                      <p:to x="100000" y="100000"/>
                                    </p:animScale>
                                    <p:animScale>
                                      <p:cBhvr>
                                        <p:cTn id="353" dur="26">
                                          <p:stCondLst>
                                            <p:cond delay="1642"/>
                                          </p:stCondLst>
                                        </p:cTn>
                                        <p:tgtEl>
                                          <p:spTgt spid="23"/>
                                        </p:tgtEl>
                                      </p:cBhvr>
                                      <p:to x="100000" y="90000"/>
                                    </p:animScale>
                                    <p:animScale>
                                      <p:cBhvr>
                                        <p:cTn id="354" dur="166" decel="50000">
                                          <p:stCondLst>
                                            <p:cond delay="1668"/>
                                          </p:stCondLst>
                                        </p:cTn>
                                        <p:tgtEl>
                                          <p:spTgt spid="23"/>
                                        </p:tgtEl>
                                      </p:cBhvr>
                                      <p:to x="100000" y="100000"/>
                                    </p:animScale>
                                    <p:animScale>
                                      <p:cBhvr>
                                        <p:cTn id="355" dur="26">
                                          <p:stCondLst>
                                            <p:cond delay="1808"/>
                                          </p:stCondLst>
                                        </p:cTn>
                                        <p:tgtEl>
                                          <p:spTgt spid="23"/>
                                        </p:tgtEl>
                                      </p:cBhvr>
                                      <p:to x="100000" y="95000"/>
                                    </p:animScale>
                                    <p:animScale>
                                      <p:cBhvr>
                                        <p:cTn id="356" dur="166" decel="50000">
                                          <p:stCondLst>
                                            <p:cond delay="1834"/>
                                          </p:stCondLst>
                                        </p:cTn>
                                        <p:tgtEl>
                                          <p:spTgt spid="23"/>
                                        </p:tgtEl>
                                      </p:cBhvr>
                                      <p:to x="100000" y="100000"/>
                                    </p:animScale>
                                  </p:childTnLst>
                                </p:cTn>
                              </p:par>
                              <p:par>
                                <p:cTn id="357" presetID="26" presetClass="entr" presetSubtype="0" fill="hold" nodeType="withEffect">
                                  <p:stCondLst>
                                    <p:cond delay="0"/>
                                  </p:stCondLst>
                                  <p:childTnLst>
                                    <p:set>
                                      <p:cBhvr>
                                        <p:cTn id="358" dur="1" fill="hold">
                                          <p:stCondLst>
                                            <p:cond delay="0"/>
                                          </p:stCondLst>
                                        </p:cTn>
                                        <p:tgtEl>
                                          <p:spTgt spid="24"/>
                                        </p:tgtEl>
                                        <p:attrNameLst>
                                          <p:attrName>style.visibility</p:attrName>
                                        </p:attrNameLst>
                                      </p:cBhvr>
                                      <p:to>
                                        <p:strVal val="visible"/>
                                      </p:to>
                                    </p:set>
                                    <p:animEffect transition="in" filter="wipe(down)">
                                      <p:cBhvr>
                                        <p:cTn id="359" dur="580">
                                          <p:stCondLst>
                                            <p:cond delay="0"/>
                                          </p:stCondLst>
                                        </p:cTn>
                                        <p:tgtEl>
                                          <p:spTgt spid="24"/>
                                        </p:tgtEl>
                                      </p:cBhvr>
                                    </p:animEffect>
                                    <p:anim calcmode="lin" valueType="num">
                                      <p:cBhvr>
                                        <p:cTn id="36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6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6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6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6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65" dur="26">
                                          <p:stCondLst>
                                            <p:cond delay="650"/>
                                          </p:stCondLst>
                                        </p:cTn>
                                        <p:tgtEl>
                                          <p:spTgt spid="24"/>
                                        </p:tgtEl>
                                      </p:cBhvr>
                                      <p:to x="100000" y="60000"/>
                                    </p:animScale>
                                    <p:animScale>
                                      <p:cBhvr>
                                        <p:cTn id="366" dur="166" decel="50000">
                                          <p:stCondLst>
                                            <p:cond delay="676"/>
                                          </p:stCondLst>
                                        </p:cTn>
                                        <p:tgtEl>
                                          <p:spTgt spid="24"/>
                                        </p:tgtEl>
                                      </p:cBhvr>
                                      <p:to x="100000" y="100000"/>
                                    </p:animScale>
                                    <p:animScale>
                                      <p:cBhvr>
                                        <p:cTn id="367" dur="26">
                                          <p:stCondLst>
                                            <p:cond delay="1312"/>
                                          </p:stCondLst>
                                        </p:cTn>
                                        <p:tgtEl>
                                          <p:spTgt spid="24"/>
                                        </p:tgtEl>
                                      </p:cBhvr>
                                      <p:to x="100000" y="80000"/>
                                    </p:animScale>
                                    <p:animScale>
                                      <p:cBhvr>
                                        <p:cTn id="368" dur="166" decel="50000">
                                          <p:stCondLst>
                                            <p:cond delay="1338"/>
                                          </p:stCondLst>
                                        </p:cTn>
                                        <p:tgtEl>
                                          <p:spTgt spid="24"/>
                                        </p:tgtEl>
                                      </p:cBhvr>
                                      <p:to x="100000" y="100000"/>
                                    </p:animScale>
                                    <p:animScale>
                                      <p:cBhvr>
                                        <p:cTn id="369" dur="26">
                                          <p:stCondLst>
                                            <p:cond delay="1642"/>
                                          </p:stCondLst>
                                        </p:cTn>
                                        <p:tgtEl>
                                          <p:spTgt spid="24"/>
                                        </p:tgtEl>
                                      </p:cBhvr>
                                      <p:to x="100000" y="90000"/>
                                    </p:animScale>
                                    <p:animScale>
                                      <p:cBhvr>
                                        <p:cTn id="370" dur="166" decel="50000">
                                          <p:stCondLst>
                                            <p:cond delay="1668"/>
                                          </p:stCondLst>
                                        </p:cTn>
                                        <p:tgtEl>
                                          <p:spTgt spid="24"/>
                                        </p:tgtEl>
                                      </p:cBhvr>
                                      <p:to x="100000" y="100000"/>
                                    </p:animScale>
                                    <p:animScale>
                                      <p:cBhvr>
                                        <p:cTn id="371" dur="26">
                                          <p:stCondLst>
                                            <p:cond delay="1808"/>
                                          </p:stCondLst>
                                        </p:cTn>
                                        <p:tgtEl>
                                          <p:spTgt spid="24"/>
                                        </p:tgtEl>
                                      </p:cBhvr>
                                      <p:to x="100000" y="95000"/>
                                    </p:animScale>
                                    <p:animScale>
                                      <p:cBhvr>
                                        <p:cTn id="372" dur="166" decel="50000">
                                          <p:stCondLst>
                                            <p:cond delay="1834"/>
                                          </p:stCondLst>
                                        </p:cTn>
                                        <p:tgtEl>
                                          <p:spTgt spid="24"/>
                                        </p:tgtEl>
                                      </p:cBhvr>
                                      <p:to x="100000" y="100000"/>
                                    </p:animScale>
                                  </p:childTnLst>
                                </p:cTn>
                              </p:par>
                              <p:par>
                                <p:cTn id="373" presetID="26" presetClass="entr" presetSubtype="0" fill="hold" nodeType="withEffect">
                                  <p:stCondLst>
                                    <p:cond delay="0"/>
                                  </p:stCondLst>
                                  <p:childTnLst>
                                    <p:set>
                                      <p:cBhvr>
                                        <p:cTn id="374" dur="1" fill="hold">
                                          <p:stCondLst>
                                            <p:cond delay="0"/>
                                          </p:stCondLst>
                                        </p:cTn>
                                        <p:tgtEl>
                                          <p:spTgt spid="25"/>
                                        </p:tgtEl>
                                        <p:attrNameLst>
                                          <p:attrName>style.visibility</p:attrName>
                                        </p:attrNameLst>
                                      </p:cBhvr>
                                      <p:to>
                                        <p:strVal val="visible"/>
                                      </p:to>
                                    </p:set>
                                    <p:animEffect transition="in" filter="wipe(down)">
                                      <p:cBhvr>
                                        <p:cTn id="375" dur="580">
                                          <p:stCondLst>
                                            <p:cond delay="0"/>
                                          </p:stCondLst>
                                        </p:cTn>
                                        <p:tgtEl>
                                          <p:spTgt spid="25"/>
                                        </p:tgtEl>
                                      </p:cBhvr>
                                    </p:animEffect>
                                    <p:anim calcmode="lin" valueType="num">
                                      <p:cBhvr>
                                        <p:cTn id="37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7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7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7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8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81" dur="26">
                                          <p:stCondLst>
                                            <p:cond delay="650"/>
                                          </p:stCondLst>
                                        </p:cTn>
                                        <p:tgtEl>
                                          <p:spTgt spid="25"/>
                                        </p:tgtEl>
                                      </p:cBhvr>
                                      <p:to x="100000" y="60000"/>
                                    </p:animScale>
                                    <p:animScale>
                                      <p:cBhvr>
                                        <p:cTn id="382" dur="166" decel="50000">
                                          <p:stCondLst>
                                            <p:cond delay="676"/>
                                          </p:stCondLst>
                                        </p:cTn>
                                        <p:tgtEl>
                                          <p:spTgt spid="25"/>
                                        </p:tgtEl>
                                      </p:cBhvr>
                                      <p:to x="100000" y="100000"/>
                                    </p:animScale>
                                    <p:animScale>
                                      <p:cBhvr>
                                        <p:cTn id="383" dur="26">
                                          <p:stCondLst>
                                            <p:cond delay="1312"/>
                                          </p:stCondLst>
                                        </p:cTn>
                                        <p:tgtEl>
                                          <p:spTgt spid="25"/>
                                        </p:tgtEl>
                                      </p:cBhvr>
                                      <p:to x="100000" y="80000"/>
                                    </p:animScale>
                                    <p:animScale>
                                      <p:cBhvr>
                                        <p:cTn id="384" dur="166" decel="50000">
                                          <p:stCondLst>
                                            <p:cond delay="1338"/>
                                          </p:stCondLst>
                                        </p:cTn>
                                        <p:tgtEl>
                                          <p:spTgt spid="25"/>
                                        </p:tgtEl>
                                      </p:cBhvr>
                                      <p:to x="100000" y="100000"/>
                                    </p:animScale>
                                    <p:animScale>
                                      <p:cBhvr>
                                        <p:cTn id="385" dur="26">
                                          <p:stCondLst>
                                            <p:cond delay="1642"/>
                                          </p:stCondLst>
                                        </p:cTn>
                                        <p:tgtEl>
                                          <p:spTgt spid="25"/>
                                        </p:tgtEl>
                                      </p:cBhvr>
                                      <p:to x="100000" y="90000"/>
                                    </p:animScale>
                                    <p:animScale>
                                      <p:cBhvr>
                                        <p:cTn id="386" dur="166" decel="50000">
                                          <p:stCondLst>
                                            <p:cond delay="1668"/>
                                          </p:stCondLst>
                                        </p:cTn>
                                        <p:tgtEl>
                                          <p:spTgt spid="25"/>
                                        </p:tgtEl>
                                      </p:cBhvr>
                                      <p:to x="100000" y="100000"/>
                                    </p:animScale>
                                    <p:animScale>
                                      <p:cBhvr>
                                        <p:cTn id="387" dur="26">
                                          <p:stCondLst>
                                            <p:cond delay="1808"/>
                                          </p:stCondLst>
                                        </p:cTn>
                                        <p:tgtEl>
                                          <p:spTgt spid="25"/>
                                        </p:tgtEl>
                                      </p:cBhvr>
                                      <p:to x="100000" y="95000"/>
                                    </p:animScale>
                                    <p:animScale>
                                      <p:cBhvr>
                                        <p:cTn id="388" dur="166" decel="50000">
                                          <p:stCondLst>
                                            <p:cond delay="1834"/>
                                          </p:stCondLst>
                                        </p:cTn>
                                        <p:tgtEl>
                                          <p:spTgt spid="25"/>
                                        </p:tgtEl>
                                      </p:cBhvr>
                                      <p:to x="100000" y="100000"/>
                                    </p:animScale>
                                  </p:childTnLst>
                                </p:cTn>
                              </p:par>
                              <p:par>
                                <p:cTn id="389" presetID="26" presetClass="entr" presetSubtype="0" fill="hold" nodeType="withEffect">
                                  <p:stCondLst>
                                    <p:cond delay="0"/>
                                  </p:stCondLst>
                                  <p:childTnLst>
                                    <p:set>
                                      <p:cBhvr>
                                        <p:cTn id="390" dur="1" fill="hold">
                                          <p:stCondLst>
                                            <p:cond delay="0"/>
                                          </p:stCondLst>
                                        </p:cTn>
                                        <p:tgtEl>
                                          <p:spTgt spid="26"/>
                                        </p:tgtEl>
                                        <p:attrNameLst>
                                          <p:attrName>style.visibility</p:attrName>
                                        </p:attrNameLst>
                                      </p:cBhvr>
                                      <p:to>
                                        <p:strVal val="visible"/>
                                      </p:to>
                                    </p:set>
                                    <p:animEffect transition="in" filter="wipe(down)">
                                      <p:cBhvr>
                                        <p:cTn id="391" dur="580">
                                          <p:stCondLst>
                                            <p:cond delay="0"/>
                                          </p:stCondLst>
                                        </p:cTn>
                                        <p:tgtEl>
                                          <p:spTgt spid="26"/>
                                        </p:tgtEl>
                                      </p:cBhvr>
                                    </p:animEffect>
                                    <p:anim calcmode="lin" valueType="num">
                                      <p:cBhvr>
                                        <p:cTn id="39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9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9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39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39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397" dur="26">
                                          <p:stCondLst>
                                            <p:cond delay="650"/>
                                          </p:stCondLst>
                                        </p:cTn>
                                        <p:tgtEl>
                                          <p:spTgt spid="26"/>
                                        </p:tgtEl>
                                      </p:cBhvr>
                                      <p:to x="100000" y="60000"/>
                                    </p:animScale>
                                    <p:animScale>
                                      <p:cBhvr>
                                        <p:cTn id="398" dur="166" decel="50000">
                                          <p:stCondLst>
                                            <p:cond delay="676"/>
                                          </p:stCondLst>
                                        </p:cTn>
                                        <p:tgtEl>
                                          <p:spTgt spid="26"/>
                                        </p:tgtEl>
                                      </p:cBhvr>
                                      <p:to x="100000" y="100000"/>
                                    </p:animScale>
                                    <p:animScale>
                                      <p:cBhvr>
                                        <p:cTn id="399" dur="26">
                                          <p:stCondLst>
                                            <p:cond delay="1312"/>
                                          </p:stCondLst>
                                        </p:cTn>
                                        <p:tgtEl>
                                          <p:spTgt spid="26"/>
                                        </p:tgtEl>
                                      </p:cBhvr>
                                      <p:to x="100000" y="80000"/>
                                    </p:animScale>
                                    <p:animScale>
                                      <p:cBhvr>
                                        <p:cTn id="400" dur="166" decel="50000">
                                          <p:stCondLst>
                                            <p:cond delay="1338"/>
                                          </p:stCondLst>
                                        </p:cTn>
                                        <p:tgtEl>
                                          <p:spTgt spid="26"/>
                                        </p:tgtEl>
                                      </p:cBhvr>
                                      <p:to x="100000" y="100000"/>
                                    </p:animScale>
                                    <p:animScale>
                                      <p:cBhvr>
                                        <p:cTn id="401" dur="26">
                                          <p:stCondLst>
                                            <p:cond delay="1642"/>
                                          </p:stCondLst>
                                        </p:cTn>
                                        <p:tgtEl>
                                          <p:spTgt spid="26"/>
                                        </p:tgtEl>
                                      </p:cBhvr>
                                      <p:to x="100000" y="90000"/>
                                    </p:animScale>
                                    <p:animScale>
                                      <p:cBhvr>
                                        <p:cTn id="402" dur="166" decel="50000">
                                          <p:stCondLst>
                                            <p:cond delay="1668"/>
                                          </p:stCondLst>
                                        </p:cTn>
                                        <p:tgtEl>
                                          <p:spTgt spid="26"/>
                                        </p:tgtEl>
                                      </p:cBhvr>
                                      <p:to x="100000" y="100000"/>
                                    </p:animScale>
                                    <p:animScale>
                                      <p:cBhvr>
                                        <p:cTn id="403" dur="26">
                                          <p:stCondLst>
                                            <p:cond delay="1808"/>
                                          </p:stCondLst>
                                        </p:cTn>
                                        <p:tgtEl>
                                          <p:spTgt spid="26"/>
                                        </p:tgtEl>
                                      </p:cBhvr>
                                      <p:to x="100000" y="95000"/>
                                    </p:animScale>
                                    <p:animScale>
                                      <p:cBhvr>
                                        <p:cTn id="404" dur="166" decel="50000">
                                          <p:stCondLst>
                                            <p:cond delay="1834"/>
                                          </p:stCondLst>
                                        </p:cTn>
                                        <p:tgtEl>
                                          <p:spTgt spid="26"/>
                                        </p:tgtEl>
                                      </p:cBhvr>
                                      <p:to x="100000" y="100000"/>
                                    </p:animScale>
                                  </p:childTnLst>
                                </p:cTn>
                              </p:par>
                              <p:par>
                                <p:cTn id="405" presetID="26" presetClass="entr" presetSubtype="0" fill="hold" nodeType="withEffect">
                                  <p:stCondLst>
                                    <p:cond delay="0"/>
                                  </p:stCondLst>
                                  <p:childTnLst>
                                    <p:set>
                                      <p:cBhvr>
                                        <p:cTn id="406" dur="1" fill="hold">
                                          <p:stCondLst>
                                            <p:cond delay="0"/>
                                          </p:stCondLst>
                                        </p:cTn>
                                        <p:tgtEl>
                                          <p:spTgt spid="27"/>
                                        </p:tgtEl>
                                        <p:attrNameLst>
                                          <p:attrName>style.visibility</p:attrName>
                                        </p:attrNameLst>
                                      </p:cBhvr>
                                      <p:to>
                                        <p:strVal val="visible"/>
                                      </p:to>
                                    </p:set>
                                    <p:animEffect transition="in" filter="wipe(down)">
                                      <p:cBhvr>
                                        <p:cTn id="407" dur="580">
                                          <p:stCondLst>
                                            <p:cond delay="0"/>
                                          </p:stCondLst>
                                        </p:cTn>
                                        <p:tgtEl>
                                          <p:spTgt spid="27"/>
                                        </p:tgtEl>
                                      </p:cBhvr>
                                    </p:animEffect>
                                    <p:anim calcmode="lin" valueType="num">
                                      <p:cBhvr>
                                        <p:cTn id="40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0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1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1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1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13" dur="26">
                                          <p:stCondLst>
                                            <p:cond delay="650"/>
                                          </p:stCondLst>
                                        </p:cTn>
                                        <p:tgtEl>
                                          <p:spTgt spid="27"/>
                                        </p:tgtEl>
                                      </p:cBhvr>
                                      <p:to x="100000" y="60000"/>
                                    </p:animScale>
                                    <p:animScale>
                                      <p:cBhvr>
                                        <p:cTn id="414" dur="166" decel="50000">
                                          <p:stCondLst>
                                            <p:cond delay="676"/>
                                          </p:stCondLst>
                                        </p:cTn>
                                        <p:tgtEl>
                                          <p:spTgt spid="27"/>
                                        </p:tgtEl>
                                      </p:cBhvr>
                                      <p:to x="100000" y="100000"/>
                                    </p:animScale>
                                    <p:animScale>
                                      <p:cBhvr>
                                        <p:cTn id="415" dur="26">
                                          <p:stCondLst>
                                            <p:cond delay="1312"/>
                                          </p:stCondLst>
                                        </p:cTn>
                                        <p:tgtEl>
                                          <p:spTgt spid="27"/>
                                        </p:tgtEl>
                                      </p:cBhvr>
                                      <p:to x="100000" y="80000"/>
                                    </p:animScale>
                                    <p:animScale>
                                      <p:cBhvr>
                                        <p:cTn id="416" dur="166" decel="50000">
                                          <p:stCondLst>
                                            <p:cond delay="1338"/>
                                          </p:stCondLst>
                                        </p:cTn>
                                        <p:tgtEl>
                                          <p:spTgt spid="27"/>
                                        </p:tgtEl>
                                      </p:cBhvr>
                                      <p:to x="100000" y="100000"/>
                                    </p:animScale>
                                    <p:animScale>
                                      <p:cBhvr>
                                        <p:cTn id="417" dur="26">
                                          <p:stCondLst>
                                            <p:cond delay="1642"/>
                                          </p:stCondLst>
                                        </p:cTn>
                                        <p:tgtEl>
                                          <p:spTgt spid="27"/>
                                        </p:tgtEl>
                                      </p:cBhvr>
                                      <p:to x="100000" y="90000"/>
                                    </p:animScale>
                                    <p:animScale>
                                      <p:cBhvr>
                                        <p:cTn id="418" dur="166" decel="50000">
                                          <p:stCondLst>
                                            <p:cond delay="1668"/>
                                          </p:stCondLst>
                                        </p:cTn>
                                        <p:tgtEl>
                                          <p:spTgt spid="27"/>
                                        </p:tgtEl>
                                      </p:cBhvr>
                                      <p:to x="100000" y="100000"/>
                                    </p:animScale>
                                    <p:animScale>
                                      <p:cBhvr>
                                        <p:cTn id="419" dur="26">
                                          <p:stCondLst>
                                            <p:cond delay="1808"/>
                                          </p:stCondLst>
                                        </p:cTn>
                                        <p:tgtEl>
                                          <p:spTgt spid="27"/>
                                        </p:tgtEl>
                                      </p:cBhvr>
                                      <p:to x="100000" y="95000"/>
                                    </p:animScale>
                                    <p:animScale>
                                      <p:cBhvr>
                                        <p:cTn id="420" dur="166" decel="50000">
                                          <p:stCondLst>
                                            <p:cond delay="1834"/>
                                          </p:stCondLst>
                                        </p:cTn>
                                        <p:tgtEl>
                                          <p:spTgt spid="27"/>
                                        </p:tgtEl>
                                      </p:cBhvr>
                                      <p:to x="100000" y="100000"/>
                                    </p:animScale>
                                  </p:childTnLst>
                                </p:cTn>
                              </p:par>
                              <p:par>
                                <p:cTn id="421" presetID="26" presetClass="entr" presetSubtype="0" fill="hold" nodeType="withEffect">
                                  <p:stCondLst>
                                    <p:cond delay="0"/>
                                  </p:stCondLst>
                                  <p:childTnLst>
                                    <p:set>
                                      <p:cBhvr>
                                        <p:cTn id="422" dur="1" fill="hold">
                                          <p:stCondLst>
                                            <p:cond delay="0"/>
                                          </p:stCondLst>
                                        </p:cTn>
                                        <p:tgtEl>
                                          <p:spTgt spid="28"/>
                                        </p:tgtEl>
                                        <p:attrNameLst>
                                          <p:attrName>style.visibility</p:attrName>
                                        </p:attrNameLst>
                                      </p:cBhvr>
                                      <p:to>
                                        <p:strVal val="visible"/>
                                      </p:to>
                                    </p:set>
                                    <p:animEffect transition="in" filter="wipe(down)">
                                      <p:cBhvr>
                                        <p:cTn id="423" dur="580">
                                          <p:stCondLst>
                                            <p:cond delay="0"/>
                                          </p:stCondLst>
                                        </p:cTn>
                                        <p:tgtEl>
                                          <p:spTgt spid="28"/>
                                        </p:tgtEl>
                                      </p:cBhvr>
                                    </p:animEffect>
                                    <p:anim calcmode="lin" valueType="num">
                                      <p:cBhvr>
                                        <p:cTn id="424"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425"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426"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427"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428"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429" dur="26">
                                          <p:stCondLst>
                                            <p:cond delay="650"/>
                                          </p:stCondLst>
                                        </p:cTn>
                                        <p:tgtEl>
                                          <p:spTgt spid="28"/>
                                        </p:tgtEl>
                                      </p:cBhvr>
                                      <p:to x="100000" y="60000"/>
                                    </p:animScale>
                                    <p:animScale>
                                      <p:cBhvr>
                                        <p:cTn id="430" dur="166" decel="50000">
                                          <p:stCondLst>
                                            <p:cond delay="676"/>
                                          </p:stCondLst>
                                        </p:cTn>
                                        <p:tgtEl>
                                          <p:spTgt spid="28"/>
                                        </p:tgtEl>
                                      </p:cBhvr>
                                      <p:to x="100000" y="100000"/>
                                    </p:animScale>
                                    <p:animScale>
                                      <p:cBhvr>
                                        <p:cTn id="431" dur="26">
                                          <p:stCondLst>
                                            <p:cond delay="1312"/>
                                          </p:stCondLst>
                                        </p:cTn>
                                        <p:tgtEl>
                                          <p:spTgt spid="28"/>
                                        </p:tgtEl>
                                      </p:cBhvr>
                                      <p:to x="100000" y="80000"/>
                                    </p:animScale>
                                    <p:animScale>
                                      <p:cBhvr>
                                        <p:cTn id="432" dur="166" decel="50000">
                                          <p:stCondLst>
                                            <p:cond delay="1338"/>
                                          </p:stCondLst>
                                        </p:cTn>
                                        <p:tgtEl>
                                          <p:spTgt spid="28"/>
                                        </p:tgtEl>
                                      </p:cBhvr>
                                      <p:to x="100000" y="100000"/>
                                    </p:animScale>
                                    <p:animScale>
                                      <p:cBhvr>
                                        <p:cTn id="433" dur="26">
                                          <p:stCondLst>
                                            <p:cond delay="1642"/>
                                          </p:stCondLst>
                                        </p:cTn>
                                        <p:tgtEl>
                                          <p:spTgt spid="28"/>
                                        </p:tgtEl>
                                      </p:cBhvr>
                                      <p:to x="100000" y="90000"/>
                                    </p:animScale>
                                    <p:animScale>
                                      <p:cBhvr>
                                        <p:cTn id="434" dur="166" decel="50000">
                                          <p:stCondLst>
                                            <p:cond delay="1668"/>
                                          </p:stCondLst>
                                        </p:cTn>
                                        <p:tgtEl>
                                          <p:spTgt spid="28"/>
                                        </p:tgtEl>
                                      </p:cBhvr>
                                      <p:to x="100000" y="100000"/>
                                    </p:animScale>
                                    <p:animScale>
                                      <p:cBhvr>
                                        <p:cTn id="435" dur="26">
                                          <p:stCondLst>
                                            <p:cond delay="1808"/>
                                          </p:stCondLst>
                                        </p:cTn>
                                        <p:tgtEl>
                                          <p:spTgt spid="28"/>
                                        </p:tgtEl>
                                      </p:cBhvr>
                                      <p:to x="100000" y="95000"/>
                                    </p:animScale>
                                    <p:animScale>
                                      <p:cBhvr>
                                        <p:cTn id="436" dur="166" decel="50000">
                                          <p:stCondLst>
                                            <p:cond delay="1834"/>
                                          </p:stCondLst>
                                        </p:cTn>
                                        <p:tgtEl>
                                          <p:spTgt spid="28"/>
                                        </p:tgtEl>
                                      </p:cBhvr>
                                      <p:to x="100000" y="100000"/>
                                    </p:animScale>
                                  </p:childTnLst>
                                </p:cTn>
                              </p:par>
                              <p:par>
                                <p:cTn id="437" presetID="26" presetClass="entr" presetSubtype="0" fill="hold" nodeType="withEffect">
                                  <p:stCondLst>
                                    <p:cond delay="0"/>
                                  </p:stCondLst>
                                  <p:childTnLst>
                                    <p:set>
                                      <p:cBhvr>
                                        <p:cTn id="438" dur="1" fill="hold">
                                          <p:stCondLst>
                                            <p:cond delay="0"/>
                                          </p:stCondLst>
                                        </p:cTn>
                                        <p:tgtEl>
                                          <p:spTgt spid="29"/>
                                        </p:tgtEl>
                                        <p:attrNameLst>
                                          <p:attrName>style.visibility</p:attrName>
                                        </p:attrNameLst>
                                      </p:cBhvr>
                                      <p:to>
                                        <p:strVal val="visible"/>
                                      </p:to>
                                    </p:set>
                                    <p:animEffect transition="in" filter="wipe(down)">
                                      <p:cBhvr>
                                        <p:cTn id="439" dur="580">
                                          <p:stCondLst>
                                            <p:cond delay="0"/>
                                          </p:stCondLst>
                                        </p:cTn>
                                        <p:tgtEl>
                                          <p:spTgt spid="29"/>
                                        </p:tgtEl>
                                      </p:cBhvr>
                                    </p:animEffect>
                                    <p:anim calcmode="lin" valueType="num">
                                      <p:cBhvr>
                                        <p:cTn id="440"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441"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442"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443"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444"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445" dur="26">
                                          <p:stCondLst>
                                            <p:cond delay="650"/>
                                          </p:stCondLst>
                                        </p:cTn>
                                        <p:tgtEl>
                                          <p:spTgt spid="29"/>
                                        </p:tgtEl>
                                      </p:cBhvr>
                                      <p:to x="100000" y="60000"/>
                                    </p:animScale>
                                    <p:animScale>
                                      <p:cBhvr>
                                        <p:cTn id="446" dur="166" decel="50000">
                                          <p:stCondLst>
                                            <p:cond delay="676"/>
                                          </p:stCondLst>
                                        </p:cTn>
                                        <p:tgtEl>
                                          <p:spTgt spid="29"/>
                                        </p:tgtEl>
                                      </p:cBhvr>
                                      <p:to x="100000" y="100000"/>
                                    </p:animScale>
                                    <p:animScale>
                                      <p:cBhvr>
                                        <p:cTn id="447" dur="26">
                                          <p:stCondLst>
                                            <p:cond delay="1312"/>
                                          </p:stCondLst>
                                        </p:cTn>
                                        <p:tgtEl>
                                          <p:spTgt spid="29"/>
                                        </p:tgtEl>
                                      </p:cBhvr>
                                      <p:to x="100000" y="80000"/>
                                    </p:animScale>
                                    <p:animScale>
                                      <p:cBhvr>
                                        <p:cTn id="448" dur="166" decel="50000">
                                          <p:stCondLst>
                                            <p:cond delay="1338"/>
                                          </p:stCondLst>
                                        </p:cTn>
                                        <p:tgtEl>
                                          <p:spTgt spid="29"/>
                                        </p:tgtEl>
                                      </p:cBhvr>
                                      <p:to x="100000" y="100000"/>
                                    </p:animScale>
                                    <p:animScale>
                                      <p:cBhvr>
                                        <p:cTn id="449" dur="26">
                                          <p:stCondLst>
                                            <p:cond delay="1642"/>
                                          </p:stCondLst>
                                        </p:cTn>
                                        <p:tgtEl>
                                          <p:spTgt spid="29"/>
                                        </p:tgtEl>
                                      </p:cBhvr>
                                      <p:to x="100000" y="90000"/>
                                    </p:animScale>
                                    <p:animScale>
                                      <p:cBhvr>
                                        <p:cTn id="450" dur="166" decel="50000">
                                          <p:stCondLst>
                                            <p:cond delay="1668"/>
                                          </p:stCondLst>
                                        </p:cTn>
                                        <p:tgtEl>
                                          <p:spTgt spid="29"/>
                                        </p:tgtEl>
                                      </p:cBhvr>
                                      <p:to x="100000" y="100000"/>
                                    </p:animScale>
                                    <p:animScale>
                                      <p:cBhvr>
                                        <p:cTn id="451" dur="26">
                                          <p:stCondLst>
                                            <p:cond delay="1808"/>
                                          </p:stCondLst>
                                        </p:cTn>
                                        <p:tgtEl>
                                          <p:spTgt spid="29"/>
                                        </p:tgtEl>
                                      </p:cBhvr>
                                      <p:to x="100000" y="95000"/>
                                    </p:animScale>
                                    <p:animScale>
                                      <p:cBhvr>
                                        <p:cTn id="452" dur="166" decel="50000">
                                          <p:stCondLst>
                                            <p:cond delay="1834"/>
                                          </p:stCondLst>
                                        </p:cTn>
                                        <p:tgtEl>
                                          <p:spTgt spid="29"/>
                                        </p:tgtEl>
                                      </p:cBhvr>
                                      <p:to x="100000" y="100000"/>
                                    </p:animScale>
                                  </p:childTnLst>
                                </p:cTn>
                              </p:par>
                              <p:par>
                                <p:cTn id="453" presetID="26" presetClass="entr" presetSubtype="0" fill="hold" nodeType="withEffect">
                                  <p:stCondLst>
                                    <p:cond delay="0"/>
                                  </p:stCondLst>
                                  <p:childTnLst>
                                    <p:set>
                                      <p:cBhvr>
                                        <p:cTn id="454" dur="1" fill="hold">
                                          <p:stCondLst>
                                            <p:cond delay="0"/>
                                          </p:stCondLst>
                                        </p:cTn>
                                        <p:tgtEl>
                                          <p:spTgt spid="30"/>
                                        </p:tgtEl>
                                        <p:attrNameLst>
                                          <p:attrName>style.visibility</p:attrName>
                                        </p:attrNameLst>
                                      </p:cBhvr>
                                      <p:to>
                                        <p:strVal val="visible"/>
                                      </p:to>
                                    </p:set>
                                    <p:animEffect transition="in" filter="wipe(down)">
                                      <p:cBhvr>
                                        <p:cTn id="455" dur="580">
                                          <p:stCondLst>
                                            <p:cond delay="0"/>
                                          </p:stCondLst>
                                        </p:cTn>
                                        <p:tgtEl>
                                          <p:spTgt spid="30"/>
                                        </p:tgtEl>
                                      </p:cBhvr>
                                    </p:animEffect>
                                    <p:anim calcmode="lin" valueType="num">
                                      <p:cBhvr>
                                        <p:cTn id="456"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57"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58"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459"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460"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461" dur="26">
                                          <p:stCondLst>
                                            <p:cond delay="650"/>
                                          </p:stCondLst>
                                        </p:cTn>
                                        <p:tgtEl>
                                          <p:spTgt spid="30"/>
                                        </p:tgtEl>
                                      </p:cBhvr>
                                      <p:to x="100000" y="60000"/>
                                    </p:animScale>
                                    <p:animScale>
                                      <p:cBhvr>
                                        <p:cTn id="462" dur="166" decel="50000">
                                          <p:stCondLst>
                                            <p:cond delay="676"/>
                                          </p:stCondLst>
                                        </p:cTn>
                                        <p:tgtEl>
                                          <p:spTgt spid="30"/>
                                        </p:tgtEl>
                                      </p:cBhvr>
                                      <p:to x="100000" y="100000"/>
                                    </p:animScale>
                                    <p:animScale>
                                      <p:cBhvr>
                                        <p:cTn id="463" dur="26">
                                          <p:stCondLst>
                                            <p:cond delay="1312"/>
                                          </p:stCondLst>
                                        </p:cTn>
                                        <p:tgtEl>
                                          <p:spTgt spid="30"/>
                                        </p:tgtEl>
                                      </p:cBhvr>
                                      <p:to x="100000" y="80000"/>
                                    </p:animScale>
                                    <p:animScale>
                                      <p:cBhvr>
                                        <p:cTn id="464" dur="166" decel="50000">
                                          <p:stCondLst>
                                            <p:cond delay="1338"/>
                                          </p:stCondLst>
                                        </p:cTn>
                                        <p:tgtEl>
                                          <p:spTgt spid="30"/>
                                        </p:tgtEl>
                                      </p:cBhvr>
                                      <p:to x="100000" y="100000"/>
                                    </p:animScale>
                                    <p:animScale>
                                      <p:cBhvr>
                                        <p:cTn id="465" dur="26">
                                          <p:stCondLst>
                                            <p:cond delay="1642"/>
                                          </p:stCondLst>
                                        </p:cTn>
                                        <p:tgtEl>
                                          <p:spTgt spid="30"/>
                                        </p:tgtEl>
                                      </p:cBhvr>
                                      <p:to x="100000" y="90000"/>
                                    </p:animScale>
                                    <p:animScale>
                                      <p:cBhvr>
                                        <p:cTn id="466" dur="166" decel="50000">
                                          <p:stCondLst>
                                            <p:cond delay="1668"/>
                                          </p:stCondLst>
                                        </p:cTn>
                                        <p:tgtEl>
                                          <p:spTgt spid="30"/>
                                        </p:tgtEl>
                                      </p:cBhvr>
                                      <p:to x="100000" y="100000"/>
                                    </p:animScale>
                                    <p:animScale>
                                      <p:cBhvr>
                                        <p:cTn id="467" dur="26">
                                          <p:stCondLst>
                                            <p:cond delay="1808"/>
                                          </p:stCondLst>
                                        </p:cTn>
                                        <p:tgtEl>
                                          <p:spTgt spid="30"/>
                                        </p:tgtEl>
                                      </p:cBhvr>
                                      <p:to x="100000" y="95000"/>
                                    </p:animScale>
                                    <p:animScale>
                                      <p:cBhvr>
                                        <p:cTn id="468" dur="166" decel="50000">
                                          <p:stCondLst>
                                            <p:cond delay="1834"/>
                                          </p:stCondLst>
                                        </p:cTn>
                                        <p:tgtEl>
                                          <p:spTgt spid="30"/>
                                        </p:tgtEl>
                                      </p:cBhvr>
                                      <p:to x="100000" y="100000"/>
                                    </p:animScale>
                                  </p:childTnLst>
                                </p:cTn>
                              </p:par>
                              <p:par>
                                <p:cTn id="469" presetID="26" presetClass="entr" presetSubtype="0" fill="hold" nodeType="withEffect">
                                  <p:stCondLst>
                                    <p:cond delay="0"/>
                                  </p:stCondLst>
                                  <p:childTnLst>
                                    <p:set>
                                      <p:cBhvr>
                                        <p:cTn id="470" dur="1" fill="hold">
                                          <p:stCondLst>
                                            <p:cond delay="0"/>
                                          </p:stCondLst>
                                        </p:cTn>
                                        <p:tgtEl>
                                          <p:spTgt spid="31"/>
                                        </p:tgtEl>
                                        <p:attrNameLst>
                                          <p:attrName>style.visibility</p:attrName>
                                        </p:attrNameLst>
                                      </p:cBhvr>
                                      <p:to>
                                        <p:strVal val="visible"/>
                                      </p:to>
                                    </p:set>
                                    <p:animEffect transition="in" filter="wipe(down)">
                                      <p:cBhvr>
                                        <p:cTn id="471" dur="580">
                                          <p:stCondLst>
                                            <p:cond delay="0"/>
                                          </p:stCondLst>
                                        </p:cTn>
                                        <p:tgtEl>
                                          <p:spTgt spid="31"/>
                                        </p:tgtEl>
                                      </p:cBhvr>
                                    </p:animEffect>
                                    <p:anim calcmode="lin" valueType="num">
                                      <p:cBhvr>
                                        <p:cTn id="472"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73"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74"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475"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476"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477" dur="26">
                                          <p:stCondLst>
                                            <p:cond delay="650"/>
                                          </p:stCondLst>
                                        </p:cTn>
                                        <p:tgtEl>
                                          <p:spTgt spid="31"/>
                                        </p:tgtEl>
                                      </p:cBhvr>
                                      <p:to x="100000" y="60000"/>
                                    </p:animScale>
                                    <p:animScale>
                                      <p:cBhvr>
                                        <p:cTn id="478" dur="166" decel="50000">
                                          <p:stCondLst>
                                            <p:cond delay="676"/>
                                          </p:stCondLst>
                                        </p:cTn>
                                        <p:tgtEl>
                                          <p:spTgt spid="31"/>
                                        </p:tgtEl>
                                      </p:cBhvr>
                                      <p:to x="100000" y="100000"/>
                                    </p:animScale>
                                    <p:animScale>
                                      <p:cBhvr>
                                        <p:cTn id="479" dur="26">
                                          <p:stCondLst>
                                            <p:cond delay="1312"/>
                                          </p:stCondLst>
                                        </p:cTn>
                                        <p:tgtEl>
                                          <p:spTgt spid="31"/>
                                        </p:tgtEl>
                                      </p:cBhvr>
                                      <p:to x="100000" y="80000"/>
                                    </p:animScale>
                                    <p:animScale>
                                      <p:cBhvr>
                                        <p:cTn id="480" dur="166" decel="50000">
                                          <p:stCondLst>
                                            <p:cond delay="1338"/>
                                          </p:stCondLst>
                                        </p:cTn>
                                        <p:tgtEl>
                                          <p:spTgt spid="31"/>
                                        </p:tgtEl>
                                      </p:cBhvr>
                                      <p:to x="100000" y="100000"/>
                                    </p:animScale>
                                    <p:animScale>
                                      <p:cBhvr>
                                        <p:cTn id="481" dur="26">
                                          <p:stCondLst>
                                            <p:cond delay="1642"/>
                                          </p:stCondLst>
                                        </p:cTn>
                                        <p:tgtEl>
                                          <p:spTgt spid="31"/>
                                        </p:tgtEl>
                                      </p:cBhvr>
                                      <p:to x="100000" y="90000"/>
                                    </p:animScale>
                                    <p:animScale>
                                      <p:cBhvr>
                                        <p:cTn id="482" dur="166" decel="50000">
                                          <p:stCondLst>
                                            <p:cond delay="1668"/>
                                          </p:stCondLst>
                                        </p:cTn>
                                        <p:tgtEl>
                                          <p:spTgt spid="31"/>
                                        </p:tgtEl>
                                      </p:cBhvr>
                                      <p:to x="100000" y="100000"/>
                                    </p:animScale>
                                    <p:animScale>
                                      <p:cBhvr>
                                        <p:cTn id="483" dur="26">
                                          <p:stCondLst>
                                            <p:cond delay="1808"/>
                                          </p:stCondLst>
                                        </p:cTn>
                                        <p:tgtEl>
                                          <p:spTgt spid="31"/>
                                        </p:tgtEl>
                                      </p:cBhvr>
                                      <p:to x="100000" y="95000"/>
                                    </p:animScale>
                                    <p:animScale>
                                      <p:cBhvr>
                                        <p:cTn id="484" dur="166" decel="50000">
                                          <p:stCondLst>
                                            <p:cond delay="1834"/>
                                          </p:stCondLst>
                                        </p:cTn>
                                        <p:tgtEl>
                                          <p:spTgt spid="31"/>
                                        </p:tgtEl>
                                      </p:cBhvr>
                                      <p:to x="100000" y="100000"/>
                                    </p:animScale>
                                  </p:childTnLst>
                                </p:cTn>
                              </p:par>
                              <p:par>
                                <p:cTn id="485" presetID="26" presetClass="entr" presetSubtype="0" fill="hold" nodeType="withEffect">
                                  <p:stCondLst>
                                    <p:cond delay="0"/>
                                  </p:stCondLst>
                                  <p:childTnLst>
                                    <p:set>
                                      <p:cBhvr>
                                        <p:cTn id="486" dur="1" fill="hold">
                                          <p:stCondLst>
                                            <p:cond delay="0"/>
                                          </p:stCondLst>
                                        </p:cTn>
                                        <p:tgtEl>
                                          <p:spTgt spid="32"/>
                                        </p:tgtEl>
                                        <p:attrNameLst>
                                          <p:attrName>style.visibility</p:attrName>
                                        </p:attrNameLst>
                                      </p:cBhvr>
                                      <p:to>
                                        <p:strVal val="visible"/>
                                      </p:to>
                                    </p:set>
                                    <p:animEffect transition="in" filter="wipe(down)">
                                      <p:cBhvr>
                                        <p:cTn id="487" dur="580">
                                          <p:stCondLst>
                                            <p:cond delay="0"/>
                                          </p:stCondLst>
                                        </p:cTn>
                                        <p:tgtEl>
                                          <p:spTgt spid="32"/>
                                        </p:tgtEl>
                                      </p:cBhvr>
                                    </p:animEffect>
                                    <p:anim calcmode="lin" valueType="num">
                                      <p:cBhvr>
                                        <p:cTn id="488"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489"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490"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491"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492"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493" dur="26">
                                          <p:stCondLst>
                                            <p:cond delay="650"/>
                                          </p:stCondLst>
                                        </p:cTn>
                                        <p:tgtEl>
                                          <p:spTgt spid="32"/>
                                        </p:tgtEl>
                                      </p:cBhvr>
                                      <p:to x="100000" y="60000"/>
                                    </p:animScale>
                                    <p:animScale>
                                      <p:cBhvr>
                                        <p:cTn id="494" dur="166" decel="50000">
                                          <p:stCondLst>
                                            <p:cond delay="676"/>
                                          </p:stCondLst>
                                        </p:cTn>
                                        <p:tgtEl>
                                          <p:spTgt spid="32"/>
                                        </p:tgtEl>
                                      </p:cBhvr>
                                      <p:to x="100000" y="100000"/>
                                    </p:animScale>
                                    <p:animScale>
                                      <p:cBhvr>
                                        <p:cTn id="495" dur="26">
                                          <p:stCondLst>
                                            <p:cond delay="1312"/>
                                          </p:stCondLst>
                                        </p:cTn>
                                        <p:tgtEl>
                                          <p:spTgt spid="32"/>
                                        </p:tgtEl>
                                      </p:cBhvr>
                                      <p:to x="100000" y="80000"/>
                                    </p:animScale>
                                    <p:animScale>
                                      <p:cBhvr>
                                        <p:cTn id="496" dur="166" decel="50000">
                                          <p:stCondLst>
                                            <p:cond delay="1338"/>
                                          </p:stCondLst>
                                        </p:cTn>
                                        <p:tgtEl>
                                          <p:spTgt spid="32"/>
                                        </p:tgtEl>
                                      </p:cBhvr>
                                      <p:to x="100000" y="100000"/>
                                    </p:animScale>
                                    <p:animScale>
                                      <p:cBhvr>
                                        <p:cTn id="497" dur="26">
                                          <p:stCondLst>
                                            <p:cond delay="1642"/>
                                          </p:stCondLst>
                                        </p:cTn>
                                        <p:tgtEl>
                                          <p:spTgt spid="32"/>
                                        </p:tgtEl>
                                      </p:cBhvr>
                                      <p:to x="100000" y="90000"/>
                                    </p:animScale>
                                    <p:animScale>
                                      <p:cBhvr>
                                        <p:cTn id="498" dur="166" decel="50000">
                                          <p:stCondLst>
                                            <p:cond delay="1668"/>
                                          </p:stCondLst>
                                        </p:cTn>
                                        <p:tgtEl>
                                          <p:spTgt spid="32"/>
                                        </p:tgtEl>
                                      </p:cBhvr>
                                      <p:to x="100000" y="100000"/>
                                    </p:animScale>
                                    <p:animScale>
                                      <p:cBhvr>
                                        <p:cTn id="499" dur="26">
                                          <p:stCondLst>
                                            <p:cond delay="1808"/>
                                          </p:stCondLst>
                                        </p:cTn>
                                        <p:tgtEl>
                                          <p:spTgt spid="32"/>
                                        </p:tgtEl>
                                      </p:cBhvr>
                                      <p:to x="100000" y="95000"/>
                                    </p:animScale>
                                    <p:animScale>
                                      <p:cBhvr>
                                        <p:cTn id="500" dur="166" decel="50000">
                                          <p:stCondLst>
                                            <p:cond delay="1834"/>
                                          </p:stCondLst>
                                        </p:cTn>
                                        <p:tgtEl>
                                          <p:spTgt spid="32"/>
                                        </p:tgtEl>
                                      </p:cBhvr>
                                      <p:to x="100000" y="100000"/>
                                    </p:animScale>
                                  </p:childTnLst>
                                </p:cTn>
                              </p:par>
                              <p:par>
                                <p:cTn id="501" presetID="26" presetClass="entr" presetSubtype="0" fill="hold" grpId="0" nodeType="withEffect">
                                  <p:stCondLst>
                                    <p:cond delay="0"/>
                                  </p:stCondLst>
                                  <p:childTnLst>
                                    <p:set>
                                      <p:cBhvr>
                                        <p:cTn id="502" dur="1" fill="hold">
                                          <p:stCondLst>
                                            <p:cond delay="0"/>
                                          </p:stCondLst>
                                        </p:cTn>
                                        <p:tgtEl>
                                          <p:spTgt spid="33"/>
                                        </p:tgtEl>
                                        <p:attrNameLst>
                                          <p:attrName>style.visibility</p:attrName>
                                        </p:attrNameLst>
                                      </p:cBhvr>
                                      <p:to>
                                        <p:strVal val="visible"/>
                                      </p:to>
                                    </p:set>
                                    <p:animEffect transition="in" filter="wipe(down)">
                                      <p:cBhvr>
                                        <p:cTn id="503" dur="580">
                                          <p:stCondLst>
                                            <p:cond delay="0"/>
                                          </p:stCondLst>
                                        </p:cTn>
                                        <p:tgtEl>
                                          <p:spTgt spid="33"/>
                                        </p:tgtEl>
                                      </p:cBhvr>
                                    </p:animEffect>
                                    <p:anim calcmode="lin" valueType="num">
                                      <p:cBhvr>
                                        <p:cTn id="504"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505"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506"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507"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508"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509" dur="26">
                                          <p:stCondLst>
                                            <p:cond delay="650"/>
                                          </p:stCondLst>
                                        </p:cTn>
                                        <p:tgtEl>
                                          <p:spTgt spid="33"/>
                                        </p:tgtEl>
                                      </p:cBhvr>
                                      <p:to x="100000" y="60000"/>
                                    </p:animScale>
                                    <p:animScale>
                                      <p:cBhvr>
                                        <p:cTn id="510" dur="166" decel="50000">
                                          <p:stCondLst>
                                            <p:cond delay="676"/>
                                          </p:stCondLst>
                                        </p:cTn>
                                        <p:tgtEl>
                                          <p:spTgt spid="33"/>
                                        </p:tgtEl>
                                      </p:cBhvr>
                                      <p:to x="100000" y="100000"/>
                                    </p:animScale>
                                    <p:animScale>
                                      <p:cBhvr>
                                        <p:cTn id="511" dur="26">
                                          <p:stCondLst>
                                            <p:cond delay="1312"/>
                                          </p:stCondLst>
                                        </p:cTn>
                                        <p:tgtEl>
                                          <p:spTgt spid="33"/>
                                        </p:tgtEl>
                                      </p:cBhvr>
                                      <p:to x="100000" y="80000"/>
                                    </p:animScale>
                                    <p:animScale>
                                      <p:cBhvr>
                                        <p:cTn id="512" dur="166" decel="50000">
                                          <p:stCondLst>
                                            <p:cond delay="1338"/>
                                          </p:stCondLst>
                                        </p:cTn>
                                        <p:tgtEl>
                                          <p:spTgt spid="33"/>
                                        </p:tgtEl>
                                      </p:cBhvr>
                                      <p:to x="100000" y="100000"/>
                                    </p:animScale>
                                    <p:animScale>
                                      <p:cBhvr>
                                        <p:cTn id="513" dur="26">
                                          <p:stCondLst>
                                            <p:cond delay="1642"/>
                                          </p:stCondLst>
                                        </p:cTn>
                                        <p:tgtEl>
                                          <p:spTgt spid="33"/>
                                        </p:tgtEl>
                                      </p:cBhvr>
                                      <p:to x="100000" y="90000"/>
                                    </p:animScale>
                                    <p:animScale>
                                      <p:cBhvr>
                                        <p:cTn id="514" dur="166" decel="50000">
                                          <p:stCondLst>
                                            <p:cond delay="1668"/>
                                          </p:stCondLst>
                                        </p:cTn>
                                        <p:tgtEl>
                                          <p:spTgt spid="33"/>
                                        </p:tgtEl>
                                      </p:cBhvr>
                                      <p:to x="100000" y="100000"/>
                                    </p:animScale>
                                    <p:animScale>
                                      <p:cBhvr>
                                        <p:cTn id="515" dur="26">
                                          <p:stCondLst>
                                            <p:cond delay="1808"/>
                                          </p:stCondLst>
                                        </p:cTn>
                                        <p:tgtEl>
                                          <p:spTgt spid="33"/>
                                        </p:tgtEl>
                                      </p:cBhvr>
                                      <p:to x="100000" y="95000"/>
                                    </p:animScale>
                                    <p:animScale>
                                      <p:cBhvr>
                                        <p:cTn id="516" dur="166" decel="50000">
                                          <p:stCondLst>
                                            <p:cond delay="1834"/>
                                          </p:stCondLst>
                                        </p:cTn>
                                        <p:tgtEl>
                                          <p:spTgt spid="33"/>
                                        </p:tgtEl>
                                      </p:cBhvr>
                                      <p:to x="100000" y="100000"/>
                                    </p:animScale>
                                  </p:childTnLst>
                                </p:cTn>
                              </p:par>
                              <p:par>
                                <p:cTn id="517" presetID="26" presetClass="entr" presetSubtype="0" fill="hold" grpId="0" nodeType="withEffect">
                                  <p:stCondLst>
                                    <p:cond delay="0"/>
                                  </p:stCondLst>
                                  <p:childTnLst>
                                    <p:set>
                                      <p:cBhvr>
                                        <p:cTn id="518" dur="1" fill="hold">
                                          <p:stCondLst>
                                            <p:cond delay="0"/>
                                          </p:stCondLst>
                                        </p:cTn>
                                        <p:tgtEl>
                                          <p:spTgt spid="34"/>
                                        </p:tgtEl>
                                        <p:attrNameLst>
                                          <p:attrName>style.visibility</p:attrName>
                                        </p:attrNameLst>
                                      </p:cBhvr>
                                      <p:to>
                                        <p:strVal val="visible"/>
                                      </p:to>
                                    </p:set>
                                    <p:animEffect transition="in" filter="wipe(down)">
                                      <p:cBhvr>
                                        <p:cTn id="519" dur="580">
                                          <p:stCondLst>
                                            <p:cond delay="0"/>
                                          </p:stCondLst>
                                        </p:cTn>
                                        <p:tgtEl>
                                          <p:spTgt spid="34"/>
                                        </p:tgtEl>
                                      </p:cBhvr>
                                    </p:animEffect>
                                    <p:anim calcmode="lin" valueType="num">
                                      <p:cBhvr>
                                        <p:cTn id="520"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521"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522"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523"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524"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525" dur="26">
                                          <p:stCondLst>
                                            <p:cond delay="650"/>
                                          </p:stCondLst>
                                        </p:cTn>
                                        <p:tgtEl>
                                          <p:spTgt spid="34"/>
                                        </p:tgtEl>
                                      </p:cBhvr>
                                      <p:to x="100000" y="60000"/>
                                    </p:animScale>
                                    <p:animScale>
                                      <p:cBhvr>
                                        <p:cTn id="526" dur="166" decel="50000">
                                          <p:stCondLst>
                                            <p:cond delay="676"/>
                                          </p:stCondLst>
                                        </p:cTn>
                                        <p:tgtEl>
                                          <p:spTgt spid="34"/>
                                        </p:tgtEl>
                                      </p:cBhvr>
                                      <p:to x="100000" y="100000"/>
                                    </p:animScale>
                                    <p:animScale>
                                      <p:cBhvr>
                                        <p:cTn id="527" dur="26">
                                          <p:stCondLst>
                                            <p:cond delay="1312"/>
                                          </p:stCondLst>
                                        </p:cTn>
                                        <p:tgtEl>
                                          <p:spTgt spid="34"/>
                                        </p:tgtEl>
                                      </p:cBhvr>
                                      <p:to x="100000" y="80000"/>
                                    </p:animScale>
                                    <p:animScale>
                                      <p:cBhvr>
                                        <p:cTn id="528" dur="166" decel="50000">
                                          <p:stCondLst>
                                            <p:cond delay="1338"/>
                                          </p:stCondLst>
                                        </p:cTn>
                                        <p:tgtEl>
                                          <p:spTgt spid="34"/>
                                        </p:tgtEl>
                                      </p:cBhvr>
                                      <p:to x="100000" y="100000"/>
                                    </p:animScale>
                                    <p:animScale>
                                      <p:cBhvr>
                                        <p:cTn id="529" dur="26">
                                          <p:stCondLst>
                                            <p:cond delay="1642"/>
                                          </p:stCondLst>
                                        </p:cTn>
                                        <p:tgtEl>
                                          <p:spTgt spid="34"/>
                                        </p:tgtEl>
                                      </p:cBhvr>
                                      <p:to x="100000" y="90000"/>
                                    </p:animScale>
                                    <p:animScale>
                                      <p:cBhvr>
                                        <p:cTn id="530" dur="166" decel="50000">
                                          <p:stCondLst>
                                            <p:cond delay="1668"/>
                                          </p:stCondLst>
                                        </p:cTn>
                                        <p:tgtEl>
                                          <p:spTgt spid="34"/>
                                        </p:tgtEl>
                                      </p:cBhvr>
                                      <p:to x="100000" y="100000"/>
                                    </p:animScale>
                                    <p:animScale>
                                      <p:cBhvr>
                                        <p:cTn id="531" dur="26">
                                          <p:stCondLst>
                                            <p:cond delay="1808"/>
                                          </p:stCondLst>
                                        </p:cTn>
                                        <p:tgtEl>
                                          <p:spTgt spid="34"/>
                                        </p:tgtEl>
                                      </p:cBhvr>
                                      <p:to x="100000" y="95000"/>
                                    </p:animScale>
                                    <p:animScale>
                                      <p:cBhvr>
                                        <p:cTn id="532" dur="166" decel="50000">
                                          <p:stCondLst>
                                            <p:cond delay="1834"/>
                                          </p:stCondLst>
                                        </p:cTn>
                                        <p:tgtEl>
                                          <p:spTgt spid="34"/>
                                        </p:tgtEl>
                                      </p:cBhvr>
                                      <p:to x="100000" y="100000"/>
                                    </p:animScale>
                                  </p:childTnLst>
                                </p:cTn>
                              </p:par>
                              <p:par>
                                <p:cTn id="533" presetID="26" presetClass="entr" presetSubtype="0" fill="hold" nodeType="withEffect">
                                  <p:stCondLst>
                                    <p:cond delay="0"/>
                                  </p:stCondLst>
                                  <p:childTnLst>
                                    <p:set>
                                      <p:cBhvr>
                                        <p:cTn id="534" dur="1" fill="hold">
                                          <p:stCondLst>
                                            <p:cond delay="0"/>
                                          </p:stCondLst>
                                        </p:cTn>
                                        <p:tgtEl>
                                          <p:spTgt spid="35"/>
                                        </p:tgtEl>
                                        <p:attrNameLst>
                                          <p:attrName>style.visibility</p:attrName>
                                        </p:attrNameLst>
                                      </p:cBhvr>
                                      <p:to>
                                        <p:strVal val="visible"/>
                                      </p:to>
                                    </p:set>
                                    <p:animEffect transition="in" filter="wipe(down)">
                                      <p:cBhvr>
                                        <p:cTn id="535" dur="580">
                                          <p:stCondLst>
                                            <p:cond delay="0"/>
                                          </p:stCondLst>
                                        </p:cTn>
                                        <p:tgtEl>
                                          <p:spTgt spid="35"/>
                                        </p:tgtEl>
                                      </p:cBhvr>
                                    </p:animEffect>
                                    <p:anim calcmode="lin" valueType="num">
                                      <p:cBhvr>
                                        <p:cTn id="536"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537"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538"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539"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540"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541" dur="26">
                                          <p:stCondLst>
                                            <p:cond delay="650"/>
                                          </p:stCondLst>
                                        </p:cTn>
                                        <p:tgtEl>
                                          <p:spTgt spid="35"/>
                                        </p:tgtEl>
                                      </p:cBhvr>
                                      <p:to x="100000" y="60000"/>
                                    </p:animScale>
                                    <p:animScale>
                                      <p:cBhvr>
                                        <p:cTn id="542" dur="166" decel="50000">
                                          <p:stCondLst>
                                            <p:cond delay="676"/>
                                          </p:stCondLst>
                                        </p:cTn>
                                        <p:tgtEl>
                                          <p:spTgt spid="35"/>
                                        </p:tgtEl>
                                      </p:cBhvr>
                                      <p:to x="100000" y="100000"/>
                                    </p:animScale>
                                    <p:animScale>
                                      <p:cBhvr>
                                        <p:cTn id="543" dur="26">
                                          <p:stCondLst>
                                            <p:cond delay="1312"/>
                                          </p:stCondLst>
                                        </p:cTn>
                                        <p:tgtEl>
                                          <p:spTgt spid="35"/>
                                        </p:tgtEl>
                                      </p:cBhvr>
                                      <p:to x="100000" y="80000"/>
                                    </p:animScale>
                                    <p:animScale>
                                      <p:cBhvr>
                                        <p:cTn id="544" dur="166" decel="50000">
                                          <p:stCondLst>
                                            <p:cond delay="1338"/>
                                          </p:stCondLst>
                                        </p:cTn>
                                        <p:tgtEl>
                                          <p:spTgt spid="35"/>
                                        </p:tgtEl>
                                      </p:cBhvr>
                                      <p:to x="100000" y="100000"/>
                                    </p:animScale>
                                    <p:animScale>
                                      <p:cBhvr>
                                        <p:cTn id="545" dur="26">
                                          <p:stCondLst>
                                            <p:cond delay="1642"/>
                                          </p:stCondLst>
                                        </p:cTn>
                                        <p:tgtEl>
                                          <p:spTgt spid="35"/>
                                        </p:tgtEl>
                                      </p:cBhvr>
                                      <p:to x="100000" y="90000"/>
                                    </p:animScale>
                                    <p:animScale>
                                      <p:cBhvr>
                                        <p:cTn id="546" dur="166" decel="50000">
                                          <p:stCondLst>
                                            <p:cond delay="1668"/>
                                          </p:stCondLst>
                                        </p:cTn>
                                        <p:tgtEl>
                                          <p:spTgt spid="35"/>
                                        </p:tgtEl>
                                      </p:cBhvr>
                                      <p:to x="100000" y="100000"/>
                                    </p:animScale>
                                    <p:animScale>
                                      <p:cBhvr>
                                        <p:cTn id="547" dur="26">
                                          <p:stCondLst>
                                            <p:cond delay="1808"/>
                                          </p:stCondLst>
                                        </p:cTn>
                                        <p:tgtEl>
                                          <p:spTgt spid="35"/>
                                        </p:tgtEl>
                                      </p:cBhvr>
                                      <p:to x="100000" y="95000"/>
                                    </p:animScale>
                                    <p:animScale>
                                      <p:cBhvr>
                                        <p:cTn id="548" dur="166" decel="50000">
                                          <p:stCondLst>
                                            <p:cond delay="1834"/>
                                          </p:stCondLst>
                                        </p:cTn>
                                        <p:tgtEl>
                                          <p:spTgt spid="35"/>
                                        </p:tgtEl>
                                      </p:cBhvr>
                                      <p:to x="100000" y="100000"/>
                                    </p:animScale>
                                  </p:childTnLst>
                                </p:cTn>
                              </p:par>
                              <p:par>
                                <p:cTn id="549" presetID="26" presetClass="entr" presetSubtype="0" fill="hold" nodeType="withEffect">
                                  <p:stCondLst>
                                    <p:cond delay="0"/>
                                  </p:stCondLst>
                                  <p:childTnLst>
                                    <p:set>
                                      <p:cBhvr>
                                        <p:cTn id="550" dur="1" fill="hold">
                                          <p:stCondLst>
                                            <p:cond delay="0"/>
                                          </p:stCondLst>
                                        </p:cTn>
                                        <p:tgtEl>
                                          <p:spTgt spid="36"/>
                                        </p:tgtEl>
                                        <p:attrNameLst>
                                          <p:attrName>style.visibility</p:attrName>
                                        </p:attrNameLst>
                                      </p:cBhvr>
                                      <p:to>
                                        <p:strVal val="visible"/>
                                      </p:to>
                                    </p:set>
                                    <p:animEffect transition="in" filter="wipe(down)">
                                      <p:cBhvr>
                                        <p:cTn id="551" dur="580">
                                          <p:stCondLst>
                                            <p:cond delay="0"/>
                                          </p:stCondLst>
                                        </p:cTn>
                                        <p:tgtEl>
                                          <p:spTgt spid="36"/>
                                        </p:tgtEl>
                                      </p:cBhvr>
                                    </p:animEffect>
                                    <p:anim calcmode="lin" valueType="num">
                                      <p:cBhvr>
                                        <p:cTn id="552"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553"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554"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555"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556"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557" dur="26">
                                          <p:stCondLst>
                                            <p:cond delay="650"/>
                                          </p:stCondLst>
                                        </p:cTn>
                                        <p:tgtEl>
                                          <p:spTgt spid="36"/>
                                        </p:tgtEl>
                                      </p:cBhvr>
                                      <p:to x="100000" y="60000"/>
                                    </p:animScale>
                                    <p:animScale>
                                      <p:cBhvr>
                                        <p:cTn id="558" dur="166" decel="50000">
                                          <p:stCondLst>
                                            <p:cond delay="676"/>
                                          </p:stCondLst>
                                        </p:cTn>
                                        <p:tgtEl>
                                          <p:spTgt spid="36"/>
                                        </p:tgtEl>
                                      </p:cBhvr>
                                      <p:to x="100000" y="100000"/>
                                    </p:animScale>
                                    <p:animScale>
                                      <p:cBhvr>
                                        <p:cTn id="559" dur="26">
                                          <p:stCondLst>
                                            <p:cond delay="1312"/>
                                          </p:stCondLst>
                                        </p:cTn>
                                        <p:tgtEl>
                                          <p:spTgt spid="36"/>
                                        </p:tgtEl>
                                      </p:cBhvr>
                                      <p:to x="100000" y="80000"/>
                                    </p:animScale>
                                    <p:animScale>
                                      <p:cBhvr>
                                        <p:cTn id="560" dur="166" decel="50000">
                                          <p:stCondLst>
                                            <p:cond delay="1338"/>
                                          </p:stCondLst>
                                        </p:cTn>
                                        <p:tgtEl>
                                          <p:spTgt spid="36"/>
                                        </p:tgtEl>
                                      </p:cBhvr>
                                      <p:to x="100000" y="100000"/>
                                    </p:animScale>
                                    <p:animScale>
                                      <p:cBhvr>
                                        <p:cTn id="561" dur="26">
                                          <p:stCondLst>
                                            <p:cond delay="1642"/>
                                          </p:stCondLst>
                                        </p:cTn>
                                        <p:tgtEl>
                                          <p:spTgt spid="36"/>
                                        </p:tgtEl>
                                      </p:cBhvr>
                                      <p:to x="100000" y="90000"/>
                                    </p:animScale>
                                    <p:animScale>
                                      <p:cBhvr>
                                        <p:cTn id="562" dur="166" decel="50000">
                                          <p:stCondLst>
                                            <p:cond delay="1668"/>
                                          </p:stCondLst>
                                        </p:cTn>
                                        <p:tgtEl>
                                          <p:spTgt spid="36"/>
                                        </p:tgtEl>
                                      </p:cBhvr>
                                      <p:to x="100000" y="100000"/>
                                    </p:animScale>
                                    <p:animScale>
                                      <p:cBhvr>
                                        <p:cTn id="563" dur="26">
                                          <p:stCondLst>
                                            <p:cond delay="1808"/>
                                          </p:stCondLst>
                                        </p:cTn>
                                        <p:tgtEl>
                                          <p:spTgt spid="36"/>
                                        </p:tgtEl>
                                      </p:cBhvr>
                                      <p:to x="100000" y="95000"/>
                                    </p:animScale>
                                    <p:animScale>
                                      <p:cBhvr>
                                        <p:cTn id="564" dur="166" decel="50000">
                                          <p:stCondLst>
                                            <p:cond delay="1834"/>
                                          </p:stCondLst>
                                        </p:cTn>
                                        <p:tgtEl>
                                          <p:spTgt spid="36"/>
                                        </p:tgtEl>
                                      </p:cBhvr>
                                      <p:to x="100000" y="100000"/>
                                    </p:animScale>
                                  </p:childTnLst>
                                </p:cTn>
                              </p:par>
                              <p:par>
                                <p:cTn id="565" presetID="26" presetClass="entr" presetSubtype="0" fill="hold" nodeType="withEffect">
                                  <p:stCondLst>
                                    <p:cond delay="0"/>
                                  </p:stCondLst>
                                  <p:childTnLst>
                                    <p:set>
                                      <p:cBhvr>
                                        <p:cTn id="566" dur="1" fill="hold">
                                          <p:stCondLst>
                                            <p:cond delay="0"/>
                                          </p:stCondLst>
                                        </p:cTn>
                                        <p:tgtEl>
                                          <p:spTgt spid="37"/>
                                        </p:tgtEl>
                                        <p:attrNameLst>
                                          <p:attrName>style.visibility</p:attrName>
                                        </p:attrNameLst>
                                      </p:cBhvr>
                                      <p:to>
                                        <p:strVal val="visible"/>
                                      </p:to>
                                    </p:set>
                                    <p:animEffect transition="in" filter="wipe(down)">
                                      <p:cBhvr>
                                        <p:cTn id="567" dur="580">
                                          <p:stCondLst>
                                            <p:cond delay="0"/>
                                          </p:stCondLst>
                                        </p:cTn>
                                        <p:tgtEl>
                                          <p:spTgt spid="37"/>
                                        </p:tgtEl>
                                      </p:cBhvr>
                                    </p:animEffect>
                                    <p:anim calcmode="lin" valueType="num">
                                      <p:cBhvr>
                                        <p:cTn id="568"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569"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570"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571"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572"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573" dur="26">
                                          <p:stCondLst>
                                            <p:cond delay="650"/>
                                          </p:stCondLst>
                                        </p:cTn>
                                        <p:tgtEl>
                                          <p:spTgt spid="37"/>
                                        </p:tgtEl>
                                      </p:cBhvr>
                                      <p:to x="100000" y="60000"/>
                                    </p:animScale>
                                    <p:animScale>
                                      <p:cBhvr>
                                        <p:cTn id="574" dur="166" decel="50000">
                                          <p:stCondLst>
                                            <p:cond delay="676"/>
                                          </p:stCondLst>
                                        </p:cTn>
                                        <p:tgtEl>
                                          <p:spTgt spid="37"/>
                                        </p:tgtEl>
                                      </p:cBhvr>
                                      <p:to x="100000" y="100000"/>
                                    </p:animScale>
                                    <p:animScale>
                                      <p:cBhvr>
                                        <p:cTn id="575" dur="26">
                                          <p:stCondLst>
                                            <p:cond delay="1312"/>
                                          </p:stCondLst>
                                        </p:cTn>
                                        <p:tgtEl>
                                          <p:spTgt spid="37"/>
                                        </p:tgtEl>
                                      </p:cBhvr>
                                      <p:to x="100000" y="80000"/>
                                    </p:animScale>
                                    <p:animScale>
                                      <p:cBhvr>
                                        <p:cTn id="576" dur="166" decel="50000">
                                          <p:stCondLst>
                                            <p:cond delay="1338"/>
                                          </p:stCondLst>
                                        </p:cTn>
                                        <p:tgtEl>
                                          <p:spTgt spid="37"/>
                                        </p:tgtEl>
                                      </p:cBhvr>
                                      <p:to x="100000" y="100000"/>
                                    </p:animScale>
                                    <p:animScale>
                                      <p:cBhvr>
                                        <p:cTn id="577" dur="26">
                                          <p:stCondLst>
                                            <p:cond delay="1642"/>
                                          </p:stCondLst>
                                        </p:cTn>
                                        <p:tgtEl>
                                          <p:spTgt spid="37"/>
                                        </p:tgtEl>
                                      </p:cBhvr>
                                      <p:to x="100000" y="90000"/>
                                    </p:animScale>
                                    <p:animScale>
                                      <p:cBhvr>
                                        <p:cTn id="578" dur="166" decel="50000">
                                          <p:stCondLst>
                                            <p:cond delay="1668"/>
                                          </p:stCondLst>
                                        </p:cTn>
                                        <p:tgtEl>
                                          <p:spTgt spid="37"/>
                                        </p:tgtEl>
                                      </p:cBhvr>
                                      <p:to x="100000" y="100000"/>
                                    </p:animScale>
                                    <p:animScale>
                                      <p:cBhvr>
                                        <p:cTn id="579" dur="26">
                                          <p:stCondLst>
                                            <p:cond delay="1808"/>
                                          </p:stCondLst>
                                        </p:cTn>
                                        <p:tgtEl>
                                          <p:spTgt spid="37"/>
                                        </p:tgtEl>
                                      </p:cBhvr>
                                      <p:to x="100000" y="95000"/>
                                    </p:animScale>
                                    <p:animScale>
                                      <p:cBhvr>
                                        <p:cTn id="580" dur="166" decel="50000">
                                          <p:stCondLst>
                                            <p:cond delay="1834"/>
                                          </p:stCondLst>
                                        </p:cTn>
                                        <p:tgtEl>
                                          <p:spTgt spid="37"/>
                                        </p:tgtEl>
                                      </p:cBhvr>
                                      <p:to x="100000" y="100000"/>
                                    </p:animScale>
                                  </p:childTnLst>
                                </p:cTn>
                              </p:par>
                              <p:par>
                                <p:cTn id="581" presetID="26" presetClass="entr" presetSubtype="0" fill="hold" nodeType="withEffect">
                                  <p:stCondLst>
                                    <p:cond delay="0"/>
                                  </p:stCondLst>
                                  <p:childTnLst>
                                    <p:set>
                                      <p:cBhvr>
                                        <p:cTn id="582" dur="1" fill="hold">
                                          <p:stCondLst>
                                            <p:cond delay="0"/>
                                          </p:stCondLst>
                                        </p:cTn>
                                        <p:tgtEl>
                                          <p:spTgt spid="38"/>
                                        </p:tgtEl>
                                        <p:attrNameLst>
                                          <p:attrName>style.visibility</p:attrName>
                                        </p:attrNameLst>
                                      </p:cBhvr>
                                      <p:to>
                                        <p:strVal val="visible"/>
                                      </p:to>
                                    </p:set>
                                    <p:animEffect transition="in" filter="wipe(down)">
                                      <p:cBhvr>
                                        <p:cTn id="583" dur="580">
                                          <p:stCondLst>
                                            <p:cond delay="0"/>
                                          </p:stCondLst>
                                        </p:cTn>
                                        <p:tgtEl>
                                          <p:spTgt spid="38"/>
                                        </p:tgtEl>
                                      </p:cBhvr>
                                    </p:animEffect>
                                    <p:anim calcmode="lin" valueType="num">
                                      <p:cBhvr>
                                        <p:cTn id="584"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585"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586"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587"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588"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589" dur="26">
                                          <p:stCondLst>
                                            <p:cond delay="650"/>
                                          </p:stCondLst>
                                        </p:cTn>
                                        <p:tgtEl>
                                          <p:spTgt spid="38"/>
                                        </p:tgtEl>
                                      </p:cBhvr>
                                      <p:to x="100000" y="60000"/>
                                    </p:animScale>
                                    <p:animScale>
                                      <p:cBhvr>
                                        <p:cTn id="590" dur="166" decel="50000">
                                          <p:stCondLst>
                                            <p:cond delay="676"/>
                                          </p:stCondLst>
                                        </p:cTn>
                                        <p:tgtEl>
                                          <p:spTgt spid="38"/>
                                        </p:tgtEl>
                                      </p:cBhvr>
                                      <p:to x="100000" y="100000"/>
                                    </p:animScale>
                                    <p:animScale>
                                      <p:cBhvr>
                                        <p:cTn id="591" dur="26">
                                          <p:stCondLst>
                                            <p:cond delay="1312"/>
                                          </p:stCondLst>
                                        </p:cTn>
                                        <p:tgtEl>
                                          <p:spTgt spid="38"/>
                                        </p:tgtEl>
                                      </p:cBhvr>
                                      <p:to x="100000" y="80000"/>
                                    </p:animScale>
                                    <p:animScale>
                                      <p:cBhvr>
                                        <p:cTn id="592" dur="166" decel="50000">
                                          <p:stCondLst>
                                            <p:cond delay="1338"/>
                                          </p:stCondLst>
                                        </p:cTn>
                                        <p:tgtEl>
                                          <p:spTgt spid="38"/>
                                        </p:tgtEl>
                                      </p:cBhvr>
                                      <p:to x="100000" y="100000"/>
                                    </p:animScale>
                                    <p:animScale>
                                      <p:cBhvr>
                                        <p:cTn id="593" dur="26">
                                          <p:stCondLst>
                                            <p:cond delay="1642"/>
                                          </p:stCondLst>
                                        </p:cTn>
                                        <p:tgtEl>
                                          <p:spTgt spid="38"/>
                                        </p:tgtEl>
                                      </p:cBhvr>
                                      <p:to x="100000" y="90000"/>
                                    </p:animScale>
                                    <p:animScale>
                                      <p:cBhvr>
                                        <p:cTn id="594" dur="166" decel="50000">
                                          <p:stCondLst>
                                            <p:cond delay="1668"/>
                                          </p:stCondLst>
                                        </p:cTn>
                                        <p:tgtEl>
                                          <p:spTgt spid="38"/>
                                        </p:tgtEl>
                                      </p:cBhvr>
                                      <p:to x="100000" y="100000"/>
                                    </p:animScale>
                                    <p:animScale>
                                      <p:cBhvr>
                                        <p:cTn id="595" dur="26">
                                          <p:stCondLst>
                                            <p:cond delay="1808"/>
                                          </p:stCondLst>
                                        </p:cTn>
                                        <p:tgtEl>
                                          <p:spTgt spid="38"/>
                                        </p:tgtEl>
                                      </p:cBhvr>
                                      <p:to x="100000" y="95000"/>
                                    </p:animScale>
                                    <p:animScale>
                                      <p:cBhvr>
                                        <p:cTn id="596" dur="166" decel="50000">
                                          <p:stCondLst>
                                            <p:cond delay="1834"/>
                                          </p:stCondLst>
                                        </p:cTn>
                                        <p:tgtEl>
                                          <p:spTgt spid="38"/>
                                        </p:tgtEl>
                                      </p:cBhvr>
                                      <p:to x="100000" y="100000"/>
                                    </p:animScale>
                                  </p:childTnLst>
                                </p:cTn>
                              </p:par>
                              <p:par>
                                <p:cTn id="597" presetID="26" presetClass="entr" presetSubtype="0" fill="hold" grpId="0" nodeType="withEffect">
                                  <p:stCondLst>
                                    <p:cond delay="0"/>
                                  </p:stCondLst>
                                  <p:childTnLst>
                                    <p:set>
                                      <p:cBhvr>
                                        <p:cTn id="598" dur="1" fill="hold">
                                          <p:stCondLst>
                                            <p:cond delay="0"/>
                                          </p:stCondLst>
                                        </p:cTn>
                                        <p:tgtEl>
                                          <p:spTgt spid="39"/>
                                        </p:tgtEl>
                                        <p:attrNameLst>
                                          <p:attrName>style.visibility</p:attrName>
                                        </p:attrNameLst>
                                      </p:cBhvr>
                                      <p:to>
                                        <p:strVal val="visible"/>
                                      </p:to>
                                    </p:set>
                                    <p:animEffect transition="in" filter="wipe(down)">
                                      <p:cBhvr>
                                        <p:cTn id="599" dur="580">
                                          <p:stCondLst>
                                            <p:cond delay="0"/>
                                          </p:stCondLst>
                                        </p:cTn>
                                        <p:tgtEl>
                                          <p:spTgt spid="39"/>
                                        </p:tgtEl>
                                      </p:cBhvr>
                                    </p:animEffect>
                                    <p:anim calcmode="lin" valueType="num">
                                      <p:cBhvr>
                                        <p:cTn id="600"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601"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602"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603"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604"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605" dur="26">
                                          <p:stCondLst>
                                            <p:cond delay="650"/>
                                          </p:stCondLst>
                                        </p:cTn>
                                        <p:tgtEl>
                                          <p:spTgt spid="39"/>
                                        </p:tgtEl>
                                      </p:cBhvr>
                                      <p:to x="100000" y="60000"/>
                                    </p:animScale>
                                    <p:animScale>
                                      <p:cBhvr>
                                        <p:cTn id="606" dur="166" decel="50000">
                                          <p:stCondLst>
                                            <p:cond delay="676"/>
                                          </p:stCondLst>
                                        </p:cTn>
                                        <p:tgtEl>
                                          <p:spTgt spid="39"/>
                                        </p:tgtEl>
                                      </p:cBhvr>
                                      <p:to x="100000" y="100000"/>
                                    </p:animScale>
                                    <p:animScale>
                                      <p:cBhvr>
                                        <p:cTn id="607" dur="26">
                                          <p:stCondLst>
                                            <p:cond delay="1312"/>
                                          </p:stCondLst>
                                        </p:cTn>
                                        <p:tgtEl>
                                          <p:spTgt spid="39"/>
                                        </p:tgtEl>
                                      </p:cBhvr>
                                      <p:to x="100000" y="80000"/>
                                    </p:animScale>
                                    <p:animScale>
                                      <p:cBhvr>
                                        <p:cTn id="608" dur="166" decel="50000">
                                          <p:stCondLst>
                                            <p:cond delay="1338"/>
                                          </p:stCondLst>
                                        </p:cTn>
                                        <p:tgtEl>
                                          <p:spTgt spid="39"/>
                                        </p:tgtEl>
                                      </p:cBhvr>
                                      <p:to x="100000" y="100000"/>
                                    </p:animScale>
                                    <p:animScale>
                                      <p:cBhvr>
                                        <p:cTn id="609" dur="26">
                                          <p:stCondLst>
                                            <p:cond delay="1642"/>
                                          </p:stCondLst>
                                        </p:cTn>
                                        <p:tgtEl>
                                          <p:spTgt spid="39"/>
                                        </p:tgtEl>
                                      </p:cBhvr>
                                      <p:to x="100000" y="90000"/>
                                    </p:animScale>
                                    <p:animScale>
                                      <p:cBhvr>
                                        <p:cTn id="610" dur="166" decel="50000">
                                          <p:stCondLst>
                                            <p:cond delay="1668"/>
                                          </p:stCondLst>
                                        </p:cTn>
                                        <p:tgtEl>
                                          <p:spTgt spid="39"/>
                                        </p:tgtEl>
                                      </p:cBhvr>
                                      <p:to x="100000" y="100000"/>
                                    </p:animScale>
                                    <p:animScale>
                                      <p:cBhvr>
                                        <p:cTn id="611" dur="26">
                                          <p:stCondLst>
                                            <p:cond delay="1808"/>
                                          </p:stCondLst>
                                        </p:cTn>
                                        <p:tgtEl>
                                          <p:spTgt spid="39"/>
                                        </p:tgtEl>
                                      </p:cBhvr>
                                      <p:to x="100000" y="95000"/>
                                    </p:animScale>
                                    <p:animScale>
                                      <p:cBhvr>
                                        <p:cTn id="612" dur="166" decel="50000">
                                          <p:stCondLst>
                                            <p:cond delay="1834"/>
                                          </p:stCondLst>
                                        </p:cTn>
                                        <p:tgtEl>
                                          <p:spTgt spid="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33" grpId="0" animBg="1"/>
      <p:bldP spid="34"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4"/>
            <a:tile tx="0" ty="0" sx="100000" sy="100000" flip="none" algn="tl"/>
          </a:blipFill>
          <a:ln>
            <a:solidFill>
              <a:schemeClr val="tx1"/>
            </a:solidFill>
          </a:ln>
        </p:spPr>
        <p:txBody>
          <a:bodyPr/>
          <a:lstStyle/>
          <a:p>
            <a:r>
              <a:rPr lang="en-US" dirty="0" smtClean="0">
                <a:latin typeface="Arial Rounded MT Bold" pitchFamily="34" charset="0"/>
              </a:rPr>
              <a:t>STUDY TOOL</a:t>
            </a:r>
            <a:endParaRPr lang="id-ID" dirty="0">
              <a:latin typeface="Arial Rounded MT Bold" pitchFamily="34" charset="0"/>
            </a:endParaRPr>
          </a:p>
        </p:txBody>
      </p:sp>
      <p:sp>
        <p:nvSpPr>
          <p:cNvPr id="4" name="Flowchart: Preparation 3"/>
          <p:cNvSpPr/>
          <p:nvPr/>
        </p:nvSpPr>
        <p:spPr>
          <a:xfrm>
            <a:off x="3952066" y="1571612"/>
            <a:ext cx="3786214" cy="1285884"/>
          </a:xfrm>
          <a:prstGeom prst="flowChartPreparation">
            <a:avLst/>
          </a:prstGeom>
          <a:solidFill>
            <a:srgbClr val="33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effectLst>
                  <a:outerShdw blurRad="38100" dist="38100" dir="2700000" algn="tl">
                    <a:srgbClr val="000000">
                      <a:alpha val="43137"/>
                    </a:srgbClr>
                  </a:outerShdw>
                </a:effectLst>
                <a:latin typeface="Arial" pitchFamily="34" charset="0"/>
                <a:cs typeface="Arial" pitchFamily="34" charset="0"/>
              </a:rPr>
              <a:t>A questionnaire consists of two parts :</a:t>
            </a:r>
            <a:endParaRPr lang="id-ID" sz="2000" b="1" dirty="0">
              <a:effectLst>
                <a:outerShdw blurRad="38100" dist="38100" dir="2700000" algn="tl">
                  <a:srgbClr val="000000">
                    <a:alpha val="43137"/>
                  </a:srgbClr>
                </a:outerShdw>
              </a:effectLst>
              <a:latin typeface="Arial" pitchFamily="34" charset="0"/>
              <a:cs typeface="Arial" pitchFamily="34" charset="0"/>
            </a:endParaRPr>
          </a:p>
        </p:txBody>
      </p:sp>
      <p:sp>
        <p:nvSpPr>
          <p:cNvPr id="5" name="Down Arrow 4"/>
          <p:cNvSpPr/>
          <p:nvPr/>
        </p:nvSpPr>
        <p:spPr>
          <a:xfrm rot="2079320">
            <a:off x="3544315" y="2408429"/>
            <a:ext cx="484632" cy="97840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Down Arrow 6"/>
          <p:cNvSpPr/>
          <p:nvPr/>
        </p:nvSpPr>
        <p:spPr>
          <a:xfrm rot="19306326">
            <a:off x="7488965" y="2473904"/>
            <a:ext cx="484632" cy="97840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Parallelogram 7"/>
          <p:cNvSpPr/>
          <p:nvPr/>
        </p:nvSpPr>
        <p:spPr>
          <a:xfrm>
            <a:off x="451604" y="3429000"/>
            <a:ext cx="4643470" cy="2857520"/>
          </a:xfrm>
          <a:prstGeom prst="parallelogram">
            <a:avLst/>
          </a:prstGeom>
          <a:gradFill flip="none" rotWithShape="1">
            <a:gsLst>
              <a:gs pos="0">
                <a:srgbClr val="FF3399">
                  <a:tint val="66000"/>
                  <a:satMod val="160000"/>
                </a:srgbClr>
              </a:gs>
              <a:gs pos="50000">
                <a:srgbClr val="FF3399">
                  <a:tint val="44500"/>
                  <a:satMod val="160000"/>
                </a:srgbClr>
              </a:gs>
              <a:gs pos="100000">
                <a:srgbClr val="FF3399">
                  <a:tint val="23500"/>
                  <a:satMod val="160000"/>
                </a:srgbClr>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latin typeface="Arial" pitchFamily="34" charset="0"/>
                <a:cs typeface="Arial" pitchFamily="34" charset="0"/>
              </a:rPr>
              <a:t>Information on age, year of study, gender , race, relationship, body mass index (BMI), parent’s education, financial status, exposure to smoking or drinking alcohol.</a:t>
            </a:r>
            <a:endParaRPr lang="id-ID" sz="2000" b="1" dirty="0">
              <a:solidFill>
                <a:schemeClr val="tx1"/>
              </a:solidFill>
              <a:latin typeface="Arial" pitchFamily="34" charset="0"/>
              <a:cs typeface="Arial" pitchFamily="34" charset="0"/>
            </a:endParaRPr>
          </a:p>
        </p:txBody>
      </p:sp>
      <p:sp>
        <p:nvSpPr>
          <p:cNvPr id="10" name="Parallelogram 9"/>
          <p:cNvSpPr/>
          <p:nvPr/>
        </p:nvSpPr>
        <p:spPr>
          <a:xfrm>
            <a:off x="6309520" y="3429000"/>
            <a:ext cx="4643470" cy="2857520"/>
          </a:xfrm>
          <a:prstGeom prst="parallelogram">
            <a:avLst/>
          </a:prstGeom>
          <a:gradFill flip="none" rotWithShape="1">
            <a:gsLst>
              <a:gs pos="0">
                <a:srgbClr val="FF3399">
                  <a:tint val="66000"/>
                  <a:satMod val="160000"/>
                </a:srgbClr>
              </a:gs>
              <a:gs pos="50000">
                <a:srgbClr val="FF3399">
                  <a:tint val="44500"/>
                  <a:satMod val="160000"/>
                </a:srgbClr>
              </a:gs>
              <a:gs pos="100000">
                <a:srgbClr val="FF3399">
                  <a:tint val="23500"/>
                  <a:satMod val="160000"/>
                </a:srgbClr>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smtClean="0">
                <a:solidFill>
                  <a:schemeClr val="tx1"/>
                </a:solidFill>
                <a:latin typeface="Arial" pitchFamily="34" charset="0"/>
                <a:cs typeface="Arial" pitchFamily="34" charset="0"/>
              </a:rPr>
              <a:t>DASS questionnaire which for determining the scale of the depression, anxiety and stress. For our study, we only determine the stress</a:t>
            </a:r>
            <a:endParaRPr lang="id-ID" sz="2000" b="1" dirty="0">
              <a:solidFill>
                <a:schemeClr val="tx1"/>
              </a:solidFill>
              <a:latin typeface="Arial" pitchFamily="34" charset="0"/>
              <a:cs typeface="Arial" pitchFamily="34" charset="0"/>
            </a:endParaRPr>
          </a:p>
        </p:txBody>
      </p:sp>
    </p:spTree>
  </p:cSld>
  <p:clrMapOvr>
    <a:masterClrMapping/>
  </p:clrMapOvr>
  <p:transition spd="med">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4"/>
            <a:tile tx="0" ty="0" sx="100000" sy="100000" flip="none" algn="tl"/>
          </a:blipFill>
          <a:ln>
            <a:solidFill>
              <a:schemeClr val="tx1"/>
            </a:solidFill>
          </a:ln>
        </p:spPr>
        <p:txBody>
          <a:bodyPr/>
          <a:lstStyle/>
          <a:p>
            <a:r>
              <a:rPr lang="en-US" dirty="0" smtClean="0">
                <a:latin typeface="Arial Rounded MT Bold" pitchFamily="34" charset="0"/>
              </a:rPr>
              <a:t>STATISTICAL ANALYSIS</a:t>
            </a:r>
            <a:endParaRPr lang="id-ID" dirty="0">
              <a:latin typeface="Arial Rounded MT Bold" pitchFamily="34" charset="0"/>
            </a:endParaRPr>
          </a:p>
        </p:txBody>
      </p:sp>
      <p:sp>
        <p:nvSpPr>
          <p:cNvPr id="5" name="Chevron 4"/>
          <p:cNvSpPr/>
          <p:nvPr/>
        </p:nvSpPr>
        <p:spPr>
          <a:xfrm>
            <a:off x="665918" y="1785926"/>
            <a:ext cx="10930014" cy="785818"/>
          </a:xfrm>
          <a:prstGeom prst="chevron">
            <a:avLst/>
          </a:prstGeom>
          <a:solidFill>
            <a:schemeClr val="accent2">
              <a:lumMod val="75000"/>
            </a:schemeClr>
          </a:solidFill>
          <a:ln>
            <a:solidFill>
              <a:schemeClr val="tx1"/>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800" b="1" dirty="0" smtClean="0">
              <a:solidFill>
                <a:schemeClr val="bg1"/>
              </a:solidFill>
              <a:latin typeface="David" pitchFamily="34" charset="-79"/>
              <a:cs typeface="David" pitchFamily="34" charset="-79"/>
            </a:endParaRPr>
          </a:p>
          <a:p>
            <a:pPr algn="ctr"/>
            <a:r>
              <a:rPr lang="en-MY" sz="2800" b="1" dirty="0" smtClean="0">
                <a:solidFill>
                  <a:schemeClr val="bg1"/>
                </a:solidFill>
                <a:latin typeface="David" pitchFamily="34" charset="-79"/>
                <a:cs typeface="David" pitchFamily="34" charset="-79"/>
              </a:rPr>
              <a:t>All Data Were Entered And Analysed Using SPSS Version 20.0 </a:t>
            </a:r>
          </a:p>
          <a:p>
            <a:pPr algn="ctr"/>
            <a:endParaRPr lang="id-ID" sz="2800" dirty="0">
              <a:solidFill>
                <a:schemeClr val="bg1"/>
              </a:solidFill>
            </a:endParaRPr>
          </a:p>
        </p:txBody>
      </p:sp>
      <p:sp>
        <p:nvSpPr>
          <p:cNvPr id="7" name="Down Arrow Callout 6"/>
          <p:cNvSpPr/>
          <p:nvPr/>
        </p:nvSpPr>
        <p:spPr>
          <a:xfrm>
            <a:off x="1951802" y="2786058"/>
            <a:ext cx="3500462" cy="3000396"/>
          </a:xfrm>
          <a:prstGeom prst="downArrowCallout">
            <a:avLst/>
          </a:prstGeom>
          <a:solidFill>
            <a:schemeClr val="accent6">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A50021"/>
                </a:solidFill>
                <a:latin typeface="Elephant" pitchFamily="18" charset="0"/>
              </a:rPr>
              <a:t>DESCRIPTIVE ANALYSIS :</a:t>
            </a:r>
          </a:p>
          <a:p>
            <a:pPr algn="ctr"/>
            <a:r>
              <a:rPr lang="en-MY" sz="2400" dirty="0" smtClean="0">
                <a:solidFill>
                  <a:srgbClr val="A50021"/>
                </a:solidFill>
                <a:latin typeface="Elephant" pitchFamily="18" charset="0"/>
              </a:rPr>
              <a:t>Frequency and percentage</a:t>
            </a:r>
            <a:endParaRPr lang="id-ID" sz="2400" dirty="0">
              <a:solidFill>
                <a:srgbClr val="A50021"/>
              </a:solidFill>
              <a:latin typeface="Elephant" pitchFamily="18" charset="0"/>
            </a:endParaRPr>
          </a:p>
        </p:txBody>
      </p:sp>
      <p:sp>
        <p:nvSpPr>
          <p:cNvPr id="8" name="Down Arrow Callout 7"/>
          <p:cNvSpPr/>
          <p:nvPr/>
        </p:nvSpPr>
        <p:spPr>
          <a:xfrm>
            <a:off x="6452396" y="2786058"/>
            <a:ext cx="3500462" cy="3000396"/>
          </a:xfrm>
          <a:prstGeom prst="downArrowCallout">
            <a:avLst/>
          </a:prstGeom>
          <a:solidFill>
            <a:schemeClr val="accent6">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A50021"/>
                </a:solidFill>
                <a:latin typeface="Elephant" pitchFamily="18" charset="0"/>
              </a:rPr>
              <a:t>BIVARIATE ANALYSIS:</a:t>
            </a:r>
            <a:endParaRPr lang="id-ID" sz="2400" dirty="0" smtClean="0">
              <a:solidFill>
                <a:srgbClr val="A50021"/>
              </a:solidFill>
              <a:latin typeface="Elephant" pitchFamily="18" charset="0"/>
            </a:endParaRPr>
          </a:p>
          <a:p>
            <a:pPr algn="ctr"/>
            <a:r>
              <a:rPr lang="id-ID" sz="2400" dirty="0" smtClean="0">
                <a:solidFill>
                  <a:srgbClr val="A50021"/>
                </a:solidFill>
                <a:latin typeface="Elephant" pitchFamily="18" charset="0"/>
              </a:rPr>
              <a:t>     Chi-Square Test</a:t>
            </a:r>
            <a:endParaRPr lang="id-ID" sz="2400" dirty="0">
              <a:solidFill>
                <a:srgbClr val="A50021"/>
              </a:solidFill>
              <a:latin typeface="Elephan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a:ln>
            <a:solidFill>
              <a:schemeClr val="tx1"/>
            </a:solidFill>
          </a:ln>
        </p:spPr>
        <p:txBody>
          <a:bodyPr/>
          <a:lstStyle/>
          <a:p>
            <a:r>
              <a:rPr lang="en-US" dirty="0" smtClean="0">
                <a:latin typeface="Arial Rounded MT Bold" pitchFamily="34" charset="0"/>
              </a:rPr>
              <a:t>RESULT</a:t>
            </a:r>
            <a:endParaRPr lang="id-ID" dirty="0">
              <a:latin typeface="Arial Rounded MT Bold" pitchFamily="34" charset="0"/>
            </a:endParaRPr>
          </a:p>
        </p:txBody>
      </p:sp>
      <p:sp>
        <p:nvSpPr>
          <p:cNvPr id="6" name="Flowchart: Stored Data 5">
            <a:hlinkClick r:id="rId4" action="ppaction://hlinksldjump"/>
          </p:cNvPr>
          <p:cNvSpPr/>
          <p:nvPr/>
        </p:nvSpPr>
        <p:spPr>
          <a:xfrm>
            <a:off x="594480" y="1643050"/>
            <a:ext cx="10930014" cy="1428760"/>
          </a:xfrm>
          <a:prstGeom prst="flowChartOnlineStorage">
            <a:avLst/>
          </a:prstGeom>
          <a:solidFill>
            <a:srgbClr val="FF0000"/>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effectLst>
                  <a:outerShdw blurRad="38100" dist="38100" dir="2700000" algn="tl">
                    <a:srgbClr val="000000">
                      <a:alpha val="43137"/>
                    </a:srgbClr>
                  </a:outerShdw>
                </a:effectLst>
                <a:latin typeface="Arial Rounded MT Bold" pitchFamily="34" charset="0"/>
              </a:rPr>
              <a:t>DESCRIPTIVE ANALYSIS</a:t>
            </a:r>
            <a:endParaRPr lang="id-ID" sz="3600" b="1"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7" name="Flowchart: Stored Data 6">
            <a:hlinkClick r:id="rId5" action="ppaction://hlinksldjump"/>
          </p:cNvPr>
          <p:cNvSpPr/>
          <p:nvPr/>
        </p:nvSpPr>
        <p:spPr>
          <a:xfrm>
            <a:off x="523042" y="3643314"/>
            <a:ext cx="10930014" cy="1428760"/>
          </a:xfrm>
          <a:prstGeom prst="flowChartOnlineStorage">
            <a:avLst/>
          </a:prstGeom>
          <a:solidFill>
            <a:srgbClr val="00FF00"/>
          </a:solidFill>
          <a:ln>
            <a:solidFill>
              <a:schemeClr val="tx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effectLst>
                  <a:outerShdw blurRad="38100" dist="38100" dir="2700000" algn="tl">
                    <a:srgbClr val="000000">
                      <a:alpha val="43137"/>
                    </a:srgbClr>
                  </a:outerShdw>
                </a:effectLst>
                <a:latin typeface="Arial Rounded MT Bold" pitchFamily="34" charset="0"/>
              </a:rPr>
              <a:t>BIVARIATE ANALYSIS</a:t>
            </a:r>
            <a:endParaRPr lang="id-ID" sz="3600" b="1" dirty="0">
              <a:solidFill>
                <a:schemeClr val="bg1"/>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ransition spd="med">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graphicFrame>
        <p:nvGraphicFramePr>
          <p:cNvPr id="4" name="Content Placeholder 3"/>
          <p:cNvGraphicFramePr>
            <a:graphicFrameLocks/>
          </p:cNvGraphicFramePr>
          <p:nvPr>
            <p:extLst>
              <p:ext uri="{D42A27DB-BD31-4B8C-83A1-F6EECF244321}">
                <p14:modId xmlns:p14="http://schemas.microsoft.com/office/powerpoint/2010/main" val="649701214"/>
              </p:ext>
            </p:extLst>
          </p:nvPr>
        </p:nvGraphicFramePr>
        <p:xfrm>
          <a:off x="0" y="0"/>
          <a:ext cx="12190412" cy="6857999"/>
        </p:xfrm>
        <a:graphic>
          <a:graphicData uri="http://schemas.openxmlformats.org/drawingml/2006/table">
            <a:tbl>
              <a:tblPr firstRow="1" firstCol="1" bandRow="1">
                <a:tableStyleId>{69C7853C-536D-4A76-A0AE-DD22124D55A5}</a:tableStyleId>
              </a:tblPr>
              <a:tblGrid>
                <a:gridCol w="3209924"/>
                <a:gridCol w="3082153"/>
                <a:gridCol w="2966117"/>
                <a:gridCol w="2932218"/>
              </a:tblGrid>
              <a:tr h="360948">
                <a:tc>
                  <a:txBody>
                    <a:bodyPr/>
                    <a:lstStyle/>
                    <a:p>
                      <a:pPr algn="ctr">
                        <a:lnSpc>
                          <a:spcPct val="107000"/>
                        </a:lnSpc>
                        <a:spcAft>
                          <a:spcPts val="0"/>
                        </a:spcAft>
                      </a:pPr>
                      <a:r>
                        <a:rPr lang="en-US" sz="1800" dirty="0">
                          <a:effectLst/>
                        </a:rPr>
                        <a:t>Variables</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Stress</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Normal</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Total</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082841">
                <a:tc>
                  <a:txBody>
                    <a:bodyPr/>
                    <a:lstStyle/>
                    <a:p>
                      <a:pPr algn="ctr">
                        <a:lnSpc>
                          <a:spcPct val="107000"/>
                        </a:lnSpc>
                        <a:spcAft>
                          <a:spcPts val="0"/>
                        </a:spcAft>
                      </a:pPr>
                      <a:r>
                        <a:rPr lang="en-US" sz="1800" dirty="0">
                          <a:solidFill>
                            <a:srgbClr val="FF0000"/>
                          </a:solidFill>
                          <a:effectLst/>
                        </a:rPr>
                        <a:t>Year of study</a:t>
                      </a:r>
                      <a:endParaRPr lang="en-MY" sz="1800" dirty="0">
                        <a:solidFill>
                          <a:srgbClr val="FF0000"/>
                        </a:solidFill>
                        <a:effectLst/>
                      </a:endParaRPr>
                    </a:p>
                    <a:p>
                      <a:pPr algn="ctr">
                        <a:lnSpc>
                          <a:spcPct val="107000"/>
                        </a:lnSpc>
                        <a:spcAft>
                          <a:spcPts val="0"/>
                        </a:spcAft>
                      </a:pPr>
                      <a:r>
                        <a:rPr lang="en-US" sz="1800" dirty="0">
                          <a:effectLst/>
                        </a:rPr>
                        <a:t>1</a:t>
                      </a:r>
                      <a:r>
                        <a:rPr lang="en-US" sz="1800" baseline="30000" dirty="0">
                          <a:effectLst/>
                        </a:rPr>
                        <a:t>st</a:t>
                      </a:r>
                      <a:r>
                        <a:rPr lang="en-US" sz="1800" dirty="0">
                          <a:effectLst/>
                        </a:rPr>
                        <a:t> year</a:t>
                      </a:r>
                      <a:endParaRPr lang="en-MY" sz="1800" dirty="0">
                        <a:effectLst/>
                      </a:endParaRPr>
                    </a:p>
                    <a:p>
                      <a:pPr algn="ctr">
                        <a:lnSpc>
                          <a:spcPct val="107000"/>
                        </a:lnSpc>
                        <a:spcAft>
                          <a:spcPts val="0"/>
                        </a:spcAft>
                      </a:pPr>
                      <a:r>
                        <a:rPr lang="en-US" sz="1800" dirty="0">
                          <a:effectLst/>
                        </a:rPr>
                        <a:t>2</a:t>
                      </a:r>
                      <a:r>
                        <a:rPr lang="en-US" sz="1800" baseline="30000" dirty="0">
                          <a:effectLst/>
                        </a:rPr>
                        <a:t>nd</a:t>
                      </a:r>
                      <a:r>
                        <a:rPr lang="en-US" sz="1800" dirty="0">
                          <a:effectLst/>
                        </a:rPr>
                        <a:t> year</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solidFill>
                            <a:srgbClr val="FF0000"/>
                          </a:solidFill>
                          <a:effectLst/>
                        </a:rPr>
                        <a:t> </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28(27.5%)</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13(16.0%)</a:t>
                      </a:r>
                      <a:endParaRPr lang="en-MY" sz="180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74(72.5%)</a:t>
                      </a:r>
                      <a:endParaRPr lang="en-MY" sz="1800">
                        <a:effectLst/>
                      </a:endParaRPr>
                    </a:p>
                    <a:p>
                      <a:pPr algn="ctr">
                        <a:lnSpc>
                          <a:spcPct val="107000"/>
                        </a:lnSpc>
                        <a:spcAft>
                          <a:spcPts val="0"/>
                        </a:spcAft>
                      </a:pPr>
                      <a:r>
                        <a:rPr lang="en-US" sz="1800">
                          <a:effectLst/>
                        </a:rPr>
                        <a:t>68(84.0%)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102(100.0%)</a:t>
                      </a:r>
                      <a:endParaRPr lang="en-MY" sz="1800">
                        <a:effectLst/>
                      </a:endParaRPr>
                    </a:p>
                    <a:p>
                      <a:pPr algn="ctr">
                        <a:lnSpc>
                          <a:spcPct val="107000"/>
                        </a:lnSpc>
                        <a:spcAft>
                          <a:spcPts val="0"/>
                        </a:spcAft>
                      </a:pPr>
                      <a:r>
                        <a:rPr lang="en-US" sz="1800">
                          <a:effectLst/>
                        </a:rPr>
                        <a:t>81(100.0%)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443790">
                <a:tc>
                  <a:txBody>
                    <a:bodyPr/>
                    <a:lstStyle/>
                    <a:p>
                      <a:pPr algn="ctr">
                        <a:lnSpc>
                          <a:spcPct val="107000"/>
                        </a:lnSpc>
                        <a:spcAft>
                          <a:spcPts val="0"/>
                        </a:spcAft>
                      </a:pPr>
                      <a:r>
                        <a:rPr lang="en-US" sz="1800" dirty="0">
                          <a:solidFill>
                            <a:srgbClr val="FF0000"/>
                          </a:solidFill>
                          <a:effectLst/>
                        </a:rPr>
                        <a:t>BMI</a:t>
                      </a:r>
                      <a:endParaRPr lang="en-MY" sz="1800" dirty="0">
                        <a:solidFill>
                          <a:srgbClr val="FF0000"/>
                        </a:solidFill>
                        <a:effectLst/>
                      </a:endParaRPr>
                    </a:p>
                    <a:p>
                      <a:pPr algn="ctr">
                        <a:lnSpc>
                          <a:spcPct val="107000"/>
                        </a:lnSpc>
                        <a:spcAft>
                          <a:spcPts val="0"/>
                        </a:spcAft>
                      </a:pPr>
                      <a:r>
                        <a:rPr lang="en-US" sz="1800" dirty="0">
                          <a:effectLst/>
                        </a:rPr>
                        <a:t>Underweight</a:t>
                      </a:r>
                      <a:endParaRPr lang="en-MY" sz="1800" dirty="0">
                        <a:effectLst/>
                      </a:endParaRPr>
                    </a:p>
                    <a:p>
                      <a:pPr algn="ctr">
                        <a:lnSpc>
                          <a:spcPct val="107000"/>
                        </a:lnSpc>
                        <a:spcAft>
                          <a:spcPts val="0"/>
                        </a:spcAft>
                      </a:pPr>
                      <a:r>
                        <a:rPr lang="en-US" sz="1800" dirty="0">
                          <a:effectLst/>
                        </a:rPr>
                        <a:t>Normal</a:t>
                      </a:r>
                      <a:endParaRPr lang="en-MY" sz="1800" dirty="0">
                        <a:effectLst/>
                      </a:endParaRPr>
                    </a:p>
                    <a:p>
                      <a:pPr algn="ctr">
                        <a:lnSpc>
                          <a:spcPct val="107000"/>
                        </a:lnSpc>
                        <a:spcAft>
                          <a:spcPts val="0"/>
                        </a:spcAft>
                      </a:pPr>
                      <a:r>
                        <a:rPr lang="en-US" sz="1800" dirty="0">
                          <a:effectLst/>
                        </a:rPr>
                        <a:t>Overweight</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solidFill>
                            <a:srgbClr val="FF0000"/>
                          </a:solidFill>
                          <a:effectLst/>
                        </a:rPr>
                        <a:t> </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6(16.7%)</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26(22.4%)</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9(29.0%)</a:t>
                      </a:r>
                      <a:endParaRPr lang="en-MY" sz="180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30(83.3%)</a:t>
                      </a:r>
                      <a:endParaRPr lang="en-MY" sz="1800" dirty="0">
                        <a:effectLst/>
                      </a:endParaRPr>
                    </a:p>
                    <a:p>
                      <a:pPr algn="ctr">
                        <a:lnSpc>
                          <a:spcPct val="107000"/>
                        </a:lnSpc>
                        <a:spcAft>
                          <a:spcPts val="0"/>
                        </a:spcAft>
                      </a:pPr>
                      <a:r>
                        <a:rPr lang="en-US" sz="1800" dirty="0">
                          <a:effectLst/>
                        </a:rPr>
                        <a:t>90(77.6%)</a:t>
                      </a:r>
                      <a:endParaRPr lang="en-MY" sz="1800" dirty="0">
                        <a:effectLst/>
                      </a:endParaRPr>
                    </a:p>
                    <a:p>
                      <a:pPr algn="ctr">
                        <a:lnSpc>
                          <a:spcPct val="107000"/>
                        </a:lnSpc>
                        <a:spcAft>
                          <a:spcPts val="0"/>
                        </a:spcAft>
                      </a:pPr>
                      <a:r>
                        <a:rPr lang="en-US" sz="1800" dirty="0">
                          <a:effectLst/>
                        </a:rPr>
                        <a:t>22(71.0%)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36(100.0%)</a:t>
                      </a:r>
                      <a:endParaRPr lang="en-MY" sz="1800">
                        <a:effectLst/>
                      </a:endParaRPr>
                    </a:p>
                    <a:p>
                      <a:pPr algn="ctr">
                        <a:lnSpc>
                          <a:spcPct val="107000"/>
                        </a:lnSpc>
                        <a:spcAft>
                          <a:spcPts val="0"/>
                        </a:spcAft>
                      </a:pPr>
                      <a:r>
                        <a:rPr lang="en-US" sz="1800">
                          <a:effectLst/>
                        </a:rPr>
                        <a:t>116(100.0%)</a:t>
                      </a:r>
                      <a:endParaRPr lang="en-MY" sz="1800">
                        <a:effectLst/>
                      </a:endParaRPr>
                    </a:p>
                    <a:p>
                      <a:pPr algn="ctr">
                        <a:lnSpc>
                          <a:spcPct val="107000"/>
                        </a:lnSpc>
                        <a:spcAft>
                          <a:spcPts val="0"/>
                        </a:spcAft>
                      </a:pPr>
                      <a:r>
                        <a:rPr lang="en-US" sz="1800">
                          <a:effectLst/>
                        </a:rPr>
                        <a:t>31(100.0%)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082841">
                <a:tc>
                  <a:txBody>
                    <a:bodyPr/>
                    <a:lstStyle/>
                    <a:p>
                      <a:pPr algn="ctr">
                        <a:lnSpc>
                          <a:spcPct val="107000"/>
                        </a:lnSpc>
                        <a:spcAft>
                          <a:spcPts val="0"/>
                        </a:spcAft>
                      </a:pPr>
                      <a:r>
                        <a:rPr lang="en-US" sz="1800" dirty="0">
                          <a:solidFill>
                            <a:srgbClr val="FF0000"/>
                          </a:solidFill>
                          <a:effectLst/>
                        </a:rPr>
                        <a:t>Gender</a:t>
                      </a:r>
                      <a:endParaRPr lang="en-MY" sz="1800" dirty="0">
                        <a:solidFill>
                          <a:srgbClr val="FF0000"/>
                        </a:solidFill>
                        <a:effectLst/>
                      </a:endParaRPr>
                    </a:p>
                    <a:p>
                      <a:pPr algn="ctr">
                        <a:lnSpc>
                          <a:spcPct val="107000"/>
                        </a:lnSpc>
                        <a:spcAft>
                          <a:spcPts val="0"/>
                        </a:spcAft>
                      </a:pPr>
                      <a:r>
                        <a:rPr lang="en-US" sz="1800" dirty="0">
                          <a:effectLst/>
                        </a:rPr>
                        <a:t>Female</a:t>
                      </a:r>
                      <a:endParaRPr lang="en-MY" sz="1800" dirty="0">
                        <a:effectLst/>
                      </a:endParaRPr>
                    </a:p>
                    <a:p>
                      <a:pPr algn="ctr">
                        <a:lnSpc>
                          <a:spcPct val="107000"/>
                        </a:lnSpc>
                        <a:spcAft>
                          <a:spcPts val="0"/>
                        </a:spcAft>
                      </a:pPr>
                      <a:r>
                        <a:rPr lang="en-US" sz="1800" dirty="0">
                          <a:effectLst/>
                        </a:rPr>
                        <a:t>Male</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solidFill>
                            <a:srgbClr val="FF0000"/>
                          </a:solidFill>
                          <a:effectLst/>
                        </a:rPr>
                        <a:t> </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29(22.3%)</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12(22.6%)</a:t>
                      </a:r>
                      <a:endParaRPr lang="en-MY" sz="180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101(77.7%)</a:t>
                      </a:r>
                      <a:endParaRPr lang="en-MY" sz="1800" dirty="0">
                        <a:effectLst/>
                      </a:endParaRPr>
                    </a:p>
                    <a:p>
                      <a:pPr algn="ctr">
                        <a:lnSpc>
                          <a:spcPct val="107000"/>
                        </a:lnSpc>
                        <a:spcAft>
                          <a:spcPts val="0"/>
                        </a:spcAft>
                      </a:pPr>
                      <a:r>
                        <a:rPr lang="en-US" sz="1800" dirty="0">
                          <a:effectLst/>
                        </a:rPr>
                        <a:t>41(77.4%)</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130(100.0%)</a:t>
                      </a:r>
                      <a:endParaRPr lang="en-MY" sz="1800">
                        <a:effectLst/>
                      </a:endParaRPr>
                    </a:p>
                    <a:p>
                      <a:pPr algn="ctr">
                        <a:lnSpc>
                          <a:spcPct val="107000"/>
                        </a:lnSpc>
                        <a:spcAft>
                          <a:spcPts val="0"/>
                        </a:spcAft>
                      </a:pPr>
                      <a:r>
                        <a:rPr lang="en-US" sz="1800">
                          <a:effectLst/>
                        </a:rPr>
                        <a:t>53(100.0%)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804738">
                <a:tc>
                  <a:txBody>
                    <a:bodyPr/>
                    <a:lstStyle/>
                    <a:p>
                      <a:pPr algn="ctr">
                        <a:lnSpc>
                          <a:spcPct val="107000"/>
                        </a:lnSpc>
                        <a:spcAft>
                          <a:spcPts val="0"/>
                        </a:spcAft>
                      </a:pPr>
                      <a:r>
                        <a:rPr lang="en-US" sz="1800" dirty="0" smtClean="0">
                          <a:solidFill>
                            <a:srgbClr val="FF0000"/>
                          </a:solidFill>
                          <a:effectLst/>
                        </a:rPr>
                        <a:t>Race</a:t>
                      </a:r>
                      <a:endParaRPr lang="en-MY" sz="1800" dirty="0" smtClean="0">
                        <a:solidFill>
                          <a:srgbClr val="FF0000"/>
                        </a:solidFill>
                        <a:effectLst/>
                      </a:endParaRPr>
                    </a:p>
                    <a:p>
                      <a:pPr algn="ctr">
                        <a:lnSpc>
                          <a:spcPct val="107000"/>
                        </a:lnSpc>
                        <a:spcAft>
                          <a:spcPts val="0"/>
                        </a:spcAft>
                      </a:pPr>
                      <a:r>
                        <a:rPr lang="en-US" sz="1800" dirty="0" smtClean="0">
                          <a:effectLst/>
                        </a:rPr>
                        <a:t>Malay</a:t>
                      </a:r>
                      <a:endParaRPr lang="en-MY" sz="1800" dirty="0" smtClean="0">
                        <a:effectLst/>
                      </a:endParaRPr>
                    </a:p>
                    <a:p>
                      <a:pPr algn="ctr">
                        <a:lnSpc>
                          <a:spcPct val="107000"/>
                        </a:lnSpc>
                        <a:spcAft>
                          <a:spcPts val="0"/>
                        </a:spcAft>
                      </a:pPr>
                      <a:r>
                        <a:rPr lang="en-US" sz="1800" dirty="0" smtClean="0">
                          <a:effectLst/>
                        </a:rPr>
                        <a:t>Chinese</a:t>
                      </a:r>
                      <a:endParaRPr lang="en-MY" sz="1800" dirty="0">
                        <a:effectLst/>
                      </a:endParaRPr>
                    </a:p>
                    <a:p>
                      <a:pPr algn="ctr">
                        <a:lnSpc>
                          <a:spcPct val="107000"/>
                        </a:lnSpc>
                        <a:spcAft>
                          <a:spcPts val="0"/>
                        </a:spcAft>
                      </a:pPr>
                      <a:r>
                        <a:rPr lang="en-US" sz="1800" dirty="0">
                          <a:effectLst/>
                        </a:rPr>
                        <a:t>Indian</a:t>
                      </a:r>
                      <a:endParaRPr lang="en-MY" sz="1800" dirty="0">
                        <a:effectLst/>
                      </a:endParaRPr>
                    </a:p>
                    <a:p>
                      <a:pPr algn="ctr">
                        <a:lnSpc>
                          <a:spcPct val="107000"/>
                        </a:lnSpc>
                        <a:spcAft>
                          <a:spcPts val="0"/>
                        </a:spcAft>
                      </a:pPr>
                      <a:r>
                        <a:rPr lang="en-US" sz="1800" dirty="0">
                          <a:effectLst/>
                        </a:rPr>
                        <a:t>Others</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solidFill>
                            <a:srgbClr val="FF0000"/>
                          </a:solidFill>
                          <a:effectLst/>
                        </a:rPr>
                        <a:t> </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30(24.6%)</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5(17.2%)</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4(14.8%)</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2(40.0%)</a:t>
                      </a:r>
                      <a:endParaRPr lang="en-MY" sz="180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92(75.4%)</a:t>
                      </a:r>
                      <a:endParaRPr lang="en-MY" sz="1800">
                        <a:effectLst/>
                      </a:endParaRPr>
                    </a:p>
                    <a:p>
                      <a:pPr algn="ctr">
                        <a:lnSpc>
                          <a:spcPct val="107000"/>
                        </a:lnSpc>
                        <a:spcAft>
                          <a:spcPts val="0"/>
                        </a:spcAft>
                      </a:pPr>
                      <a:r>
                        <a:rPr lang="en-US" sz="1800">
                          <a:effectLst/>
                        </a:rPr>
                        <a:t>24(82.8%)</a:t>
                      </a:r>
                      <a:endParaRPr lang="en-MY" sz="1800">
                        <a:effectLst/>
                      </a:endParaRPr>
                    </a:p>
                    <a:p>
                      <a:pPr algn="ctr">
                        <a:lnSpc>
                          <a:spcPct val="107000"/>
                        </a:lnSpc>
                        <a:spcAft>
                          <a:spcPts val="0"/>
                        </a:spcAft>
                      </a:pPr>
                      <a:r>
                        <a:rPr lang="en-US" sz="1800">
                          <a:effectLst/>
                        </a:rPr>
                        <a:t>23(85.2%)</a:t>
                      </a:r>
                      <a:endParaRPr lang="en-MY" sz="1800">
                        <a:effectLst/>
                      </a:endParaRPr>
                    </a:p>
                    <a:p>
                      <a:pPr algn="ctr">
                        <a:lnSpc>
                          <a:spcPct val="107000"/>
                        </a:lnSpc>
                        <a:spcAft>
                          <a:spcPts val="0"/>
                        </a:spcAft>
                      </a:pPr>
                      <a:r>
                        <a:rPr lang="en-US" sz="1800">
                          <a:effectLst/>
                        </a:rPr>
                        <a:t>3(60.0%)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122(100.0%)</a:t>
                      </a:r>
                      <a:endParaRPr lang="en-MY" sz="1800">
                        <a:effectLst/>
                      </a:endParaRPr>
                    </a:p>
                    <a:p>
                      <a:pPr algn="ctr">
                        <a:lnSpc>
                          <a:spcPct val="107000"/>
                        </a:lnSpc>
                        <a:spcAft>
                          <a:spcPts val="0"/>
                        </a:spcAft>
                      </a:pPr>
                      <a:r>
                        <a:rPr lang="en-US" sz="1800">
                          <a:effectLst/>
                        </a:rPr>
                        <a:t>29(100.0%)</a:t>
                      </a:r>
                      <a:endParaRPr lang="en-MY" sz="1800">
                        <a:effectLst/>
                      </a:endParaRPr>
                    </a:p>
                    <a:p>
                      <a:pPr algn="ctr">
                        <a:lnSpc>
                          <a:spcPct val="107000"/>
                        </a:lnSpc>
                        <a:spcAft>
                          <a:spcPts val="0"/>
                        </a:spcAft>
                      </a:pPr>
                      <a:r>
                        <a:rPr lang="en-US" sz="1800">
                          <a:effectLst/>
                        </a:rPr>
                        <a:t>27(100.0%)</a:t>
                      </a:r>
                      <a:endParaRPr lang="en-MY" sz="1800">
                        <a:effectLst/>
                      </a:endParaRPr>
                    </a:p>
                    <a:p>
                      <a:pPr algn="ctr">
                        <a:lnSpc>
                          <a:spcPct val="107000"/>
                        </a:lnSpc>
                        <a:spcAft>
                          <a:spcPts val="0"/>
                        </a:spcAft>
                      </a:pPr>
                      <a:r>
                        <a:rPr lang="en-US" sz="1800">
                          <a:effectLst/>
                        </a:rPr>
                        <a:t>5(100.0%)</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082841">
                <a:tc>
                  <a:txBody>
                    <a:bodyPr/>
                    <a:lstStyle/>
                    <a:p>
                      <a:pPr algn="ctr">
                        <a:lnSpc>
                          <a:spcPct val="107000"/>
                        </a:lnSpc>
                        <a:spcAft>
                          <a:spcPts val="0"/>
                        </a:spcAft>
                      </a:pPr>
                      <a:r>
                        <a:rPr lang="en-US" sz="1800" dirty="0">
                          <a:solidFill>
                            <a:srgbClr val="FF0000"/>
                          </a:solidFill>
                          <a:effectLst/>
                        </a:rPr>
                        <a:t>Alcohol</a:t>
                      </a:r>
                      <a:endParaRPr lang="en-MY" sz="1800" dirty="0">
                        <a:solidFill>
                          <a:srgbClr val="FF0000"/>
                        </a:solidFill>
                        <a:effectLst/>
                      </a:endParaRPr>
                    </a:p>
                    <a:p>
                      <a:pPr algn="ctr">
                        <a:lnSpc>
                          <a:spcPct val="107000"/>
                        </a:lnSpc>
                        <a:spcAft>
                          <a:spcPts val="0"/>
                        </a:spcAft>
                      </a:pPr>
                      <a:r>
                        <a:rPr lang="en-US" sz="1800" dirty="0">
                          <a:effectLst/>
                        </a:rPr>
                        <a:t>Yes</a:t>
                      </a:r>
                      <a:endParaRPr lang="en-MY" sz="1800" dirty="0">
                        <a:effectLst/>
                      </a:endParaRPr>
                    </a:p>
                    <a:p>
                      <a:pPr algn="ctr">
                        <a:lnSpc>
                          <a:spcPct val="107000"/>
                        </a:lnSpc>
                        <a:spcAft>
                          <a:spcPts val="0"/>
                        </a:spcAft>
                      </a:pPr>
                      <a:r>
                        <a:rPr lang="en-US" sz="1800" dirty="0">
                          <a:effectLst/>
                        </a:rPr>
                        <a:t>No</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solidFill>
                            <a:srgbClr val="FF0000"/>
                          </a:solidFill>
                          <a:effectLst/>
                        </a:rPr>
                        <a:t> </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0(0.0%)</a:t>
                      </a:r>
                      <a:endParaRPr lang="en-MY" sz="1800" dirty="0">
                        <a:solidFill>
                          <a:srgbClr val="FF0000"/>
                        </a:solidFill>
                        <a:effectLst/>
                      </a:endParaRPr>
                    </a:p>
                    <a:p>
                      <a:pPr algn="ctr">
                        <a:lnSpc>
                          <a:spcPct val="107000"/>
                        </a:lnSpc>
                        <a:spcAft>
                          <a:spcPts val="0"/>
                        </a:spcAft>
                      </a:pPr>
                      <a:r>
                        <a:rPr lang="en-US" sz="1800" dirty="0">
                          <a:solidFill>
                            <a:srgbClr val="FF0000"/>
                          </a:solidFill>
                          <a:effectLst/>
                        </a:rPr>
                        <a:t>41(22.5%)</a:t>
                      </a:r>
                      <a:endParaRPr lang="en-MY" sz="180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1(100.0%)</a:t>
                      </a:r>
                      <a:endParaRPr lang="en-MY" sz="1800">
                        <a:effectLst/>
                      </a:endParaRPr>
                    </a:p>
                    <a:p>
                      <a:pPr algn="ctr">
                        <a:lnSpc>
                          <a:spcPct val="107000"/>
                        </a:lnSpc>
                        <a:spcAft>
                          <a:spcPts val="0"/>
                        </a:spcAft>
                      </a:pPr>
                      <a:r>
                        <a:rPr lang="en-US" sz="1800">
                          <a:effectLst/>
                        </a:rPr>
                        <a:t>141(77.5%)</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1(100.0%)</a:t>
                      </a:r>
                      <a:endParaRPr lang="en-MY" sz="1800" dirty="0">
                        <a:effectLst/>
                      </a:endParaRPr>
                    </a:p>
                    <a:p>
                      <a:pPr algn="ctr">
                        <a:lnSpc>
                          <a:spcPct val="107000"/>
                        </a:lnSpc>
                        <a:spcAft>
                          <a:spcPts val="0"/>
                        </a:spcAft>
                      </a:pPr>
                      <a:r>
                        <a:rPr lang="en-US" sz="1800" dirty="0">
                          <a:effectLst/>
                        </a:rPr>
                        <a:t>182(100.0%)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bl>
          </a:graphicData>
        </a:graphic>
      </p:graphicFrame>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graphicFrame>
        <p:nvGraphicFramePr>
          <p:cNvPr id="4" name="Content Placeholder 3"/>
          <p:cNvGraphicFramePr>
            <a:graphicFrameLocks/>
          </p:cNvGraphicFramePr>
          <p:nvPr>
            <p:extLst>
              <p:ext uri="{D42A27DB-BD31-4B8C-83A1-F6EECF244321}">
                <p14:modId xmlns:p14="http://schemas.microsoft.com/office/powerpoint/2010/main" val="4026778465"/>
              </p:ext>
            </p:extLst>
          </p:nvPr>
        </p:nvGraphicFramePr>
        <p:xfrm>
          <a:off x="0" y="0"/>
          <a:ext cx="12190413" cy="6858002"/>
        </p:xfrm>
        <a:graphic>
          <a:graphicData uri="http://schemas.openxmlformats.org/drawingml/2006/table">
            <a:tbl>
              <a:tblPr firstRow="1" firstCol="1" bandRow="1">
                <a:tableStyleId>{8799B23B-EC83-4686-B30A-512413B5E67A}</a:tableStyleId>
              </a:tblPr>
              <a:tblGrid>
                <a:gridCol w="3209926"/>
                <a:gridCol w="3082153"/>
                <a:gridCol w="2966116"/>
                <a:gridCol w="2932218"/>
              </a:tblGrid>
              <a:tr h="979714">
                <a:tc>
                  <a:txBody>
                    <a:bodyPr/>
                    <a:lstStyle/>
                    <a:p>
                      <a:pPr algn="ctr">
                        <a:lnSpc>
                          <a:spcPct val="107000"/>
                        </a:lnSpc>
                        <a:spcAft>
                          <a:spcPts val="0"/>
                        </a:spcAft>
                      </a:pPr>
                      <a:r>
                        <a:rPr lang="en-US" sz="1800" dirty="0">
                          <a:solidFill>
                            <a:srgbClr val="FF0000"/>
                          </a:solidFill>
                          <a:effectLst/>
                        </a:rPr>
                        <a:t>Smoking</a:t>
                      </a:r>
                      <a:endParaRPr lang="en-MY" sz="1800" dirty="0">
                        <a:solidFill>
                          <a:srgbClr val="FF0000"/>
                        </a:solidFill>
                        <a:effectLst/>
                      </a:endParaRPr>
                    </a:p>
                    <a:p>
                      <a:pPr algn="ctr">
                        <a:lnSpc>
                          <a:spcPct val="107000"/>
                        </a:lnSpc>
                        <a:spcAft>
                          <a:spcPts val="0"/>
                        </a:spcAft>
                      </a:pPr>
                      <a:r>
                        <a:rPr lang="en-US" sz="1800" dirty="0">
                          <a:effectLst/>
                        </a:rPr>
                        <a:t>Yes</a:t>
                      </a:r>
                      <a:endParaRPr lang="en-MY" sz="1800" dirty="0">
                        <a:effectLst/>
                      </a:endParaRPr>
                    </a:p>
                    <a:p>
                      <a:pPr algn="ctr">
                        <a:lnSpc>
                          <a:spcPct val="107000"/>
                        </a:lnSpc>
                        <a:spcAft>
                          <a:spcPts val="0"/>
                        </a:spcAft>
                      </a:pPr>
                      <a:r>
                        <a:rPr lang="en-US" sz="1800" dirty="0">
                          <a:effectLst/>
                        </a:rPr>
                        <a:t>No</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0(0.0%)</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41(22.4%)</a:t>
                      </a:r>
                      <a:endParaRPr lang="en-MY" sz="1800" b="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effectLst/>
                        </a:rPr>
                        <a:t> </a:t>
                      </a:r>
                      <a:endParaRPr lang="en-MY" sz="1800" b="0" dirty="0">
                        <a:effectLst/>
                      </a:endParaRPr>
                    </a:p>
                    <a:p>
                      <a:pPr algn="ctr">
                        <a:lnSpc>
                          <a:spcPct val="107000"/>
                        </a:lnSpc>
                        <a:spcAft>
                          <a:spcPts val="0"/>
                        </a:spcAft>
                      </a:pPr>
                      <a:r>
                        <a:rPr lang="en-US" sz="1800" b="0" dirty="0">
                          <a:effectLst/>
                        </a:rPr>
                        <a:t>0(0.0%)</a:t>
                      </a:r>
                      <a:endParaRPr lang="en-MY" sz="1800" b="0" dirty="0">
                        <a:effectLst/>
                      </a:endParaRPr>
                    </a:p>
                    <a:p>
                      <a:pPr algn="ctr">
                        <a:lnSpc>
                          <a:spcPct val="107000"/>
                        </a:lnSpc>
                        <a:spcAft>
                          <a:spcPts val="0"/>
                        </a:spcAft>
                      </a:pPr>
                      <a:r>
                        <a:rPr lang="en-US" sz="1800" b="0" dirty="0">
                          <a:effectLst/>
                        </a:rPr>
                        <a:t>142(77.6%)</a:t>
                      </a:r>
                      <a:endParaRPr lang="en-MY" sz="1800" b="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effectLst/>
                        </a:rPr>
                        <a:t> </a:t>
                      </a:r>
                      <a:endParaRPr lang="en-MY" sz="1800" b="0" dirty="0">
                        <a:effectLst/>
                      </a:endParaRPr>
                    </a:p>
                    <a:p>
                      <a:pPr algn="ctr">
                        <a:lnSpc>
                          <a:spcPct val="107000"/>
                        </a:lnSpc>
                        <a:spcAft>
                          <a:spcPts val="0"/>
                        </a:spcAft>
                      </a:pPr>
                      <a:r>
                        <a:rPr lang="en-US" sz="1800" b="0" dirty="0">
                          <a:effectLst/>
                        </a:rPr>
                        <a:t>0(0.0%)</a:t>
                      </a:r>
                      <a:endParaRPr lang="en-MY" sz="1800" b="0" dirty="0">
                        <a:effectLst/>
                      </a:endParaRPr>
                    </a:p>
                    <a:p>
                      <a:pPr algn="ctr">
                        <a:lnSpc>
                          <a:spcPct val="107000"/>
                        </a:lnSpc>
                        <a:spcAft>
                          <a:spcPts val="0"/>
                        </a:spcAft>
                      </a:pPr>
                      <a:r>
                        <a:rPr lang="en-US" sz="1800" b="0" dirty="0">
                          <a:effectLst/>
                        </a:rPr>
                        <a:t>183(100.0%)</a:t>
                      </a:r>
                      <a:endParaRPr lang="en-MY" sz="1800" b="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306286">
                <a:tc>
                  <a:txBody>
                    <a:bodyPr/>
                    <a:lstStyle/>
                    <a:p>
                      <a:pPr algn="ctr">
                        <a:lnSpc>
                          <a:spcPct val="107000"/>
                        </a:lnSpc>
                        <a:spcAft>
                          <a:spcPts val="0"/>
                        </a:spcAft>
                      </a:pPr>
                      <a:r>
                        <a:rPr lang="en-US" sz="1800" dirty="0">
                          <a:solidFill>
                            <a:srgbClr val="FF0000"/>
                          </a:solidFill>
                          <a:effectLst/>
                        </a:rPr>
                        <a:t>Parents’ Marital Status</a:t>
                      </a:r>
                      <a:endParaRPr lang="en-MY" sz="1800" dirty="0">
                        <a:solidFill>
                          <a:srgbClr val="FF0000"/>
                        </a:solidFill>
                        <a:effectLst/>
                      </a:endParaRPr>
                    </a:p>
                    <a:p>
                      <a:pPr algn="ctr">
                        <a:lnSpc>
                          <a:spcPct val="107000"/>
                        </a:lnSpc>
                        <a:spcAft>
                          <a:spcPts val="0"/>
                        </a:spcAft>
                      </a:pPr>
                      <a:r>
                        <a:rPr lang="en-US" sz="1800" dirty="0">
                          <a:effectLst/>
                        </a:rPr>
                        <a:t>Married</a:t>
                      </a:r>
                      <a:endParaRPr lang="en-MY" sz="1800" dirty="0">
                        <a:effectLst/>
                      </a:endParaRPr>
                    </a:p>
                    <a:p>
                      <a:pPr algn="ctr">
                        <a:lnSpc>
                          <a:spcPct val="107000"/>
                        </a:lnSpc>
                        <a:spcAft>
                          <a:spcPts val="0"/>
                        </a:spcAft>
                      </a:pPr>
                      <a:r>
                        <a:rPr lang="en-US" sz="1800" dirty="0">
                          <a:effectLst/>
                        </a:rPr>
                        <a:t>Separated</a:t>
                      </a:r>
                      <a:endParaRPr lang="en-MY" sz="1800" dirty="0">
                        <a:effectLst/>
                      </a:endParaRPr>
                    </a:p>
                    <a:p>
                      <a:pPr algn="ctr">
                        <a:lnSpc>
                          <a:spcPct val="107000"/>
                        </a:lnSpc>
                        <a:spcAft>
                          <a:spcPts val="0"/>
                        </a:spcAft>
                      </a:pPr>
                      <a:r>
                        <a:rPr lang="en-US" sz="1800" dirty="0">
                          <a:effectLst/>
                        </a:rPr>
                        <a:t>Passed Away</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37(22.8%)</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2(16.7%)</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2(22.2%)</a:t>
                      </a:r>
                      <a:endParaRPr lang="en-MY" sz="1800" b="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125(77.2%)</a:t>
                      </a:r>
                      <a:endParaRPr lang="en-MY" sz="1800" dirty="0">
                        <a:effectLst/>
                      </a:endParaRPr>
                    </a:p>
                    <a:p>
                      <a:pPr algn="ctr">
                        <a:lnSpc>
                          <a:spcPct val="107000"/>
                        </a:lnSpc>
                        <a:spcAft>
                          <a:spcPts val="0"/>
                        </a:spcAft>
                      </a:pPr>
                      <a:r>
                        <a:rPr lang="en-US" sz="1800" dirty="0">
                          <a:effectLst/>
                        </a:rPr>
                        <a:t>10(83.3%)</a:t>
                      </a:r>
                      <a:endParaRPr lang="en-MY" sz="1800" dirty="0">
                        <a:effectLst/>
                      </a:endParaRPr>
                    </a:p>
                    <a:p>
                      <a:pPr algn="ctr">
                        <a:lnSpc>
                          <a:spcPct val="107000"/>
                        </a:lnSpc>
                        <a:spcAft>
                          <a:spcPts val="0"/>
                        </a:spcAft>
                      </a:pPr>
                      <a:r>
                        <a:rPr lang="en-US" sz="1800" dirty="0">
                          <a:effectLst/>
                        </a:rPr>
                        <a:t>7(77.8%)</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162(100.0%)</a:t>
                      </a:r>
                      <a:endParaRPr lang="en-MY" sz="1800" dirty="0">
                        <a:effectLst/>
                      </a:endParaRPr>
                    </a:p>
                    <a:p>
                      <a:pPr algn="ctr">
                        <a:lnSpc>
                          <a:spcPct val="107000"/>
                        </a:lnSpc>
                        <a:spcAft>
                          <a:spcPts val="0"/>
                        </a:spcAft>
                      </a:pPr>
                      <a:r>
                        <a:rPr lang="en-US" sz="1800" dirty="0">
                          <a:effectLst/>
                        </a:rPr>
                        <a:t>12(100.0%)</a:t>
                      </a:r>
                      <a:endParaRPr lang="en-MY" sz="1800" dirty="0">
                        <a:effectLst/>
                      </a:endParaRPr>
                    </a:p>
                    <a:p>
                      <a:pPr algn="ctr">
                        <a:lnSpc>
                          <a:spcPct val="107000"/>
                        </a:lnSpc>
                        <a:spcAft>
                          <a:spcPts val="0"/>
                        </a:spcAft>
                      </a:pPr>
                      <a:r>
                        <a:rPr lang="en-US" sz="1800" dirty="0">
                          <a:effectLst/>
                        </a:rPr>
                        <a:t>9(100.0%)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306286">
                <a:tc>
                  <a:txBody>
                    <a:bodyPr/>
                    <a:lstStyle/>
                    <a:p>
                      <a:pPr algn="ctr">
                        <a:lnSpc>
                          <a:spcPct val="107000"/>
                        </a:lnSpc>
                        <a:spcAft>
                          <a:spcPts val="0"/>
                        </a:spcAft>
                      </a:pPr>
                      <a:r>
                        <a:rPr lang="en-US" sz="1800" dirty="0">
                          <a:solidFill>
                            <a:srgbClr val="FF0000"/>
                          </a:solidFill>
                          <a:effectLst/>
                        </a:rPr>
                        <a:t>Parents’ Financial Status</a:t>
                      </a:r>
                      <a:endParaRPr lang="en-MY" sz="1800" dirty="0">
                        <a:solidFill>
                          <a:srgbClr val="FF0000"/>
                        </a:solidFill>
                        <a:effectLst/>
                      </a:endParaRPr>
                    </a:p>
                    <a:p>
                      <a:pPr algn="ctr">
                        <a:lnSpc>
                          <a:spcPct val="107000"/>
                        </a:lnSpc>
                        <a:spcAft>
                          <a:spcPts val="0"/>
                        </a:spcAft>
                      </a:pPr>
                      <a:r>
                        <a:rPr lang="en-US" sz="1800" dirty="0">
                          <a:effectLst/>
                        </a:rPr>
                        <a:t>Less than RM3000</a:t>
                      </a:r>
                      <a:endParaRPr lang="en-MY" sz="1800" dirty="0">
                        <a:effectLst/>
                      </a:endParaRPr>
                    </a:p>
                    <a:p>
                      <a:pPr algn="ctr">
                        <a:lnSpc>
                          <a:spcPct val="107000"/>
                        </a:lnSpc>
                        <a:spcAft>
                          <a:spcPts val="0"/>
                        </a:spcAft>
                      </a:pPr>
                      <a:r>
                        <a:rPr lang="en-US" sz="1800" dirty="0">
                          <a:effectLst/>
                        </a:rPr>
                        <a:t>RM3000-RM5000</a:t>
                      </a:r>
                      <a:endParaRPr lang="en-MY" sz="1800" dirty="0">
                        <a:effectLst/>
                      </a:endParaRPr>
                    </a:p>
                    <a:p>
                      <a:pPr algn="ctr">
                        <a:lnSpc>
                          <a:spcPct val="107000"/>
                        </a:lnSpc>
                        <a:spcAft>
                          <a:spcPts val="0"/>
                        </a:spcAft>
                      </a:pPr>
                      <a:r>
                        <a:rPr lang="en-US" sz="1800" dirty="0">
                          <a:effectLst/>
                        </a:rPr>
                        <a:t>Above RM5000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12(19.4%)</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9(21.4%)</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20(25.3%)</a:t>
                      </a:r>
                      <a:endParaRPr lang="en-MY" sz="1800" b="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50(80.6%)</a:t>
                      </a:r>
                      <a:endParaRPr lang="en-MY" sz="1800" dirty="0">
                        <a:effectLst/>
                      </a:endParaRPr>
                    </a:p>
                    <a:p>
                      <a:pPr algn="ctr">
                        <a:lnSpc>
                          <a:spcPct val="107000"/>
                        </a:lnSpc>
                        <a:spcAft>
                          <a:spcPts val="0"/>
                        </a:spcAft>
                      </a:pPr>
                      <a:r>
                        <a:rPr lang="en-US" sz="1800" dirty="0">
                          <a:effectLst/>
                        </a:rPr>
                        <a:t>33(78.6%)</a:t>
                      </a:r>
                      <a:endParaRPr lang="en-MY" sz="1800" dirty="0">
                        <a:effectLst/>
                      </a:endParaRPr>
                    </a:p>
                    <a:p>
                      <a:pPr algn="ctr">
                        <a:lnSpc>
                          <a:spcPct val="107000"/>
                        </a:lnSpc>
                        <a:spcAft>
                          <a:spcPts val="0"/>
                        </a:spcAft>
                      </a:pPr>
                      <a:r>
                        <a:rPr lang="en-US" sz="1800" dirty="0">
                          <a:effectLst/>
                        </a:rPr>
                        <a:t>59(74.7%)</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62(100.0%)</a:t>
                      </a:r>
                      <a:endParaRPr lang="en-MY" sz="1800" dirty="0">
                        <a:effectLst/>
                      </a:endParaRPr>
                    </a:p>
                    <a:p>
                      <a:pPr algn="ctr">
                        <a:lnSpc>
                          <a:spcPct val="107000"/>
                        </a:lnSpc>
                        <a:spcAft>
                          <a:spcPts val="0"/>
                        </a:spcAft>
                      </a:pPr>
                      <a:r>
                        <a:rPr lang="en-US" sz="1800" dirty="0">
                          <a:effectLst/>
                        </a:rPr>
                        <a:t>42(100.0%)</a:t>
                      </a:r>
                      <a:endParaRPr lang="en-MY" sz="1800" dirty="0">
                        <a:effectLst/>
                      </a:endParaRPr>
                    </a:p>
                    <a:p>
                      <a:pPr algn="ctr">
                        <a:lnSpc>
                          <a:spcPct val="107000"/>
                        </a:lnSpc>
                        <a:spcAft>
                          <a:spcPts val="0"/>
                        </a:spcAft>
                      </a:pPr>
                      <a:r>
                        <a:rPr lang="en-US" sz="1800" dirty="0">
                          <a:effectLst/>
                        </a:rPr>
                        <a:t>79(100.0%)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632858">
                <a:tc>
                  <a:txBody>
                    <a:bodyPr/>
                    <a:lstStyle/>
                    <a:p>
                      <a:pPr algn="ctr">
                        <a:lnSpc>
                          <a:spcPct val="107000"/>
                        </a:lnSpc>
                        <a:spcAft>
                          <a:spcPts val="0"/>
                        </a:spcAft>
                      </a:pPr>
                      <a:r>
                        <a:rPr lang="en-US" sz="1800" dirty="0">
                          <a:solidFill>
                            <a:srgbClr val="FF0000"/>
                          </a:solidFill>
                          <a:effectLst/>
                        </a:rPr>
                        <a:t>Sponsorship</a:t>
                      </a:r>
                      <a:endParaRPr lang="en-MY" sz="1800" dirty="0">
                        <a:solidFill>
                          <a:srgbClr val="FF0000"/>
                        </a:solidFill>
                        <a:effectLst/>
                      </a:endParaRPr>
                    </a:p>
                    <a:p>
                      <a:pPr algn="ctr">
                        <a:lnSpc>
                          <a:spcPct val="107000"/>
                        </a:lnSpc>
                        <a:spcAft>
                          <a:spcPts val="0"/>
                        </a:spcAft>
                      </a:pPr>
                      <a:r>
                        <a:rPr lang="en-US" sz="1800" dirty="0">
                          <a:effectLst/>
                        </a:rPr>
                        <a:t>JPA</a:t>
                      </a:r>
                      <a:endParaRPr lang="en-MY" sz="1800" dirty="0">
                        <a:effectLst/>
                      </a:endParaRPr>
                    </a:p>
                    <a:p>
                      <a:pPr algn="ctr">
                        <a:lnSpc>
                          <a:spcPct val="107000"/>
                        </a:lnSpc>
                        <a:spcAft>
                          <a:spcPts val="0"/>
                        </a:spcAft>
                      </a:pPr>
                      <a:r>
                        <a:rPr lang="en-US" sz="1800" dirty="0">
                          <a:effectLst/>
                        </a:rPr>
                        <a:t>MARA</a:t>
                      </a:r>
                      <a:endParaRPr lang="en-MY" sz="1800" dirty="0">
                        <a:effectLst/>
                      </a:endParaRPr>
                    </a:p>
                    <a:p>
                      <a:pPr algn="ctr">
                        <a:lnSpc>
                          <a:spcPct val="107000"/>
                        </a:lnSpc>
                        <a:spcAft>
                          <a:spcPts val="0"/>
                        </a:spcAft>
                      </a:pPr>
                      <a:r>
                        <a:rPr lang="en-US" sz="1800" dirty="0">
                          <a:effectLst/>
                        </a:rPr>
                        <a:t>PTPTN</a:t>
                      </a:r>
                      <a:endParaRPr lang="en-MY" sz="1800" dirty="0">
                        <a:effectLst/>
                      </a:endParaRPr>
                    </a:p>
                    <a:p>
                      <a:pPr algn="ctr">
                        <a:lnSpc>
                          <a:spcPct val="107000"/>
                        </a:lnSpc>
                        <a:spcAft>
                          <a:spcPts val="0"/>
                        </a:spcAft>
                      </a:pPr>
                      <a:r>
                        <a:rPr lang="en-US" sz="1800" dirty="0">
                          <a:effectLst/>
                        </a:rPr>
                        <a:t>OTHERS</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14(20.9%)</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1(11.1%)</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7(25.0%)</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19(24.1%)</a:t>
                      </a:r>
                      <a:endParaRPr lang="en-MY" sz="1800" b="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53(79.1%)</a:t>
                      </a:r>
                      <a:endParaRPr lang="en-MY" sz="1800">
                        <a:effectLst/>
                      </a:endParaRPr>
                    </a:p>
                    <a:p>
                      <a:pPr algn="ctr">
                        <a:lnSpc>
                          <a:spcPct val="107000"/>
                        </a:lnSpc>
                        <a:spcAft>
                          <a:spcPts val="0"/>
                        </a:spcAft>
                      </a:pPr>
                      <a:r>
                        <a:rPr lang="en-US" sz="1800">
                          <a:effectLst/>
                        </a:rPr>
                        <a:t>8(88.9%)</a:t>
                      </a:r>
                      <a:endParaRPr lang="en-MY" sz="1800">
                        <a:effectLst/>
                      </a:endParaRPr>
                    </a:p>
                    <a:p>
                      <a:pPr algn="ctr">
                        <a:lnSpc>
                          <a:spcPct val="107000"/>
                        </a:lnSpc>
                        <a:spcAft>
                          <a:spcPts val="0"/>
                        </a:spcAft>
                      </a:pPr>
                      <a:r>
                        <a:rPr lang="en-US" sz="1800">
                          <a:effectLst/>
                        </a:rPr>
                        <a:t>21(75.0%)</a:t>
                      </a:r>
                      <a:endParaRPr lang="en-MY" sz="1800">
                        <a:effectLst/>
                      </a:endParaRPr>
                    </a:p>
                    <a:p>
                      <a:pPr algn="ctr">
                        <a:lnSpc>
                          <a:spcPct val="107000"/>
                        </a:lnSpc>
                        <a:spcAft>
                          <a:spcPts val="0"/>
                        </a:spcAft>
                      </a:pPr>
                      <a:r>
                        <a:rPr lang="en-US" sz="1800">
                          <a:effectLst/>
                        </a:rPr>
                        <a:t>60(75.9%)</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67(100.0%)</a:t>
                      </a:r>
                      <a:endParaRPr lang="en-MY" sz="1800" dirty="0">
                        <a:effectLst/>
                      </a:endParaRPr>
                    </a:p>
                    <a:p>
                      <a:pPr algn="ctr">
                        <a:lnSpc>
                          <a:spcPct val="107000"/>
                        </a:lnSpc>
                        <a:spcAft>
                          <a:spcPts val="0"/>
                        </a:spcAft>
                      </a:pPr>
                      <a:r>
                        <a:rPr lang="en-US" sz="1800" dirty="0">
                          <a:effectLst/>
                        </a:rPr>
                        <a:t>9(100.0%)</a:t>
                      </a:r>
                      <a:endParaRPr lang="en-MY" sz="1800" dirty="0">
                        <a:effectLst/>
                      </a:endParaRPr>
                    </a:p>
                    <a:p>
                      <a:pPr algn="ctr">
                        <a:lnSpc>
                          <a:spcPct val="107000"/>
                        </a:lnSpc>
                        <a:spcAft>
                          <a:spcPts val="0"/>
                        </a:spcAft>
                      </a:pPr>
                      <a:r>
                        <a:rPr lang="en-US" sz="1800" dirty="0">
                          <a:effectLst/>
                        </a:rPr>
                        <a:t>28(100.0%)</a:t>
                      </a:r>
                      <a:endParaRPr lang="en-MY" sz="1800" dirty="0">
                        <a:effectLst/>
                      </a:endParaRPr>
                    </a:p>
                    <a:p>
                      <a:pPr algn="ctr">
                        <a:lnSpc>
                          <a:spcPct val="107000"/>
                        </a:lnSpc>
                        <a:spcAft>
                          <a:spcPts val="0"/>
                        </a:spcAft>
                      </a:pPr>
                      <a:r>
                        <a:rPr lang="en-US" sz="1800" dirty="0">
                          <a:effectLst/>
                        </a:rPr>
                        <a:t>79(100.0%)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r h="1632858">
                <a:tc>
                  <a:txBody>
                    <a:bodyPr/>
                    <a:lstStyle/>
                    <a:p>
                      <a:pPr algn="ctr">
                        <a:lnSpc>
                          <a:spcPct val="107000"/>
                        </a:lnSpc>
                        <a:spcAft>
                          <a:spcPts val="0"/>
                        </a:spcAft>
                      </a:pPr>
                      <a:r>
                        <a:rPr lang="en-US" sz="1800" dirty="0">
                          <a:solidFill>
                            <a:srgbClr val="FF0000"/>
                          </a:solidFill>
                          <a:effectLst/>
                        </a:rPr>
                        <a:t>Parents’ Education background</a:t>
                      </a:r>
                      <a:endParaRPr lang="en-MY" sz="1800" dirty="0">
                        <a:solidFill>
                          <a:srgbClr val="FF0000"/>
                        </a:solidFill>
                        <a:effectLst/>
                      </a:endParaRPr>
                    </a:p>
                    <a:p>
                      <a:pPr algn="ctr">
                        <a:lnSpc>
                          <a:spcPct val="107000"/>
                        </a:lnSpc>
                        <a:spcAft>
                          <a:spcPts val="0"/>
                        </a:spcAft>
                      </a:pPr>
                      <a:r>
                        <a:rPr lang="en-US" sz="1800" dirty="0">
                          <a:effectLst/>
                        </a:rPr>
                        <a:t>SPM and lower</a:t>
                      </a:r>
                      <a:endParaRPr lang="en-MY" sz="1800" dirty="0">
                        <a:effectLst/>
                      </a:endParaRPr>
                    </a:p>
                    <a:p>
                      <a:pPr algn="ctr">
                        <a:lnSpc>
                          <a:spcPct val="107000"/>
                        </a:lnSpc>
                        <a:spcAft>
                          <a:spcPts val="0"/>
                        </a:spcAft>
                      </a:pPr>
                      <a:r>
                        <a:rPr lang="en-US" sz="1800" dirty="0">
                          <a:effectLst/>
                        </a:rPr>
                        <a:t>STPM and Diploma</a:t>
                      </a:r>
                      <a:endParaRPr lang="en-MY" sz="1800" dirty="0">
                        <a:effectLst/>
                      </a:endParaRPr>
                    </a:p>
                    <a:p>
                      <a:pPr algn="ctr">
                        <a:lnSpc>
                          <a:spcPct val="107000"/>
                        </a:lnSpc>
                        <a:spcAft>
                          <a:spcPts val="0"/>
                        </a:spcAft>
                      </a:pPr>
                      <a:r>
                        <a:rPr lang="en-US" sz="1800" dirty="0">
                          <a:effectLst/>
                        </a:rPr>
                        <a:t>Degree and above</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 </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12(19.7%)</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7(18.4%)</a:t>
                      </a:r>
                      <a:endParaRPr lang="en-MY" sz="1800" b="0" dirty="0">
                        <a:solidFill>
                          <a:srgbClr val="FF0000"/>
                        </a:solidFill>
                        <a:effectLst/>
                      </a:endParaRPr>
                    </a:p>
                    <a:p>
                      <a:pPr algn="ctr">
                        <a:lnSpc>
                          <a:spcPct val="107000"/>
                        </a:lnSpc>
                        <a:spcAft>
                          <a:spcPts val="0"/>
                        </a:spcAft>
                      </a:pPr>
                      <a:r>
                        <a:rPr lang="en-US" sz="1800" b="0" dirty="0">
                          <a:solidFill>
                            <a:srgbClr val="FF0000"/>
                          </a:solidFill>
                          <a:effectLst/>
                        </a:rPr>
                        <a:t>22(26.2%)</a:t>
                      </a:r>
                      <a:endParaRPr lang="en-MY" sz="1800" b="0" dirty="0">
                        <a:solidFill>
                          <a:srgbClr val="FF0000"/>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 </a:t>
                      </a:r>
                      <a:endParaRPr lang="en-MY" sz="1800">
                        <a:effectLst/>
                      </a:endParaRPr>
                    </a:p>
                    <a:p>
                      <a:pPr algn="ctr">
                        <a:lnSpc>
                          <a:spcPct val="107000"/>
                        </a:lnSpc>
                        <a:spcAft>
                          <a:spcPts val="0"/>
                        </a:spcAft>
                      </a:pPr>
                      <a:r>
                        <a:rPr lang="en-US" sz="1800">
                          <a:effectLst/>
                        </a:rPr>
                        <a:t>49(80.3%)</a:t>
                      </a:r>
                      <a:endParaRPr lang="en-MY" sz="1800">
                        <a:effectLst/>
                      </a:endParaRPr>
                    </a:p>
                    <a:p>
                      <a:pPr algn="ctr">
                        <a:lnSpc>
                          <a:spcPct val="107000"/>
                        </a:lnSpc>
                        <a:spcAft>
                          <a:spcPts val="0"/>
                        </a:spcAft>
                      </a:pPr>
                      <a:r>
                        <a:rPr lang="en-US" sz="1800">
                          <a:effectLst/>
                        </a:rPr>
                        <a:t>31(81.6%)</a:t>
                      </a:r>
                      <a:endParaRPr lang="en-MY" sz="1800">
                        <a:effectLst/>
                      </a:endParaRPr>
                    </a:p>
                    <a:p>
                      <a:pPr algn="ctr">
                        <a:lnSpc>
                          <a:spcPct val="107000"/>
                        </a:lnSpc>
                        <a:spcAft>
                          <a:spcPts val="0"/>
                        </a:spcAft>
                      </a:pPr>
                      <a:r>
                        <a:rPr lang="en-US" sz="1800">
                          <a:effectLst/>
                        </a:rPr>
                        <a:t>62(73.8%)</a:t>
                      </a:r>
                      <a:endParaRPr lang="en-MY" sz="180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c>
                  <a:txBody>
                    <a:bodyPr/>
                    <a:lstStyle/>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 </a:t>
                      </a:r>
                      <a:endParaRPr lang="en-MY" sz="1800" dirty="0">
                        <a:effectLst/>
                      </a:endParaRPr>
                    </a:p>
                    <a:p>
                      <a:pPr algn="ctr">
                        <a:lnSpc>
                          <a:spcPct val="107000"/>
                        </a:lnSpc>
                        <a:spcAft>
                          <a:spcPts val="0"/>
                        </a:spcAft>
                      </a:pPr>
                      <a:r>
                        <a:rPr lang="en-US" sz="1800" dirty="0">
                          <a:effectLst/>
                        </a:rPr>
                        <a:t>61(100.0%)</a:t>
                      </a:r>
                      <a:br>
                        <a:rPr lang="en-US" sz="1800" dirty="0">
                          <a:effectLst/>
                        </a:rPr>
                      </a:br>
                      <a:r>
                        <a:rPr lang="en-US" sz="1800" dirty="0">
                          <a:effectLst/>
                        </a:rPr>
                        <a:t>38(100.0%)</a:t>
                      </a:r>
                      <a:endParaRPr lang="en-MY" sz="1800" dirty="0">
                        <a:effectLst/>
                      </a:endParaRPr>
                    </a:p>
                    <a:p>
                      <a:pPr algn="ctr">
                        <a:lnSpc>
                          <a:spcPct val="107000"/>
                        </a:lnSpc>
                        <a:spcAft>
                          <a:spcPts val="0"/>
                        </a:spcAft>
                      </a:pPr>
                      <a:r>
                        <a:rPr lang="en-US" sz="1800" dirty="0">
                          <a:effectLst/>
                        </a:rPr>
                        <a:t>84(100.0%)</a:t>
                      </a:r>
                      <a:endParaRPr lang="en-MY" sz="1800" dirty="0">
                        <a:solidFill>
                          <a:schemeClr val="accent4">
                            <a:lumMod val="50000"/>
                          </a:schemeClr>
                        </a:solidFill>
                        <a:effectLst/>
                        <a:latin typeface="Arial" pitchFamily="34" charset="0"/>
                        <a:ea typeface="SimSun" panose="02010600030101010101" pitchFamily="2" charset="-122"/>
                        <a:cs typeface="Arial" pitchFamily="34" charset="0"/>
                      </a:endParaRPr>
                    </a:p>
                  </a:txBody>
                  <a:tcPr marL="68580" marR="68580" marT="0" marB="0"/>
                </a:tc>
              </a:tr>
            </a:tbl>
          </a:graphicData>
        </a:graphic>
      </p:graphicFrame>
      <p:sp>
        <p:nvSpPr>
          <p:cNvPr id="7" name="Action Button: Back or Previous 6">
            <a:hlinkClick r:id="rId2" action="ppaction://hlinksldjump" highlightClick="1"/>
          </p:cNvPr>
          <p:cNvSpPr/>
          <p:nvPr/>
        </p:nvSpPr>
        <p:spPr>
          <a:xfrm>
            <a:off x="11738808" y="6357958"/>
            <a:ext cx="451605" cy="500042"/>
          </a:xfrm>
          <a:prstGeom prst="actionButtonBackPrevious">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latin typeface="Arial" pitchFamily="34" charset="0"/>
              <a:cs typeface="Arial" pitchFamily="34" charset="0"/>
            </a:endParaRPr>
          </a:p>
        </p:txBody>
      </p:sp>
      <p:sp>
        <p:nvSpPr>
          <p:cNvPr id="3" name="Content Placeholder 2"/>
          <p:cNvSpPr>
            <a:spLocks noGrp="1"/>
          </p:cNvSpPr>
          <p:nvPr>
            <p:ph idx="1"/>
          </p:nvPr>
        </p:nvSpPr>
        <p:spPr/>
        <p:txBody>
          <a:bodyPr/>
          <a:lstStyle/>
          <a:p>
            <a:endParaRPr lang="id-ID">
              <a:latin typeface="Arial" pitchFamily="34" charset="0"/>
              <a:cs typeface="Arial" pitchFamily="34" charset="0"/>
            </a:endParaRPr>
          </a:p>
        </p:txBody>
      </p:sp>
      <p:graphicFrame>
        <p:nvGraphicFramePr>
          <p:cNvPr id="4" name="Content Placeholder 3"/>
          <p:cNvGraphicFramePr>
            <a:graphicFrameLocks/>
          </p:cNvGraphicFramePr>
          <p:nvPr>
            <p:extLst>
              <p:ext uri="{D42A27DB-BD31-4B8C-83A1-F6EECF244321}">
                <p14:modId xmlns:p14="http://schemas.microsoft.com/office/powerpoint/2010/main" val="1177072349"/>
              </p:ext>
            </p:extLst>
          </p:nvPr>
        </p:nvGraphicFramePr>
        <p:xfrm>
          <a:off x="1" y="0"/>
          <a:ext cx="12190411" cy="6857999"/>
        </p:xfrm>
        <a:graphic>
          <a:graphicData uri="http://schemas.openxmlformats.org/drawingml/2006/table">
            <a:tbl>
              <a:tblPr firstRow="1" firstCol="1" bandRow="1">
                <a:tableStyleId>{284E427A-3D55-4303-BF80-6455036E1DE7}</a:tableStyleId>
              </a:tblPr>
              <a:tblGrid>
                <a:gridCol w="3046624"/>
                <a:gridCol w="3047929"/>
                <a:gridCol w="3047929"/>
                <a:gridCol w="3047929"/>
              </a:tblGrid>
              <a:tr h="403412">
                <a:tc rowSpan="2">
                  <a:txBody>
                    <a:bodyPr/>
                    <a:lstStyle/>
                    <a:p>
                      <a:pPr>
                        <a:lnSpc>
                          <a:spcPct val="107000"/>
                        </a:lnSpc>
                        <a:spcAft>
                          <a:spcPts val="0"/>
                        </a:spcAft>
                      </a:pPr>
                      <a:r>
                        <a:rPr lang="en-US" sz="2000" dirty="0">
                          <a:effectLst/>
                          <a:latin typeface="Arial" pitchFamily="34" charset="0"/>
                          <a:cs typeface="Arial" pitchFamily="34" charset="0"/>
                        </a:rPr>
                        <a:t>Variable</a:t>
                      </a:r>
                      <a:endParaRPr lang="en-MY" sz="2000" dirty="0">
                        <a:effectLst/>
                        <a:latin typeface="Arial" pitchFamily="34" charset="0"/>
                        <a:ea typeface="Calibri" panose="020F0502020204030204" pitchFamily="34" charset="0"/>
                        <a:cs typeface="Arial" pitchFamily="34" charset="0"/>
                      </a:endParaRPr>
                    </a:p>
                  </a:txBody>
                  <a:tcPr marL="68580" marR="68580" marT="0" marB="0"/>
                </a:tc>
                <a:tc gridSpan="2">
                  <a:txBody>
                    <a:bodyPr/>
                    <a:lstStyle/>
                    <a:p>
                      <a:pPr>
                        <a:lnSpc>
                          <a:spcPct val="107000"/>
                        </a:lnSpc>
                        <a:spcAft>
                          <a:spcPts val="0"/>
                        </a:spcAft>
                      </a:pPr>
                      <a:r>
                        <a:rPr lang="en-US" sz="2000">
                          <a:effectLst/>
                          <a:latin typeface="Arial" pitchFamily="34" charset="0"/>
                          <a:cs typeface="Arial" pitchFamily="34" charset="0"/>
                        </a:rPr>
                        <a:t>Stress</a:t>
                      </a:r>
                      <a:endParaRPr lang="en-MY" sz="2000">
                        <a:effectLst/>
                        <a:latin typeface="Arial" pitchFamily="34" charset="0"/>
                        <a:ea typeface="Calibri" panose="020F0502020204030204" pitchFamily="34" charset="0"/>
                        <a:cs typeface="Arial" pitchFamily="34" charset="0"/>
                      </a:endParaRPr>
                    </a:p>
                  </a:txBody>
                  <a:tcPr marL="68580" marR="68580" marT="0" marB="0"/>
                </a:tc>
                <a:tc hMerge="1">
                  <a:txBody>
                    <a:bodyPr/>
                    <a:lstStyle/>
                    <a:p>
                      <a:endParaRPr lang="en-MY"/>
                    </a:p>
                  </a:txBody>
                  <a:tcPr/>
                </a:tc>
                <a:tc rowSpan="2">
                  <a:txBody>
                    <a:bodyPr/>
                    <a:lstStyle/>
                    <a:p>
                      <a:pPr>
                        <a:lnSpc>
                          <a:spcPct val="107000"/>
                        </a:lnSpc>
                        <a:spcAft>
                          <a:spcPts val="0"/>
                        </a:spcAft>
                      </a:pPr>
                      <a:r>
                        <a:rPr lang="en-US" sz="2000">
                          <a:effectLst/>
                          <a:latin typeface="Arial" pitchFamily="34" charset="0"/>
                          <a:cs typeface="Arial" pitchFamily="34" charset="0"/>
                        </a:rPr>
                        <a:t>P value</a:t>
                      </a:r>
                      <a:endParaRPr lang="en-MY" sz="2000">
                        <a:effectLst/>
                        <a:latin typeface="Arial" pitchFamily="34" charset="0"/>
                        <a:ea typeface="Calibri" panose="020F0502020204030204" pitchFamily="34" charset="0"/>
                        <a:cs typeface="Arial" pitchFamily="34" charset="0"/>
                      </a:endParaRPr>
                    </a:p>
                  </a:txBody>
                  <a:tcPr marL="68580" marR="68580" marT="0" marB="0"/>
                </a:tc>
              </a:tr>
              <a:tr h="403412">
                <a:tc vMerge="1">
                  <a:txBody>
                    <a:bodyPr/>
                    <a:lstStyle/>
                    <a:p>
                      <a:endParaRPr lang="en-MY"/>
                    </a:p>
                  </a:txBody>
                  <a:tcPr/>
                </a:tc>
                <a:tc>
                  <a:txBody>
                    <a:bodyPr/>
                    <a:lstStyle/>
                    <a:p>
                      <a:pPr>
                        <a:lnSpc>
                          <a:spcPct val="107000"/>
                        </a:lnSpc>
                        <a:spcAft>
                          <a:spcPts val="0"/>
                        </a:spcAft>
                      </a:pPr>
                      <a:r>
                        <a:rPr lang="en-US" sz="2000">
                          <a:effectLst/>
                          <a:latin typeface="Arial" pitchFamily="34" charset="0"/>
                          <a:cs typeface="Arial" pitchFamily="34" charset="0"/>
                        </a:rPr>
                        <a:t>Yes</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No</a:t>
                      </a:r>
                      <a:endParaRPr lang="en-MY" sz="2000">
                        <a:effectLst/>
                        <a:latin typeface="Arial" pitchFamily="34" charset="0"/>
                        <a:ea typeface="Calibri" panose="020F0502020204030204" pitchFamily="34" charset="0"/>
                        <a:cs typeface="Arial" pitchFamily="34" charset="0"/>
                      </a:endParaRPr>
                    </a:p>
                  </a:txBody>
                  <a:tcPr marL="68580" marR="68580" marT="0" marB="0"/>
                </a:tc>
                <a:tc vMerge="1">
                  <a:txBody>
                    <a:bodyPr/>
                    <a:lstStyle/>
                    <a:p>
                      <a:endParaRPr lang="en-MY"/>
                    </a:p>
                  </a:txBody>
                  <a:tcPr/>
                </a:tc>
              </a:tr>
              <a:tr h="1210235">
                <a:tc>
                  <a:txBody>
                    <a:bodyPr/>
                    <a:lstStyle/>
                    <a:p>
                      <a:pPr>
                        <a:lnSpc>
                          <a:spcPct val="107000"/>
                        </a:lnSpc>
                        <a:spcAft>
                          <a:spcPts val="0"/>
                        </a:spcAft>
                      </a:pPr>
                      <a:r>
                        <a:rPr lang="en-US" sz="2000" dirty="0">
                          <a:effectLst/>
                          <a:latin typeface="Arial" pitchFamily="34" charset="0"/>
                          <a:cs typeface="Arial" pitchFamily="34" charset="0"/>
                        </a:rPr>
                        <a:t>Year or study</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Year 1 </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Year 2</a:t>
                      </a:r>
                      <a:endParaRPr lang="en-MY" sz="2000" dirty="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19 (18.6%)</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8 (9.9%)</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83 (81.4%)</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73(90.1%)</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0.072</a:t>
                      </a:r>
                      <a:endParaRPr lang="en-MY" sz="2000">
                        <a:effectLst/>
                        <a:latin typeface="Arial" pitchFamily="34" charset="0"/>
                        <a:ea typeface="Calibri" panose="020F0502020204030204" pitchFamily="34" charset="0"/>
                        <a:cs typeface="Arial" pitchFamily="34" charset="0"/>
                      </a:endParaRPr>
                    </a:p>
                  </a:txBody>
                  <a:tcPr marL="68580" marR="68580" marT="0" marB="0"/>
                </a:tc>
              </a:tr>
              <a:tr h="1210235">
                <a:tc>
                  <a:txBody>
                    <a:bodyPr/>
                    <a:lstStyle/>
                    <a:p>
                      <a:pPr>
                        <a:lnSpc>
                          <a:spcPct val="107000"/>
                        </a:lnSpc>
                        <a:spcAft>
                          <a:spcPts val="0"/>
                        </a:spcAft>
                      </a:pPr>
                      <a:r>
                        <a:rPr lang="en-US" sz="2000" dirty="0">
                          <a:effectLst/>
                          <a:latin typeface="Arial" pitchFamily="34" charset="0"/>
                          <a:cs typeface="Arial" pitchFamily="34" charset="0"/>
                        </a:rPr>
                        <a:t>Gender</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Male </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Female</a:t>
                      </a:r>
                      <a:endParaRPr lang="en-MY" sz="2000" dirty="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10 (18.9%)</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17 (13.1%)</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43 (81.1%)</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113 (86.9%)</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0.217</a:t>
                      </a:r>
                      <a:endParaRPr lang="en-MY" sz="2000">
                        <a:effectLst/>
                        <a:latin typeface="Arial" pitchFamily="34" charset="0"/>
                        <a:ea typeface="Calibri" panose="020F0502020204030204" pitchFamily="34" charset="0"/>
                        <a:cs typeface="Arial" pitchFamily="34" charset="0"/>
                      </a:endParaRPr>
                    </a:p>
                  </a:txBody>
                  <a:tcPr marL="68580" marR="68580" marT="0" marB="0"/>
                </a:tc>
              </a:tr>
              <a:tr h="1210235">
                <a:tc>
                  <a:txBody>
                    <a:bodyPr/>
                    <a:lstStyle/>
                    <a:p>
                      <a:pPr>
                        <a:lnSpc>
                          <a:spcPct val="107000"/>
                        </a:lnSpc>
                        <a:spcAft>
                          <a:spcPts val="0"/>
                        </a:spcAft>
                      </a:pPr>
                      <a:r>
                        <a:rPr lang="en-US" sz="2000">
                          <a:effectLst/>
                          <a:latin typeface="Arial" pitchFamily="34" charset="0"/>
                          <a:cs typeface="Arial" pitchFamily="34" charset="0"/>
                        </a:rPr>
                        <a:t>Race</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Malay</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Non malay</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20 (16.5%)</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7 (11.3%)</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101 (83.5%)</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55 (88.7%)</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0.237</a:t>
                      </a:r>
                      <a:endParaRPr lang="en-MY" sz="2000">
                        <a:effectLst/>
                        <a:latin typeface="Arial" pitchFamily="34" charset="0"/>
                        <a:ea typeface="Calibri" panose="020F0502020204030204" pitchFamily="34" charset="0"/>
                        <a:cs typeface="Arial" pitchFamily="34" charset="0"/>
                      </a:endParaRPr>
                    </a:p>
                  </a:txBody>
                  <a:tcPr marL="68580" marR="68580" marT="0" marB="0"/>
                </a:tc>
              </a:tr>
              <a:tr h="1210235">
                <a:tc>
                  <a:txBody>
                    <a:bodyPr/>
                    <a:lstStyle/>
                    <a:p>
                      <a:pPr>
                        <a:lnSpc>
                          <a:spcPct val="107000"/>
                        </a:lnSpc>
                        <a:spcAft>
                          <a:spcPts val="0"/>
                        </a:spcAft>
                      </a:pPr>
                      <a:r>
                        <a:rPr lang="en-US" sz="2000">
                          <a:effectLst/>
                          <a:latin typeface="Arial" pitchFamily="34" charset="0"/>
                          <a:cs typeface="Arial" pitchFamily="34" charset="0"/>
                        </a:rPr>
                        <a:t>BMI</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&gt;25</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&lt;25</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23 (15.1%)</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4 (12.9%)</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129 (84.9%)</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27 (87.1%)</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0.502</a:t>
                      </a:r>
                      <a:endParaRPr lang="en-MY" sz="2000">
                        <a:effectLst/>
                        <a:latin typeface="Arial" pitchFamily="34" charset="0"/>
                        <a:ea typeface="Calibri" panose="020F0502020204030204" pitchFamily="34" charset="0"/>
                        <a:cs typeface="Arial" pitchFamily="34" charset="0"/>
                      </a:endParaRPr>
                    </a:p>
                  </a:txBody>
                  <a:tcPr marL="68580" marR="68580" marT="0" marB="0"/>
                </a:tc>
              </a:tr>
              <a:tr h="1210235">
                <a:tc>
                  <a:txBody>
                    <a:bodyPr/>
                    <a:lstStyle/>
                    <a:p>
                      <a:pPr>
                        <a:lnSpc>
                          <a:spcPct val="107000"/>
                        </a:lnSpc>
                        <a:spcAft>
                          <a:spcPts val="0"/>
                        </a:spcAft>
                      </a:pPr>
                      <a:r>
                        <a:rPr lang="en-US" sz="2000" dirty="0">
                          <a:effectLst/>
                          <a:latin typeface="Arial" pitchFamily="34" charset="0"/>
                          <a:cs typeface="Arial" pitchFamily="34" charset="0"/>
                        </a:rPr>
                        <a:t>Parent income</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&gt;5000</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&lt;5000</a:t>
                      </a:r>
                      <a:endParaRPr lang="en-MY" sz="2000" dirty="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15 (14.4%)</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12 (15.2%)</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a:effectLst/>
                          <a:latin typeface="Arial" pitchFamily="34" charset="0"/>
                          <a:cs typeface="Arial" pitchFamily="34" charset="0"/>
                        </a:rPr>
                        <a:t> </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89 (85.6%)</a:t>
                      </a:r>
                      <a:endParaRPr lang="en-MY" sz="2000">
                        <a:effectLst/>
                        <a:latin typeface="Arial" pitchFamily="34" charset="0"/>
                        <a:cs typeface="Arial" pitchFamily="34" charset="0"/>
                      </a:endParaRPr>
                    </a:p>
                    <a:p>
                      <a:pPr>
                        <a:lnSpc>
                          <a:spcPct val="107000"/>
                        </a:lnSpc>
                        <a:spcAft>
                          <a:spcPts val="0"/>
                        </a:spcAft>
                      </a:pPr>
                      <a:r>
                        <a:rPr lang="en-US" sz="2000">
                          <a:effectLst/>
                          <a:latin typeface="Arial" pitchFamily="34" charset="0"/>
                          <a:cs typeface="Arial" pitchFamily="34" charset="0"/>
                        </a:rPr>
                        <a:t>67 (84.8%)</a:t>
                      </a:r>
                      <a:endParaRPr lang="en-MY" sz="2000">
                        <a:effectLst/>
                        <a:latin typeface="Arial" pitchFamily="34" charset="0"/>
                        <a:ea typeface="Calibri" panose="020F0502020204030204" pitchFamily="34" charset="0"/>
                        <a:cs typeface="Arial" pitchFamily="34" charset="0"/>
                      </a:endParaRPr>
                    </a:p>
                  </a:txBody>
                  <a:tcPr marL="68580" marR="68580" marT="0" marB="0"/>
                </a:tc>
                <a:tc>
                  <a:txBody>
                    <a:bodyPr/>
                    <a:lstStyle/>
                    <a:p>
                      <a:pPr>
                        <a:lnSpc>
                          <a:spcPct val="107000"/>
                        </a:lnSpc>
                        <a:spcAft>
                          <a:spcPts val="0"/>
                        </a:spcAft>
                      </a:pPr>
                      <a:r>
                        <a:rPr lang="en-US" sz="2000" dirty="0">
                          <a:effectLst/>
                          <a:latin typeface="Arial" pitchFamily="34" charset="0"/>
                          <a:cs typeface="Arial" pitchFamily="34" charset="0"/>
                        </a:rPr>
                        <a:t> </a:t>
                      </a:r>
                      <a:endParaRPr lang="en-MY" sz="2000" dirty="0">
                        <a:effectLst/>
                        <a:latin typeface="Arial" pitchFamily="34" charset="0"/>
                        <a:cs typeface="Arial" pitchFamily="34" charset="0"/>
                      </a:endParaRPr>
                    </a:p>
                    <a:p>
                      <a:pPr>
                        <a:lnSpc>
                          <a:spcPct val="107000"/>
                        </a:lnSpc>
                        <a:spcAft>
                          <a:spcPts val="0"/>
                        </a:spcAft>
                      </a:pPr>
                      <a:r>
                        <a:rPr lang="en-US" sz="2000" dirty="0">
                          <a:effectLst/>
                          <a:latin typeface="Arial" pitchFamily="34" charset="0"/>
                          <a:cs typeface="Arial" pitchFamily="34" charset="0"/>
                        </a:rPr>
                        <a:t>0.523</a:t>
                      </a:r>
                      <a:endParaRPr lang="en-MY" sz="2000" dirty="0">
                        <a:effectLst/>
                        <a:latin typeface="Arial" pitchFamily="34" charset="0"/>
                        <a:ea typeface="Calibri" panose="020F0502020204030204" pitchFamily="34" charset="0"/>
                        <a:cs typeface="Arial" pitchFamily="34" charset="0"/>
                      </a:endParaRPr>
                    </a:p>
                  </a:txBody>
                  <a:tcPr marL="68580" marR="68580" marT="0" marB="0"/>
                </a:tc>
              </a:tr>
            </a:tbl>
          </a:graphicData>
        </a:graphic>
      </p:graphicFrame>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tile tx="0" ty="0" sx="100000" sy="100000" flip="none" algn="tl"/>
          </a:blipFill>
          <a:ln>
            <a:solidFill>
              <a:schemeClr val="tx1"/>
            </a:solidFill>
          </a:ln>
        </p:spPr>
        <p:txBody>
          <a:bodyPr/>
          <a:lstStyle/>
          <a:p>
            <a:r>
              <a:rPr lang="en-US" b="1" dirty="0" smtClean="0">
                <a:latin typeface="Arial Rounded MT Bold" pitchFamily="34" charset="0"/>
              </a:rPr>
              <a:t>DISCUSSION</a:t>
            </a:r>
            <a:endParaRPr lang="id-ID" b="1" dirty="0">
              <a:latin typeface="Arial Rounded MT Bold" pitchFamily="34" charset="0"/>
            </a:endParaRPr>
          </a:p>
        </p:txBody>
      </p:sp>
      <p:graphicFrame>
        <p:nvGraphicFramePr>
          <p:cNvPr id="4" name="Content Placeholder 3"/>
          <p:cNvGraphicFramePr>
            <a:graphicFrameLocks noGrp="1"/>
          </p:cNvGraphicFramePr>
          <p:nvPr>
            <p:ph idx="1"/>
          </p:nvPr>
        </p:nvGraphicFramePr>
        <p:xfrm>
          <a:off x="308728" y="214290"/>
          <a:ext cx="11644395" cy="6360812"/>
        </p:xfrm>
        <a:graphic>
          <a:graphicData uri="http://schemas.openxmlformats.org/drawingml/2006/table">
            <a:tbl>
              <a:tblPr firstRow="1" bandRow="1">
                <a:tableStyleId>{93296810-A885-4BE3-A3E7-6D5BEEA58F35}</a:tableStyleId>
              </a:tblPr>
              <a:tblGrid>
                <a:gridCol w="2286016"/>
                <a:gridCol w="5476914"/>
                <a:gridCol w="3881465"/>
              </a:tblGrid>
              <a:tr h="714356">
                <a:tc>
                  <a:txBody>
                    <a:bodyPr/>
                    <a:lstStyle/>
                    <a:p>
                      <a:r>
                        <a:rPr lang="en-US" dirty="0" smtClean="0">
                          <a:effectLst>
                            <a:outerShdw blurRad="38100" dist="38100" dir="2700000" algn="tl">
                              <a:srgbClr val="000000">
                                <a:alpha val="43137"/>
                              </a:srgbClr>
                            </a:outerShdw>
                          </a:effectLst>
                          <a:latin typeface="Arial" pitchFamily="34" charset="0"/>
                          <a:cs typeface="Arial" pitchFamily="34" charset="0"/>
                        </a:rPr>
                        <a:t>VARIABLE</a:t>
                      </a:r>
                      <a:endParaRPr lang="id-ID" dirty="0">
                        <a:effectLst>
                          <a:outerShdw blurRad="38100" dist="38100" dir="2700000" algn="tl">
                            <a:srgbClr val="000000">
                              <a:alpha val="43137"/>
                            </a:srgbClr>
                          </a:outerShdw>
                        </a:effectLst>
                        <a:latin typeface="Arial" pitchFamily="34" charset="0"/>
                        <a:cs typeface="Arial" pitchFamily="34" charset="0"/>
                      </a:endParaRPr>
                    </a:p>
                  </a:txBody>
                  <a:tcPr/>
                </a:tc>
                <a:tc>
                  <a:txBody>
                    <a:bodyPr/>
                    <a:lstStyle/>
                    <a:p>
                      <a:r>
                        <a:rPr lang="en-US" dirty="0" smtClean="0">
                          <a:effectLst>
                            <a:outerShdw blurRad="38100" dist="38100" dir="2700000" algn="tl">
                              <a:srgbClr val="000000">
                                <a:alpha val="43137"/>
                              </a:srgbClr>
                            </a:outerShdw>
                          </a:effectLst>
                          <a:latin typeface="Arial" pitchFamily="34" charset="0"/>
                          <a:cs typeface="Arial" pitchFamily="34" charset="0"/>
                        </a:rPr>
                        <a:t>OTHER RESEARCH</a:t>
                      </a:r>
                      <a:endParaRPr lang="id-ID" dirty="0">
                        <a:effectLst>
                          <a:outerShdw blurRad="38100" dist="38100" dir="2700000" algn="tl">
                            <a:srgbClr val="000000">
                              <a:alpha val="43137"/>
                            </a:srgbClr>
                          </a:outerShdw>
                        </a:effectLst>
                        <a:latin typeface="Arial" pitchFamily="34" charset="0"/>
                        <a:cs typeface="Arial" pitchFamily="34" charset="0"/>
                      </a:endParaRPr>
                    </a:p>
                  </a:txBody>
                  <a:tcPr/>
                </a:tc>
                <a:tc>
                  <a:txBody>
                    <a:bodyPr/>
                    <a:lstStyle/>
                    <a:p>
                      <a:r>
                        <a:rPr lang="en-US" dirty="0" smtClean="0">
                          <a:effectLst>
                            <a:outerShdw blurRad="38100" dist="38100" dir="2700000" algn="tl">
                              <a:srgbClr val="000000">
                                <a:alpha val="43137"/>
                              </a:srgbClr>
                            </a:outerShdw>
                          </a:effectLst>
                          <a:latin typeface="Arial" pitchFamily="34" charset="0"/>
                          <a:cs typeface="Arial" pitchFamily="34" charset="0"/>
                        </a:rPr>
                        <a:t>OUR</a:t>
                      </a:r>
                      <a:r>
                        <a:rPr lang="en-US" baseline="0" dirty="0" smtClean="0">
                          <a:effectLst>
                            <a:outerShdw blurRad="38100" dist="38100" dir="2700000" algn="tl">
                              <a:srgbClr val="000000">
                                <a:alpha val="43137"/>
                              </a:srgbClr>
                            </a:outerShdw>
                          </a:effectLst>
                          <a:latin typeface="Arial" pitchFamily="34" charset="0"/>
                          <a:cs typeface="Arial" pitchFamily="34" charset="0"/>
                        </a:rPr>
                        <a:t> OPINION</a:t>
                      </a:r>
                      <a:endParaRPr lang="id-ID" dirty="0">
                        <a:effectLst>
                          <a:outerShdw blurRad="38100" dist="38100" dir="2700000" algn="tl">
                            <a:srgbClr val="000000">
                              <a:alpha val="43137"/>
                            </a:srgbClr>
                          </a:outerShdw>
                        </a:effectLst>
                        <a:latin typeface="Arial" pitchFamily="34" charset="0"/>
                        <a:cs typeface="Arial" pitchFamily="34" charset="0"/>
                      </a:endParaRPr>
                    </a:p>
                  </a:txBody>
                  <a:tcPr/>
                </a:tc>
              </a:tr>
              <a:tr h="1714536">
                <a:tc>
                  <a:txBody>
                    <a:bodyPr/>
                    <a:lstStyle/>
                    <a:p>
                      <a:r>
                        <a:rPr lang="en-US" b="1" dirty="0" smtClean="0">
                          <a:latin typeface="Arial" pitchFamily="34" charset="0"/>
                          <a:cs typeface="Arial" pitchFamily="34" charset="0"/>
                        </a:rPr>
                        <a:t>GENDER </a:t>
                      </a:r>
                      <a:endParaRPr lang="id-ID" b="1" dirty="0">
                        <a:latin typeface="Arial" pitchFamily="34" charset="0"/>
                        <a:cs typeface="Arial" pitchFamily="34" charset="0"/>
                      </a:endParaRPr>
                    </a:p>
                  </a:txBody>
                  <a:tcPr/>
                </a:tc>
                <a:tc>
                  <a:txBody>
                    <a:bodyPr/>
                    <a:lstStyle/>
                    <a:p>
                      <a:pPr algn="just"/>
                      <a:r>
                        <a:rPr lang="en-US" sz="1800" kern="1200" dirty="0" smtClean="0">
                          <a:latin typeface="Arial" pitchFamily="34" charset="0"/>
                          <a:cs typeface="Arial" pitchFamily="34" charset="0"/>
                        </a:rPr>
                        <a:t>Through a study, it reported that the prevalence of stress was higher among female students compared to male students </a:t>
                      </a:r>
                    </a:p>
                    <a:p>
                      <a:pPr algn="just"/>
                      <a:endParaRPr lang="en-US" sz="1800" kern="1200" dirty="0" smtClean="0">
                        <a:latin typeface="Arial" pitchFamily="34" charset="0"/>
                        <a:cs typeface="Arial" pitchFamily="34" charset="0"/>
                      </a:endParaRPr>
                    </a:p>
                    <a:p>
                      <a:pPr algn="just"/>
                      <a:r>
                        <a:rPr lang="en-US" sz="1800" b="1" i="1" kern="1200" dirty="0" smtClean="0">
                          <a:latin typeface="Arial" pitchFamily="34" charset="0"/>
                          <a:cs typeface="Arial" pitchFamily="34" charset="0"/>
                        </a:rPr>
                        <a:t>(Lloyd &amp; </a:t>
                      </a:r>
                      <a:r>
                        <a:rPr lang="en-US" sz="1800" b="1" i="1" kern="1200" dirty="0" err="1" smtClean="0">
                          <a:latin typeface="Arial" pitchFamily="34" charset="0"/>
                          <a:cs typeface="Arial" pitchFamily="34" charset="0"/>
                        </a:rPr>
                        <a:t>Gartrell</a:t>
                      </a:r>
                      <a:r>
                        <a:rPr lang="en-US" sz="1800" b="1" i="1" kern="1200" dirty="0" smtClean="0">
                          <a:latin typeface="Arial" pitchFamily="34" charset="0"/>
                          <a:cs typeface="Arial" pitchFamily="34" charset="0"/>
                        </a:rPr>
                        <a:t>, 1981)</a:t>
                      </a:r>
                      <a:endParaRPr lang="id-ID" b="1" i="1" dirty="0">
                        <a:latin typeface="Arial" pitchFamily="34" charset="0"/>
                        <a:cs typeface="Arial" pitchFamily="34" charset="0"/>
                      </a:endParaRPr>
                    </a:p>
                  </a:txBody>
                  <a:tcPr/>
                </a:tc>
                <a:tc>
                  <a:txBody>
                    <a:bodyPr/>
                    <a:lstStyle/>
                    <a:p>
                      <a:pPr algn="just"/>
                      <a:r>
                        <a:rPr lang="en-US" sz="1800" kern="1200" dirty="0" smtClean="0">
                          <a:latin typeface="Arial" pitchFamily="34" charset="0"/>
                          <a:cs typeface="Arial" pitchFamily="34" charset="0"/>
                        </a:rPr>
                        <a:t>This is  due to the number of female is way greater than number of male in this research study.</a:t>
                      </a:r>
                      <a:endParaRPr lang="id-ID" dirty="0">
                        <a:latin typeface="Arial" pitchFamily="34" charset="0"/>
                        <a:cs typeface="Arial" pitchFamily="34" charset="0"/>
                      </a:endParaRPr>
                    </a:p>
                  </a:txBody>
                  <a:tcPr/>
                </a:tc>
              </a:tr>
              <a:tr h="2286000">
                <a:tc>
                  <a:txBody>
                    <a:bodyPr/>
                    <a:lstStyle/>
                    <a:p>
                      <a:r>
                        <a:rPr lang="en-US" b="1" dirty="0" smtClean="0">
                          <a:latin typeface="Arial" pitchFamily="34" charset="0"/>
                          <a:cs typeface="Arial" pitchFamily="34" charset="0"/>
                        </a:rPr>
                        <a:t>YEAR OF STUDY</a:t>
                      </a:r>
                      <a:endParaRPr lang="id-ID" b="1" dirty="0">
                        <a:latin typeface="Arial" pitchFamily="34" charset="0"/>
                        <a:cs typeface="Arial" pitchFamily="34" charset="0"/>
                      </a:endParaRPr>
                    </a:p>
                  </a:txBody>
                  <a:tcPr/>
                </a:tc>
                <a:tc>
                  <a:txBody>
                    <a:bodyPr/>
                    <a:lstStyle/>
                    <a:p>
                      <a:pPr algn="just">
                        <a:buFont typeface="Arial" pitchFamily="34" charset="0"/>
                        <a:buChar char="•"/>
                      </a:pPr>
                      <a:r>
                        <a:rPr lang="en-US" sz="1800" kern="1200" dirty="0" smtClean="0">
                          <a:latin typeface="Arial" pitchFamily="34" charset="0"/>
                          <a:cs typeface="Arial" pitchFamily="34" charset="0"/>
                        </a:rPr>
                        <a:t>First year students show a lower stress prevalence compared to other second, third and fourth year students because they were just starting their course and not yet facing the difficult subjects and challenges in the studies.</a:t>
                      </a:r>
                    </a:p>
                    <a:p>
                      <a:pPr algn="just">
                        <a:buFont typeface="Arial" pitchFamily="34" charset="0"/>
                        <a:buNone/>
                      </a:pPr>
                      <a:endParaRPr lang="en-US" sz="1800" kern="1200" dirty="0" smtClean="0">
                        <a:latin typeface="Arial" pitchFamily="34" charset="0"/>
                        <a:cs typeface="Arial" pitchFamily="34" charset="0"/>
                      </a:endParaRPr>
                    </a:p>
                    <a:p>
                      <a:pPr algn="just">
                        <a:buFont typeface="Arial" pitchFamily="34" charset="0"/>
                        <a:buNone/>
                      </a:pPr>
                      <a:r>
                        <a:rPr lang="en-US" sz="1800" b="1" i="1" kern="1200" dirty="0" smtClean="0">
                          <a:latin typeface="Arial" pitchFamily="34" charset="0"/>
                          <a:cs typeface="Arial" pitchFamily="34" charset="0"/>
                        </a:rPr>
                        <a:t>(</a:t>
                      </a:r>
                      <a:r>
                        <a:rPr lang="en-US" sz="1800" b="1" i="1" kern="1200" dirty="0" err="1" smtClean="0">
                          <a:latin typeface="Arial" pitchFamily="34" charset="0"/>
                          <a:cs typeface="Arial" pitchFamily="34" charset="0"/>
                        </a:rPr>
                        <a:t>Yusoff</a:t>
                      </a:r>
                      <a:r>
                        <a:rPr lang="en-US" sz="1800" b="1" i="1" kern="1200" dirty="0" smtClean="0">
                          <a:latin typeface="Arial" pitchFamily="34" charset="0"/>
                          <a:cs typeface="Arial" pitchFamily="34" charset="0"/>
                        </a:rPr>
                        <a:t> et al., 2010) </a:t>
                      </a:r>
                    </a:p>
                    <a:p>
                      <a:pPr algn="just">
                        <a:buFont typeface="Arial" pitchFamily="34" charset="0"/>
                        <a:buNone/>
                      </a:pPr>
                      <a:endParaRPr lang="id-ID" sz="1800" kern="1200" dirty="0" smtClean="0">
                        <a:latin typeface="Arial" pitchFamily="34" charset="0"/>
                        <a:cs typeface="Arial" pitchFamily="34" charset="0"/>
                      </a:endParaRPr>
                    </a:p>
                    <a:p>
                      <a:pPr algn="just">
                        <a:buFont typeface="Arial" pitchFamily="34" charset="0"/>
                        <a:buChar char="•"/>
                      </a:pPr>
                      <a:r>
                        <a:rPr lang="en-US" sz="1800" kern="1200" dirty="0" smtClean="0">
                          <a:latin typeface="Arial" pitchFamily="34" charset="0"/>
                          <a:cs typeface="Arial" pitchFamily="34" charset="0"/>
                        </a:rPr>
                        <a:t>It showed a different result as first year students were significantly more stress compared to their seniors and it is due to adjustment process to medical education </a:t>
                      </a:r>
                    </a:p>
                    <a:p>
                      <a:pPr algn="just">
                        <a:buFont typeface="Arial" pitchFamily="34" charset="0"/>
                        <a:buChar char="•"/>
                      </a:pPr>
                      <a:endParaRPr lang="en-US" sz="1800" kern="1200" dirty="0" smtClean="0">
                        <a:latin typeface="Arial" pitchFamily="34" charset="0"/>
                        <a:cs typeface="Arial" pitchFamily="34" charset="0"/>
                      </a:endParaRPr>
                    </a:p>
                    <a:p>
                      <a:pPr algn="just">
                        <a:buFont typeface="Arial" pitchFamily="34" charset="0"/>
                        <a:buNone/>
                      </a:pPr>
                      <a:r>
                        <a:rPr lang="en-US" sz="1800" b="1" i="1" kern="1200" dirty="0" smtClean="0">
                          <a:latin typeface="Arial" pitchFamily="34" charset="0"/>
                          <a:cs typeface="Arial" pitchFamily="34" charset="0"/>
                        </a:rPr>
                        <a:t>(</a:t>
                      </a:r>
                      <a:r>
                        <a:rPr lang="en-US" sz="1800" b="1" i="1" kern="1200" dirty="0" err="1" smtClean="0">
                          <a:latin typeface="Arial" pitchFamily="34" charset="0"/>
                          <a:cs typeface="Arial" pitchFamily="34" charset="0"/>
                        </a:rPr>
                        <a:t>Zaid</a:t>
                      </a:r>
                      <a:r>
                        <a:rPr lang="en-US" sz="1800" b="1" i="1" kern="1200" dirty="0" smtClean="0">
                          <a:latin typeface="Arial" pitchFamily="34" charset="0"/>
                          <a:cs typeface="Arial" pitchFamily="34" charset="0"/>
                        </a:rPr>
                        <a:t> et al., 2007)</a:t>
                      </a:r>
                      <a:endParaRPr lang="id-ID" b="1" i="1" dirty="0">
                        <a:latin typeface="Arial" pitchFamily="34" charset="0"/>
                        <a:cs typeface="Arial" pitchFamily="34" charset="0"/>
                      </a:endParaRPr>
                    </a:p>
                  </a:txBody>
                  <a:tcPr/>
                </a:tc>
                <a:tc>
                  <a:txBody>
                    <a:bodyPr/>
                    <a:lstStyle/>
                    <a:p>
                      <a:pPr algn="just">
                        <a:buFont typeface="Arial" pitchFamily="34" charset="0"/>
                        <a:buChar char="•"/>
                      </a:pPr>
                      <a:r>
                        <a:rPr lang="en-US" sz="1800" kern="1200" dirty="0" smtClean="0">
                          <a:latin typeface="Arial" pitchFamily="34" charset="0"/>
                          <a:cs typeface="Arial" pitchFamily="34" charset="0"/>
                        </a:rPr>
                        <a:t>They are still in preclinical year with almost similar pattern of learning whereby both year focuses on the theory </a:t>
                      </a:r>
                      <a:endParaRPr lang="id-ID" sz="1800" kern="1200" dirty="0" smtClean="0">
                        <a:latin typeface="Arial" pitchFamily="34" charset="0"/>
                        <a:cs typeface="Arial" pitchFamily="34" charset="0"/>
                      </a:endParaRPr>
                    </a:p>
                    <a:p>
                      <a:pPr algn="just"/>
                      <a:endParaRPr lang="en-US" sz="1800" kern="1200" dirty="0" smtClean="0">
                        <a:latin typeface="Arial" pitchFamily="34" charset="0"/>
                        <a:cs typeface="Arial" pitchFamily="34" charset="0"/>
                      </a:endParaRPr>
                    </a:p>
                    <a:p>
                      <a:pPr algn="just">
                        <a:buFont typeface="Arial" pitchFamily="34" charset="0"/>
                        <a:buChar char="•"/>
                      </a:pPr>
                      <a:r>
                        <a:rPr lang="en-US" sz="1800" kern="1200" dirty="0" smtClean="0">
                          <a:latin typeface="Arial" pitchFamily="34" charset="0"/>
                          <a:cs typeface="Arial" pitchFamily="34" charset="0"/>
                        </a:rPr>
                        <a:t>There is no external factors that cause stress at the moment the researchers distribute the questionnaire for example end module examination</a:t>
                      </a:r>
                      <a:endParaRPr lang="id-ID" sz="1800" kern="1200" dirty="0" smtClean="0">
                        <a:latin typeface="Arial" pitchFamily="34" charset="0"/>
                        <a:cs typeface="Arial" pitchFamily="34" charset="0"/>
                      </a:endParaRPr>
                    </a:p>
                    <a:p>
                      <a:pPr algn="just"/>
                      <a:endParaRPr lang="id-ID" dirty="0">
                        <a:latin typeface="Arial" pitchFamily="34" charset="0"/>
                        <a:cs typeface="Arial" pitchFamily="34" charset="0"/>
                      </a:endParaRPr>
                    </a:p>
                  </a:txBody>
                  <a:tcPr/>
                </a:tc>
              </a:tr>
            </a:tbl>
          </a:graphicData>
        </a:graphic>
      </p:graphicFrame>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37290" y="285728"/>
          <a:ext cx="11580813" cy="6316336"/>
        </p:xfrm>
        <a:graphic>
          <a:graphicData uri="http://schemas.openxmlformats.org/drawingml/2006/table">
            <a:tbl>
              <a:tblPr firstRow="1" bandRow="1">
                <a:tableStyleId>{16D9F66E-5EB9-4882-86FB-DCBF35E3C3E4}</a:tableStyleId>
              </a:tblPr>
              <a:tblGrid>
                <a:gridCol w="2286016"/>
                <a:gridCol w="5434526"/>
                <a:gridCol w="3860271"/>
              </a:tblGrid>
              <a:tr h="1446685">
                <a:tc>
                  <a:txBody>
                    <a:bodyPr/>
                    <a:lstStyle/>
                    <a:p>
                      <a:r>
                        <a:rPr lang="en-US" b="1" dirty="0" smtClean="0">
                          <a:latin typeface="Arial" pitchFamily="34" charset="0"/>
                          <a:cs typeface="Arial" pitchFamily="34" charset="0"/>
                        </a:rPr>
                        <a:t>RACE</a:t>
                      </a:r>
                      <a:endParaRPr lang="id-ID" b="1" dirty="0">
                        <a:latin typeface="Arial" pitchFamily="34" charset="0"/>
                        <a:cs typeface="Arial" pitchFamily="34" charset="0"/>
                      </a:endParaRPr>
                    </a:p>
                  </a:txBody>
                  <a:tcPr/>
                </a:tc>
                <a:tc>
                  <a:txBody>
                    <a:bodyPr/>
                    <a:lstStyle/>
                    <a:p>
                      <a:pPr algn="just"/>
                      <a:r>
                        <a:rPr lang="en-US" sz="1800" b="0" kern="1200" dirty="0" smtClean="0">
                          <a:latin typeface="Arial" pitchFamily="34" charset="0"/>
                          <a:cs typeface="Arial" pitchFamily="34" charset="0"/>
                        </a:rPr>
                        <a:t>There is a study that shows the Chinese have higher level of stress compared to Malays and Indians </a:t>
                      </a:r>
                    </a:p>
                    <a:p>
                      <a:pPr algn="just"/>
                      <a:endParaRPr lang="en-US" sz="1800" b="0" kern="1200" dirty="0" smtClean="0">
                        <a:latin typeface="Arial" pitchFamily="34" charset="0"/>
                        <a:cs typeface="Arial" pitchFamily="34" charset="0"/>
                      </a:endParaRPr>
                    </a:p>
                    <a:p>
                      <a:pPr algn="just"/>
                      <a:r>
                        <a:rPr lang="en-US" sz="1800" b="1" i="1" kern="1200" dirty="0" smtClean="0">
                          <a:latin typeface="Arial" pitchFamily="34" charset="0"/>
                          <a:cs typeface="Arial" pitchFamily="34" charset="0"/>
                        </a:rPr>
                        <a:t>(</a:t>
                      </a:r>
                      <a:r>
                        <a:rPr lang="en-US" sz="1800" b="1" i="1" kern="1200" dirty="0" err="1" smtClean="0">
                          <a:latin typeface="Arial" pitchFamily="34" charset="0"/>
                          <a:cs typeface="Arial" pitchFamily="34" charset="0"/>
                        </a:rPr>
                        <a:t>Noradilah</a:t>
                      </a:r>
                      <a:r>
                        <a:rPr lang="en-US" sz="1800" b="1" i="1" kern="1200" dirty="0" smtClean="0">
                          <a:latin typeface="Arial" pitchFamily="34" charset="0"/>
                          <a:cs typeface="Arial" pitchFamily="34" charset="0"/>
                        </a:rPr>
                        <a:t> et al., 2009)</a:t>
                      </a:r>
                    </a:p>
                    <a:p>
                      <a:pPr algn="just"/>
                      <a:endParaRPr lang="id-ID" b="1" i="1" dirty="0">
                        <a:latin typeface="Arial" pitchFamily="34" charset="0"/>
                        <a:cs typeface="Arial" pitchFamily="34" charset="0"/>
                      </a:endParaRPr>
                    </a:p>
                  </a:txBody>
                  <a:tcPr/>
                </a:tc>
                <a:tc>
                  <a:txBody>
                    <a:bodyPr/>
                    <a:lstStyle/>
                    <a:p>
                      <a:pPr algn="just"/>
                      <a:r>
                        <a:rPr lang="en-US" b="0" dirty="0" smtClean="0">
                          <a:latin typeface="Arial" pitchFamily="34" charset="0"/>
                          <a:cs typeface="Arial" pitchFamily="34" charset="0"/>
                        </a:rPr>
                        <a:t>There</a:t>
                      </a:r>
                      <a:r>
                        <a:rPr lang="en-US" b="0" baseline="0" dirty="0" smtClean="0">
                          <a:latin typeface="Arial" pitchFamily="34" charset="0"/>
                          <a:cs typeface="Arial" pitchFamily="34" charset="0"/>
                        </a:rPr>
                        <a:t> is a great difference between the number of students in each races whereby it can cause the result to be insignificant </a:t>
                      </a:r>
                      <a:endParaRPr lang="id-ID" b="0" dirty="0">
                        <a:latin typeface="Arial" pitchFamily="34" charset="0"/>
                        <a:cs typeface="Arial" pitchFamily="34" charset="0"/>
                      </a:endParaRPr>
                    </a:p>
                  </a:txBody>
                  <a:tcPr/>
                </a:tc>
              </a:tr>
              <a:tr h="1446685">
                <a:tc>
                  <a:txBody>
                    <a:bodyPr/>
                    <a:lstStyle/>
                    <a:p>
                      <a:r>
                        <a:rPr lang="en-US" b="1" dirty="0" smtClean="0">
                          <a:latin typeface="Arial" pitchFamily="34" charset="0"/>
                          <a:cs typeface="Arial" pitchFamily="34" charset="0"/>
                        </a:rPr>
                        <a:t>BMI</a:t>
                      </a:r>
                      <a:endParaRPr lang="id-ID" b="1" dirty="0">
                        <a:latin typeface="Arial" pitchFamily="34" charset="0"/>
                        <a:cs typeface="Arial"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kern="1200" dirty="0" smtClean="0">
                          <a:latin typeface="Arial" pitchFamily="34" charset="0"/>
                          <a:cs typeface="Arial" pitchFamily="34" charset="0"/>
                        </a:rPr>
                        <a:t>There is significance of presence or absence of stress that may influence body weight. </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0" kern="1200" dirty="0" smtClean="0">
                        <a:latin typeface="Arial" pitchFamily="34" charset="0"/>
                        <a:cs typeface="Arial"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latin typeface="Arial" pitchFamily="34" charset="0"/>
                          <a:cs typeface="Arial" pitchFamily="34" charset="0"/>
                        </a:rPr>
                        <a:t> (Kumar et al, 2007)</a:t>
                      </a:r>
                      <a:endParaRPr lang="id-ID" sz="1800" b="1" i="1" kern="1200" dirty="0" smtClean="0">
                        <a:latin typeface="Arial" pitchFamily="34" charset="0"/>
                        <a:cs typeface="Arial" pitchFamily="34" charset="0"/>
                      </a:endParaRPr>
                    </a:p>
                    <a:p>
                      <a:pPr algn="just"/>
                      <a:endParaRPr lang="id-ID" b="0" dirty="0">
                        <a:latin typeface="Arial" pitchFamily="34" charset="0"/>
                        <a:cs typeface="Arial" pitchFamily="34" charset="0"/>
                      </a:endParaRPr>
                    </a:p>
                  </a:txBody>
                  <a:tcPr/>
                </a:tc>
                <a:tc>
                  <a:txBody>
                    <a:bodyPr/>
                    <a:lstStyle/>
                    <a:p>
                      <a:pPr algn="just"/>
                      <a:r>
                        <a:rPr lang="en-US" b="0" dirty="0" smtClean="0">
                          <a:latin typeface="Arial" pitchFamily="34" charset="0"/>
                          <a:cs typeface="Arial" pitchFamily="34" charset="0"/>
                        </a:rPr>
                        <a:t>We assume that students with a normal</a:t>
                      </a:r>
                      <a:r>
                        <a:rPr lang="en-US" b="0" baseline="0" dirty="0" smtClean="0">
                          <a:latin typeface="Arial" pitchFamily="34" charset="0"/>
                          <a:cs typeface="Arial" pitchFamily="34" charset="0"/>
                        </a:rPr>
                        <a:t> BMI are more concern in maintaining their weight.</a:t>
                      </a:r>
                      <a:endParaRPr lang="id-ID" b="0" dirty="0">
                        <a:latin typeface="Arial" pitchFamily="34" charset="0"/>
                        <a:cs typeface="Arial" pitchFamily="34" charset="0"/>
                      </a:endParaRPr>
                    </a:p>
                  </a:txBody>
                  <a:tcPr/>
                </a:tc>
              </a:tr>
              <a:tr h="3115936">
                <a:tc>
                  <a:txBody>
                    <a:bodyPr/>
                    <a:lstStyle/>
                    <a:p>
                      <a:r>
                        <a:rPr lang="en-US" b="1" dirty="0" smtClean="0">
                          <a:latin typeface="Arial" pitchFamily="34" charset="0"/>
                          <a:cs typeface="Arial" pitchFamily="34" charset="0"/>
                        </a:rPr>
                        <a:t>FAMILY INCOME</a:t>
                      </a:r>
                      <a:endParaRPr lang="id-ID" b="1" dirty="0">
                        <a:latin typeface="Arial" pitchFamily="34" charset="0"/>
                        <a:cs typeface="Arial"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kern="1200" dirty="0" smtClean="0">
                          <a:latin typeface="Arial" pitchFamily="34" charset="0"/>
                          <a:cs typeface="Arial" pitchFamily="34" charset="0"/>
                        </a:rPr>
                        <a:t>Physiological distress was associated with parents’ total income, which the higher parents’ income group were less likely to develop physiological distress than middle and lower parents’ income group </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0" kern="1200" dirty="0" smtClean="0">
                        <a:latin typeface="Arial" pitchFamily="34" charset="0"/>
                        <a:cs typeface="Arial"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kern="1200" dirty="0" smtClean="0">
                          <a:latin typeface="Arial" pitchFamily="34" charset="0"/>
                          <a:cs typeface="Arial" pitchFamily="34" charset="0"/>
                        </a:rPr>
                        <a:t>(</a:t>
                      </a:r>
                      <a:r>
                        <a:rPr lang="en-US" sz="1800" b="1" i="1" kern="1200" dirty="0" err="1" smtClean="0">
                          <a:latin typeface="Arial" pitchFamily="34" charset="0"/>
                          <a:cs typeface="Arial" pitchFamily="34" charset="0"/>
                        </a:rPr>
                        <a:t>Yusoff</a:t>
                      </a:r>
                      <a:r>
                        <a:rPr lang="en-US" sz="1800" b="1" i="1" kern="1200" dirty="0" smtClean="0">
                          <a:latin typeface="Arial" pitchFamily="34" charset="0"/>
                          <a:cs typeface="Arial" pitchFamily="34" charset="0"/>
                        </a:rPr>
                        <a:t> MSB, 2013)</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0" kern="1200" dirty="0" smtClean="0">
                        <a:latin typeface="Arial" pitchFamily="34" charset="0"/>
                        <a:cs typeface="Arial"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0" kern="1200" dirty="0" smtClean="0">
                          <a:latin typeface="Arial" pitchFamily="34" charset="0"/>
                          <a:cs typeface="Arial" pitchFamily="34" charset="0"/>
                        </a:rPr>
                        <a:t> This is supported by </a:t>
                      </a:r>
                      <a:r>
                        <a:rPr lang="en-US" sz="1800" b="1" i="1" kern="1200" dirty="0" err="1" smtClean="0">
                          <a:latin typeface="Arial" pitchFamily="34" charset="0"/>
                          <a:cs typeface="Arial" pitchFamily="34" charset="0"/>
                        </a:rPr>
                        <a:t>Dashidd</a:t>
                      </a:r>
                      <a:r>
                        <a:rPr lang="en-US" sz="1800" b="1" i="1" kern="1200" dirty="0" smtClean="0">
                          <a:latin typeface="Arial" pitchFamily="34" charset="0"/>
                          <a:cs typeface="Arial" pitchFamily="34" charset="0"/>
                        </a:rPr>
                        <a:t>, </a:t>
                      </a:r>
                      <a:r>
                        <a:rPr lang="en-US" sz="1800" b="1" i="1" kern="1200" dirty="0" err="1" smtClean="0">
                          <a:latin typeface="Arial" pitchFamily="34" charset="0"/>
                          <a:cs typeface="Arial" pitchFamily="34" charset="0"/>
                        </a:rPr>
                        <a:t>DiMicco</a:t>
                      </a:r>
                      <a:r>
                        <a:rPr lang="en-US" sz="1800" b="1" i="1" kern="1200" dirty="0" smtClean="0">
                          <a:latin typeface="Arial" pitchFamily="34" charset="0"/>
                          <a:cs typeface="Arial" pitchFamily="34" charset="0"/>
                        </a:rPr>
                        <a:t>, Myers, &amp; Sheppard (2009)	</a:t>
                      </a:r>
                      <a:endParaRPr lang="id-ID" sz="1800" b="1" i="1" kern="1200" dirty="0" smtClean="0">
                        <a:latin typeface="Arial" pitchFamily="34" charset="0"/>
                        <a:cs typeface="Arial" pitchFamily="34" charset="0"/>
                      </a:endParaRPr>
                    </a:p>
                    <a:p>
                      <a:pPr algn="just"/>
                      <a:endParaRPr lang="id-ID" b="0" dirty="0">
                        <a:latin typeface="Arial" pitchFamily="34" charset="0"/>
                        <a:cs typeface="Arial" pitchFamily="34" charset="0"/>
                      </a:endParaRPr>
                    </a:p>
                  </a:txBody>
                  <a:tcPr/>
                </a:tc>
                <a:tc>
                  <a:txBody>
                    <a:bodyPr/>
                    <a:lstStyle/>
                    <a:p>
                      <a:pPr algn="just">
                        <a:buFont typeface="Arial" pitchFamily="34" charset="0"/>
                        <a:buChar char="•"/>
                      </a:pPr>
                      <a:r>
                        <a:rPr lang="en-US" b="0" dirty="0" smtClean="0">
                          <a:latin typeface="Arial" pitchFamily="34" charset="0"/>
                          <a:cs typeface="Arial" pitchFamily="34" charset="0"/>
                        </a:rPr>
                        <a:t>We assume that there is a high expectation in</a:t>
                      </a:r>
                      <a:r>
                        <a:rPr lang="en-US" b="0" baseline="0" dirty="0" smtClean="0">
                          <a:latin typeface="Arial" pitchFamily="34" charset="0"/>
                          <a:cs typeface="Arial" pitchFamily="34" charset="0"/>
                        </a:rPr>
                        <a:t> their study that could affect the results . </a:t>
                      </a:r>
                    </a:p>
                    <a:p>
                      <a:pPr algn="just"/>
                      <a:endParaRPr lang="en-US" b="0" baseline="0" dirty="0" smtClean="0">
                        <a:latin typeface="Arial" pitchFamily="34" charset="0"/>
                        <a:cs typeface="Arial" pitchFamily="34" charset="0"/>
                      </a:endParaRPr>
                    </a:p>
                    <a:p>
                      <a:pPr algn="just">
                        <a:buFont typeface="Arial" pitchFamily="34" charset="0"/>
                        <a:buChar char="•"/>
                      </a:pPr>
                      <a:r>
                        <a:rPr lang="en-US" b="0" baseline="0" dirty="0" smtClean="0">
                          <a:latin typeface="Arial" pitchFamily="34" charset="0"/>
                          <a:cs typeface="Arial" pitchFamily="34" charset="0"/>
                        </a:rPr>
                        <a:t>It  is also not a significant variable because some of the students already have sponsorships from various organizations.</a:t>
                      </a:r>
                      <a:endParaRPr lang="id-ID" b="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a:ln>
            <a:solidFill>
              <a:schemeClr val="tx1"/>
            </a:solidFill>
          </a:ln>
        </p:spPr>
        <p:txBody>
          <a:bodyPr/>
          <a:lstStyle/>
          <a:p>
            <a:r>
              <a:rPr lang="en-US" b="1" dirty="0" smtClean="0">
                <a:latin typeface="Arial Rounded MT Bold" pitchFamily="34" charset="0"/>
              </a:rPr>
              <a:t>CONCLUSION</a:t>
            </a:r>
            <a:endParaRPr lang="id-ID" b="1" dirty="0">
              <a:latin typeface="Arial Rounded MT Bold" pitchFamily="34" charset="0"/>
            </a:endParaRPr>
          </a:p>
        </p:txBody>
      </p:sp>
      <p:sp>
        <p:nvSpPr>
          <p:cNvPr id="3" name="Content Placeholder 2"/>
          <p:cNvSpPr>
            <a:spLocks noGrp="1"/>
          </p:cNvSpPr>
          <p:nvPr>
            <p:ph idx="1"/>
          </p:nvPr>
        </p:nvSpPr>
        <p:spPr>
          <a:xfrm>
            <a:off x="594480" y="214291"/>
            <a:ext cx="10971372" cy="2928957"/>
          </a:xfrm>
          <a:solidFill>
            <a:srgbClr val="FFFF66"/>
          </a:solidFill>
        </p:spPr>
        <p:style>
          <a:lnRef idx="2">
            <a:schemeClr val="dk1"/>
          </a:lnRef>
          <a:fillRef idx="1">
            <a:schemeClr val="lt1"/>
          </a:fillRef>
          <a:effectRef idx="0">
            <a:schemeClr val="dk1"/>
          </a:effectRef>
          <a:fontRef idx="minor">
            <a:schemeClr val="dk1"/>
          </a:fontRef>
        </p:style>
        <p:txBody>
          <a:bodyPr>
            <a:normAutofit/>
          </a:bodyPr>
          <a:lstStyle/>
          <a:p>
            <a:pPr algn="just"/>
            <a:r>
              <a:rPr lang="en-US" sz="2400" dirty="0" smtClean="0">
                <a:latin typeface="Times New Roman" pitchFamily="18" charset="0"/>
                <a:cs typeface="Times New Roman" pitchFamily="18" charset="0"/>
              </a:rPr>
              <a:t>The stress level among pre-clinical medical students are not significant.</a:t>
            </a:r>
          </a:p>
          <a:p>
            <a:pPr algn="just"/>
            <a:r>
              <a:rPr lang="en-US" sz="2400" dirty="0" smtClean="0">
                <a:latin typeface="Times New Roman" pitchFamily="18" charset="0"/>
                <a:cs typeface="Times New Roman" pitchFamily="18" charset="0"/>
              </a:rPr>
              <a:t> We can also conclude that year of study, gender, race, Body Mass Index (BMI) and family income are not the one that can contribute to stress. </a:t>
            </a:r>
          </a:p>
          <a:p>
            <a:pPr algn="just"/>
            <a:r>
              <a:rPr lang="en-US" sz="2400" dirty="0" smtClean="0">
                <a:latin typeface="Times New Roman" pitchFamily="18" charset="0"/>
                <a:cs typeface="Times New Roman" pitchFamily="18" charset="0"/>
              </a:rPr>
              <a:t>But based on other studies that have been carried, the students that enter medical school have higher stress than before they have entered medical school (</a:t>
            </a:r>
            <a:r>
              <a:rPr lang="en-US" sz="2400" dirty="0" err="1" smtClean="0">
                <a:latin typeface="Times New Roman" pitchFamily="18" charset="0"/>
                <a:cs typeface="Times New Roman" pitchFamily="18" charset="0"/>
              </a:rPr>
              <a:t>Yusoff</a:t>
            </a:r>
            <a:r>
              <a:rPr lang="en-US" sz="2400" dirty="0" smtClean="0">
                <a:latin typeface="Times New Roman" pitchFamily="18" charset="0"/>
                <a:cs typeface="Times New Roman" pitchFamily="18" charset="0"/>
              </a:rPr>
              <a:t> MSB, 2011). </a:t>
            </a:r>
          </a:p>
          <a:p>
            <a:pPr algn="just"/>
            <a:r>
              <a:rPr lang="en-US" sz="2400" dirty="0" smtClean="0">
                <a:latin typeface="Times New Roman" pitchFamily="18" charset="0"/>
                <a:cs typeface="Times New Roman" pitchFamily="18" charset="0"/>
              </a:rPr>
              <a:t>This shows that medical education is highly stressful (</a:t>
            </a:r>
            <a:r>
              <a:rPr lang="en-US" sz="2400" dirty="0" err="1" smtClean="0">
                <a:latin typeface="Times New Roman" pitchFamily="18" charset="0"/>
                <a:cs typeface="Times New Roman" pitchFamily="18" charset="0"/>
              </a:rPr>
              <a:t>Jeong</a:t>
            </a:r>
            <a:r>
              <a:rPr lang="en-US" sz="2400" dirty="0" smtClean="0">
                <a:latin typeface="Times New Roman" pitchFamily="18" charset="0"/>
                <a:cs typeface="Times New Roman" pitchFamily="18" charset="0"/>
              </a:rPr>
              <a:t>, 2010). </a:t>
            </a:r>
            <a:endParaRPr lang="id-ID" sz="2400" dirty="0" smtClean="0">
              <a:latin typeface="Times New Roman" pitchFamily="18" charset="0"/>
              <a:cs typeface="Times New Roman" pitchFamily="18" charset="0"/>
            </a:endParaRPr>
          </a:p>
        </p:txBody>
      </p:sp>
      <p:sp>
        <p:nvSpPr>
          <p:cNvPr id="4" name="Down Arrow Callout 3"/>
          <p:cNvSpPr/>
          <p:nvPr/>
        </p:nvSpPr>
        <p:spPr>
          <a:xfrm>
            <a:off x="594480" y="3357562"/>
            <a:ext cx="4786346" cy="3071810"/>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smtClean="0">
                <a:solidFill>
                  <a:schemeClr val="bg1"/>
                </a:solidFill>
                <a:latin typeface="Arial" pitchFamily="34" charset="0"/>
                <a:cs typeface="Arial" pitchFamily="34" charset="0"/>
              </a:rPr>
              <a:t>Coping strategies which have been included in Personal and Professional Development (PPD) module will teach and educate students on how to manage stress in medical school. </a:t>
            </a:r>
            <a:endParaRPr lang="id-ID" sz="2000" b="1" dirty="0">
              <a:solidFill>
                <a:schemeClr val="bg1"/>
              </a:solidFill>
            </a:endParaRPr>
          </a:p>
        </p:txBody>
      </p:sp>
      <p:sp>
        <p:nvSpPr>
          <p:cNvPr id="5" name="10-Point Star 4"/>
          <p:cNvSpPr/>
          <p:nvPr/>
        </p:nvSpPr>
        <p:spPr>
          <a:xfrm>
            <a:off x="6738148" y="3214686"/>
            <a:ext cx="4572032" cy="3357586"/>
          </a:xfrm>
          <a:prstGeom prst="star10">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0000"/>
                </a:solidFill>
                <a:latin typeface="Arial" pitchFamily="34" charset="0"/>
                <a:cs typeface="Arial" pitchFamily="34" charset="0"/>
              </a:rPr>
              <a:t>Students who are facing with stress must get proper attention from family, friends and lecturers as this condition may worsen and progress  into anxiety or depression</a:t>
            </a:r>
            <a:endParaRPr lang="id-ID" sz="2000" dirty="0">
              <a:solidFill>
                <a:srgbClr val="FF0000"/>
              </a:solidFill>
            </a:endParaRPr>
          </a:p>
        </p:txBody>
      </p:sp>
      <p:pic>
        <p:nvPicPr>
          <p:cNvPr id="1026" name="Picture 2" descr="C:\Users\PC\AppData\Local\Microsoft\Windows\INetCache\IE\NQOKTXMP\warning-sign-exclamation-mark-triangle-5769-large[1].png"/>
          <p:cNvPicPr>
            <a:picLocks noChangeAspect="1" noChangeArrowheads="1"/>
          </p:cNvPicPr>
          <p:nvPr/>
        </p:nvPicPr>
        <p:blipFill>
          <a:blip r:embed="rId3"/>
          <a:srcRect/>
          <a:stretch>
            <a:fillRect/>
          </a:stretch>
        </p:blipFill>
        <p:spPr bwMode="auto">
          <a:xfrm rot="20030437">
            <a:off x="6391270" y="3474286"/>
            <a:ext cx="1072975" cy="9442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from="(-#ppt_w/2)" to="(#ppt_x)" calcmode="lin" valueType="num">
                                      <p:cBhvr>
                                        <p:cTn id="19" dur="300" fill="hold">
                                          <p:stCondLst>
                                            <p:cond delay="0"/>
                                          </p:stCondLst>
                                        </p:cTn>
                                        <p:tgtEl>
                                          <p:spTgt spid="3">
                                            <p:bg/>
                                          </p:spTgt>
                                        </p:tgtEl>
                                        <p:attrNameLst>
                                          <p:attrName>ppt_x</p:attrName>
                                        </p:attrNameLst>
                                      </p:cBhvr>
                                    </p:anim>
                                    <p:anim from="0" to="-1.0" calcmode="lin" valueType="num">
                                      <p:cBhvr>
                                        <p:cTn id="20" dur="100" decel="50000" autoRev="1" fill="hold">
                                          <p:stCondLst>
                                            <p:cond delay="300"/>
                                          </p:stCondLst>
                                        </p:cTn>
                                        <p:tgtEl>
                                          <p:spTgt spid="3">
                                            <p:bg/>
                                          </p:spTgt>
                                        </p:tgtEl>
                                        <p:attrNameLst>
                                          <p:attrName>xshear</p:attrName>
                                        </p:attrNameLst>
                                      </p:cBhvr>
                                    </p:anim>
                                    <p:animScale>
                                      <p:cBhvr>
                                        <p:cTn id="21" dur="100" decel="100000" autoRev="1" fill="hold">
                                          <p:stCondLst>
                                            <p:cond delay="300"/>
                                          </p:stCondLst>
                                        </p:cTn>
                                        <p:tgtEl>
                                          <p:spTgt spid="3">
                                            <p:bg/>
                                          </p:spTgt>
                                        </p:tgtEl>
                                      </p:cBhvr>
                                      <p:from x="100000" y="100000"/>
                                      <p:to x="80000" y="100000"/>
                                    </p:animScale>
                                    <p:anim by="(#ppt_h/3+#ppt_w*0.1)" calcmode="lin" valueType="num">
                                      <p:cBhvr additive="sum">
                                        <p:cTn id="22" dur="100" decel="100000" autoRev="1" fill="hold">
                                          <p:stCondLst>
                                            <p:cond delay="300"/>
                                          </p:stCondLst>
                                        </p:cTn>
                                        <p:tgtEl>
                                          <p:spTgt spid="3">
                                            <p:bg/>
                                          </p:spTgt>
                                        </p:tgtEl>
                                        <p:attrNameLst>
                                          <p:attrName>ppt_x</p:attrName>
                                        </p:attrNameLst>
                                      </p:cBhvr>
                                    </p:anim>
                                  </p:childTnLst>
                                </p:cTn>
                              </p:par>
                              <p:par>
                                <p:cTn id="23" presetID="34"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from="(-#ppt_w/2)" to="(#ppt_x)" calcmode="lin" valueType="num">
                                      <p:cBhvr>
                                        <p:cTn id="25" dur="300" fill="hold">
                                          <p:stCondLst>
                                            <p:cond delay="0"/>
                                          </p:stCondLst>
                                        </p:cTn>
                                        <p:tgtEl>
                                          <p:spTgt spid="3">
                                            <p:txEl>
                                              <p:pRg st="0" end="0"/>
                                            </p:txEl>
                                          </p:spTgt>
                                        </p:tgtEl>
                                        <p:attrNameLst>
                                          <p:attrName>ppt_x</p:attrName>
                                        </p:attrNameLst>
                                      </p:cBhvr>
                                    </p:anim>
                                    <p:anim from="0" to="-1.0" calcmode="lin" valueType="num">
                                      <p:cBhvr>
                                        <p:cTn id="26" dur="100" decel="50000" autoRev="1" fill="hold">
                                          <p:stCondLst>
                                            <p:cond delay="300"/>
                                          </p:stCondLst>
                                        </p:cTn>
                                        <p:tgtEl>
                                          <p:spTgt spid="3">
                                            <p:txEl>
                                              <p:pRg st="0" end="0"/>
                                            </p:txEl>
                                          </p:spTgt>
                                        </p:tgtEl>
                                        <p:attrNameLst>
                                          <p:attrName>xshear</p:attrName>
                                        </p:attrNameLst>
                                      </p:cBhvr>
                                    </p:anim>
                                    <p:animScale>
                                      <p:cBhvr>
                                        <p:cTn id="27" dur="100" decel="100000" autoRev="1" fill="hold">
                                          <p:stCondLst>
                                            <p:cond delay="300"/>
                                          </p:stCondLst>
                                        </p:cTn>
                                        <p:tgtEl>
                                          <p:spTgt spid="3">
                                            <p:txEl>
                                              <p:pRg st="0" end="0"/>
                                            </p:txEl>
                                          </p:spTgt>
                                        </p:tgtEl>
                                      </p:cBhvr>
                                      <p:from x="100000" y="100000"/>
                                      <p:to x="80000" y="100000"/>
                                    </p:animScale>
                                    <p:anim by="(#ppt_h/3+#ppt_w*0.1)" calcmode="lin" valueType="num">
                                      <p:cBhvr additive="sum">
                                        <p:cTn id="28" dur="100" decel="100000" autoRev="1" fill="hold">
                                          <p:stCondLst>
                                            <p:cond delay="300"/>
                                          </p:stCondLst>
                                        </p:cTn>
                                        <p:tgtEl>
                                          <p:spTgt spid="3">
                                            <p:txEl>
                                              <p:pRg st="0" end="0"/>
                                            </p:txEl>
                                          </p:spTgt>
                                        </p:tgtEl>
                                        <p:attrNameLst>
                                          <p:attrName>ppt_x</p:attrName>
                                        </p:attrNameLst>
                                      </p:cBhvr>
                                    </p:anim>
                                  </p:childTnLst>
                                </p:cTn>
                              </p:par>
                              <p:par>
                                <p:cTn id="29" presetID="34" presetClass="entr" presetSubtype="0" fill="hold" grpId="0"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from="(-#ppt_w/2)" to="(#ppt_x)" calcmode="lin" valueType="num">
                                      <p:cBhvr>
                                        <p:cTn id="31" dur="300" fill="hold">
                                          <p:stCondLst>
                                            <p:cond delay="0"/>
                                          </p:stCondLst>
                                        </p:cTn>
                                        <p:tgtEl>
                                          <p:spTgt spid="3">
                                            <p:txEl>
                                              <p:pRg st="1" end="1"/>
                                            </p:txEl>
                                          </p:spTgt>
                                        </p:tgtEl>
                                        <p:attrNameLst>
                                          <p:attrName>ppt_x</p:attrName>
                                        </p:attrNameLst>
                                      </p:cBhvr>
                                    </p:anim>
                                    <p:anim from="0" to="-1.0" calcmode="lin" valueType="num">
                                      <p:cBhvr>
                                        <p:cTn id="32" dur="100" decel="50000" autoRev="1" fill="hold">
                                          <p:stCondLst>
                                            <p:cond delay="300"/>
                                          </p:stCondLst>
                                        </p:cTn>
                                        <p:tgtEl>
                                          <p:spTgt spid="3">
                                            <p:txEl>
                                              <p:pRg st="1" end="1"/>
                                            </p:txEl>
                                          </p:spTgt>
                                        </p:tgtEl>
                                        <p:attrNameLst>
                                          <p:attrName>xshear</p:attrName>
                                        </p:attrNameLst>
                                      </p:cBhvr>
                                    </p:anim>
                                    <p:animScale>
                                      <p:cBhvr>
                                        <p:cTn id="33" dur="100" decel="100000" autoRev="1" fill="hold">
                                          <p:stCondLst>
                                            <p:cond delay="300"/>
                                          </p:stCondLst>
                                        </p:cTn>
                                        <p:tgtEl>
                                          <p:spTgt spid="3">
                                            <p:txEl>
                                              <p:pRg st="1" end="1"/>
                                            </p:txEl>
                                          </p:spTgt>
                                        </p:tgtEl>
                                      </p:cBhvr>
                                      <p:from x="100000" y="100000"/>
                                      <p:to x="80000" y="100000"/>
                                    </p:animScale>
                                    <p:anim by="(#ppt_h/3+#ppt_w*0.1)" calcmode="lin" valueType="num">
                                      <p:cBhvr additive="sum">
                                        <p:cTn id="34" dur="100" decel="100000" autoRev="1" fill="hold">
                                          <p:stCondLst>
                                            <p:cond delay="300"/>
                                          </p:stCondLst>
                                        </p:cTn>
                                        <p:tgtEl>
                                          <p:spTgt spid="3">
                                            <p:txEl>
                                              <p:pRg st="1" end="1"/>
                                            </p:txEl>
                                          </p:spTgt>
                                        </p:tgtEl>
                                        <p:attrNameLst>
                                          <p:attrName>ppt_x</p:attrName>
                                        </p:attrNameLst>
                                      </p:cBhvr>
                                    </p:anim>
                                  </p:childTnLst>
                                </p:cTn>
                              </p:par>
                              <p:par>
                                <p:cTn id="35" presetID="34" presetClass="entr" presetSubtype="0" fill="hold" grpId="0"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from="(-#ppt_w/2)" to="(#ppt_x)" calcmode="lin" valueType="num">
                                      <p:cBhvr>
                                        <p:cTn id="37" dur="300" fill="hold">
                                          <p:stCondLst>
                                            <p:cond delay="0"/>
                                          </p:stCondLst>
                                        </p:cTn>
                                        <p:tgtEl>
                                          <p:spTgt spid="3">
                                            <p:txEl>
                                              <p:pRg st="2" end="2"/>
                                            </p:txEl>
                                          </p:spTgt>
                                        </p:tgtEl>
                                        <p:attrNameLst>
                                          <p:attrName>ppt_x</p:attrName>
                                        </p:attrNameLst>
                                      </p:cBhvr>
                                    </p:anim>
                                    <p:anim from="0" to="-1.0" calcmode="lin" valueType="num">
                                      <p:cBhvr>
                                        <p:cTn id="38" dur="100" decel="50000" autoRev="1" fill="hold">
                                          <p:stCondLst>
                                            <p:cond delay="300"/>
                                          </p:stCondLst>
                                        </p:cTn>
                                        <p:tgtEl>
                                          <p:spTgt spid="3">
                                            <p:txEl>
                                              <p:pRg st="2" end="2"/>
                                            </p:txEl>
                                          </p:spTgt>
                                        </p:tgtEl>
                                        <p:attrNameLst>
                                          <p:attrName>xshear</p:attrName>
                                        </p:attrNameLst>
                                      </p:cBhvr>
                                    </p:anim>
                                    <p:animScale>
                                      <p:cBhvr>
                                        <p:cTn id="39" dur="100" decel="100000" autoRev="1" fill="hold">
                                          <p:stCondLst>
                                            <p:cond delay="300"/>
                                          </p:stCondLst>
                                        </p:cTn>
                                        <p:tgtEl>
                                          <p:spTgt spid="3">
                                            <p:txEl>
                                              <p:pRg st="2" end="2"/>
                                            </p:txEl>
                                          </p:spTgt>
                                        </p:tgtEl>
                                      </p:cBhvr>
                                      <p:from x="100000" y="100000"/>
                                      <p:to x="80000" y="100000"/>
                                    </p:animScale>
                                    <p:anim by="(#ppt_h/3+#ppt_w*0.1)" calcmode="lin" valueType="num">
                                      <p:cBhvr additive="sum">
                                        <p:cTn id="40" dur="100" decel="100000" autoRev="1" fill="hold">
                                          <p:stCondLst>
                                            <p:cond delay="300"/>
                                          </p:stCondLst>
                                        </p:cTn>
                                        <p:tgtEl>
                                          <p:spTgt spid="3">
                                            <p:txEl>
                                              <p:pRg st="2" end="2"/>
                                            </p:txEl>
                                          </p:spTgt>
                                        </p:tgtEl>
                                        <p:attrNameLst>
                                          <p:attrName>ppt_x</p:attrName>
                                        </p:attrNameLst>
                                      </p:cBhvr>
                                    </p:anim>
                                  </p:childTnLst>
                                </p:cTn>
                              </p:par>
                              <p:par>
                                <p:cTn id="41" presetID="34" presetClass="entr" presetSubtype="0" fill="hold" grpId="0" nodeType="with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from="(-#ppt_w/2)" to="(#ppt_x)" calcmode="lin" valueType="num">
                                      <p:cBhvr>
                                        <p:cTn id="43" dur="300" fill="hold">
                                          <p:stCondLst>
                                            <p:cond delay="0"/>
                                          </p:stCondLst>
                                        </p:cTn>
                                        <p:tgtEl>
                                          <p:spTgt spid="3">
                                            <p:txEl>
                                              <p:pRg st="3" end="3"/>
                                            </p:txEl>
                                          </p:spTgt>
                                        </p:tgtEl>
                                        <p:attrNameLst>
                                          <p:attrName>ppt_x</p:attrName>
                                        </p:attrNameLst>
                                      </p:cBhvr>
                                    </p:anim>
                                    <p:anim from="0" to="-1.0" calcmode="lin" valueType="num">
                                      <p:cBhvr>
                                        <p:cTn id="44" dur="100" decel="50000" autoRev="1" fill="hold">
                                          <p:stCondLst>
                                            <p:cond delay="300"/>
                                          </p:stCondLst>
                                        </p:cTn>
                                        <p:tgtEl>
                                          <p:spTgt spid="3">
                                            <p:txEl>
                                              <p:pRg st="3" end="3"/>
                                            </p:txEl>
                                          </p:spTgt>
                                        </p:tgtEl>
                                        <p:attrNameLst>
                                          <p:attrName>xshear</p:attrName>
                                        </p:attrNameLst>
                                      </p:cBhvr>
                                    </p:anim>
                                    <p:animScale>
                                      <p:cBhvr>
                                        <p:cTn id="45" dur="100" decel="100000" autoRev="1" fill="hold">
                                          <p:stCondLst>
                                            <p:cond delay="300"/>
                                          </p:stCondLst>
                                        </p:cTn>
                                        <p:tgtEl>
                                          <p:spTgt spid="3">
                                            <p:txEl>
                                              <p:pRg st="3" end="3"/>
                                            </p:txEl>
                                          </p:spTgt>
                                        </p:tgtEl>
                                      </p:cBhvr>
                                      <p:from x="100000" y="100000"/>
                                      <p:to x="80000" y="100000"/>
                                    </p:animScale>
                                    <p:anim by="(#ppt_h/3+#ppt_w*0.1)" calcmode="lin" valueType="num">
                                      <p:cBhvr additive="sum">
                                        <p:cTn id="46" dur="100" decel="100000" autoRev="1" fill="hold">
                                          <p:stCondLst>
                                            <p:cond delay="300"/>
                                          </p:stCondLst>
                                        </p:cTn>
                                        <p:tgtEl>
                                          <p:spTgt spid="3">
                                            <p:txEl>
                                              <p:pRg st="3" end="3"/>
                                            </p:txEl>
                                          </p:spTgt>
                                        </p:tgtEl>
                                        <p:attrNameLst>
                                          <p:attrName>ppt_x</p:attrName>
                                        </p:attrNameLst>
                                      </p:cBhvr>
                                    </p:anim>
                                  </p:childTnLst>
                                </p:cTn>
                              </p:par>
                              <p:par>
                                <p:cTn id="47" presetID="2" presetClass="entr" presetSubtype="4"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
                                            <p:bg/>
                                          </p:spTgt>
                                        </p:tgtEl>
                                        <p:attrNameLst>
                                          <p:attrName>style.visibility</p:attrName>
                                        </p:attrNameLst>
                                      </p:cBhvr>
                                      <p:to>
                                        <p:strVal val="visible"/>
                                      </p:to>
                                    </p:set>
                                    <p:anim calcmode="lin" valueType="num">
                                      <p:cBhvr additive="base">
                                        <p:cTn id="53" dur="500" fill="hold"/>
                                        <p:tgtEl>
                                          <p:spTgt spid="5">
                                            <p:bg/>
                                          </p:spTgt>
                                        </p:tgtEl>
                                        <p:attrNameLst>
                                          <p:attrName>ppt_x</p:attrName>
                                        </p:attrNameLst>
                                      </p:cBhvr>
                                      <p:tavLst>
                                        <p:tav tm="0">
                                          <p:val>
                                            <p:strVal val="#ppt_x"/>
                                          </p:val>
                                        </p:tav>
                                        <p:tav tm="100000">
                                          <p:val>
                                            <p:strVal val="#ppt_x"/>
                                          </p:val>
                                        </p:tav>
                                      </p:tavLst>
                                    </p:anim>
                                    <p:anim calcmode="lin" valueType="num">
                                      <p:cBhvr additive="base">
                                        <p:cTn id="54" dur="500" fill="hold"/>
                                        <p:tgtEl>
                                          <p:spTgt spid="5">
                                            <p:bg/>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
                                            <p:txEl>
                                              <p:pRg st="0" end="0"/>
                                            </p:txEl>
                                          </p:spTgt>
                                        </p:tgtEl>
                                        <p:attrNameLst>
                                          <p:attrName>style.visibility</p:attrName>
                                        </p:attrNameLst>
                                      </p:cBhvr>
                                      <p:to>
                                        <p:strVal val="visible"/>
                                      </p:to>
                                    </p:set>
                                    <p:anim calcmode="lin" valueType="num">
                                      <p:cBhvr additive="base">
                                        <p:cTn id="5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026"/>
                                        </p:tgtEl>
                                        <p:attrNameLst>
                                          <p:attrName>style.visibility</p:attrName>
                                        </p:attrNameLst>
                                      </p:cBhvr>
                                      <p:to>
                                        <p:strVal val="visible"/>
                                      </p:to>
                                    </p:set>
                                    <p:anim calcmode="lin" valueType="num">
                                      <p:cBhvr additive="base">
                                        <p:cTn id="63" dur="500" fill="hold"/>
                                        <p:tgtEl>
                                          <p:spTgt spid="1026"/>
                                        </p:tgtEl>
                                        <p:attrNameLst>
                                          <p:attrName>ppt_x</p:attrName>
                                        </p:attrNameLst>
                                      </p:cBhvr>
                                      <p:tavLst>
                                        <p:tav tm="0">
                                          <p:val>
                                            <p:strVal val="#ppt_x"/>
                                          </p:val>
                                        </p:tav>
                                        <p:tav tm="100000">
                                          <p:val>
                                            <p:strVal val="#ppt_x"/>
                                          </p:val>
                                        </p:tav>
                                      </p:tavLst>
                                    </p:anim>
                                    <p:anim calcmode="lin" valueType="num">
                                      <p:cBhvr additive="base">
                                        <p:cTn id="6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uiExpand="1" build="p" animBg="1"/>
      <p:bldP spid="4" grpId="0" animBg="1"/>
      <p:bldP spid="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3" name="Flowchart: Punched Tape 2"/>
          <p:cNvSpPr/>
          <p:nvPr/>
        </p:nvSpPr>
        <p:spPr>
          <a:xfrm>
            <a:off x="594480" y="428604"/>
            <a:ext cx="4572032" cy="1500198"/>
          </a:xfrm>
          <a:prstGeom prst="flowChartPunchedTape">
            <a:avLst/>
          </a:prstGeom>
          <a:gradFill flip="none" rotWithShape="1">
            <a:gsLst>
              <a:gs pos="0">
                <a:srgbClr val="CC00FF">
                  <a:shade val="30000"/>
                  <a:satMod val="115000"/>
                </a:srgbClr>
              </a:gs>
              <a:gs pos="50000">
                <a:srgbClr val="CC00FF">
                  <a:shade val="67500"/>
                  <a:satMod val="115000"/>
                </a:srgbClr>
              </a:gs>
              <a:gs pos="100000">
                <a:srgbClr val="CC00FF">
                  <a:shade val="100000"/>
                  <a:satMod val="115000"/>
                </a:srgbClr>
              </a:gs>
            </a:gsLst>
            <a:path path="circle">
              <a:fillToRect l="100000" b="100000"/>
            </a:path>
            <a:tileRect t="-100000" r="-10000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66"/>
                </a:solidFill>
                <a:latin typeface="Arial Rounded MT Bold" pitchFamily="34" charset="0"/>
              </a:rPr>
              <a:t>RECOMMENDATION  </a:t>
            </a:r>
            <a:endParaRPr lang="id-ID" sz="3200" b="1" dirty="0">
              <a:solidFill>
                <a:srgbClr val="FFFF66"/>
              </a:solidFill>
              <a:latin typeface="Arial Rounded MT Bold" pitchFamily="34" charset="0"/>
            </a:endParaRPr>
          </a:p>
        </p:txBody>
      </p:sp>
      <p:sp>
        <p:nvSpPr>
          <p:cNvPr id="6" name="Flowchart: Punched Tape 5"/>
          <p:cNvSpPr/>
          <p:nvPr/>
        </p:nvSpPr>
        <p:spPr>
          <a:xfrm>
            <a:off x="6595272" y="428604"/>
            <a:ext cx="4572032" cy="1500198"/>
          </a:xfrm>
          <a:prstGeom prst="flowChartPunchedTape">
            <a:avLst/>
          </a:prstGeom>
          <a:gradFill flip="none" rotWithShape="1">
            <a:gsLst>
              <a:gs pos="0">
                <a:srgbClr val="CC00FF">
                  <a:shade val="30000"/>
                  <a:satMod val="115000"/>
                </a:srgbClr>
              </a:gs>
              <a:gs pos="50000">
                <a:srgbClr val="CC00FF">
                  <a:shade val="67500"/>
                  <a:satMod val="115000"/>
                </a:srgbClr>
              </a:gs>
              <a:gs pos="100000">
                <a:srgbClr val="CC00FF">
                  <a:shade val="100000"/>
                  <a:satMod val="115000"/>
                </a:srgbClr>
              </a:gs>
            </a:gsLst>
            <a:path path="circle">
              <a:fillToRect l="100000" b="100000"/>
            </a:path>
            <a:tileRect t="-100000" r="-10000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66"/>
                </a:solidFill>
                <a:latin typeface="Arial Rounded MT Bold" pitchFamily="34" charset="0"/>
              </a:rPr>
              <a:t>LIMITATIONS </a:t>
            </a:r>
            <a:endParaRPr lang="id-ID" sz="3200" b="1" dirty="0">
              <a:solidFill>
                <a:srgbClr val="FFFF66"/>
              </a:solidFill>
              <a:latin typeface="Arial Rounded MT Bold" pitchFamily="34" charset="0"/>
            </a:endParaRPr>
          </a:p>
        </p:txBody>
      </p:sp>
      <p:sp>
        <p:nvSpPr>
          <p:cNvPr id="7" name="Round Same Side Corner Rectangle 6"/>
          <p:cNvSpPr/>
          <p:nvPr/>
        </p:nvSpPr>
        <p:spPr>
          <a:xfrm>
            <a:off x="523042" y="2071678"/>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Balance </a:t>
            </a:r>
            <a:r>
              <a:rPr lang="en-US" sz="2000" smtClean="0">
                <a:solidFill>
                  <a:schemeClr val="tx1"/>
                </a:solidFill>
                <a:latin typeface="Arial" pitchFamily="34" charset="0"/>
                <a:cs typeface="Arial" pitchFamily="34" charset="0"/>
              </a:rPr>
              <a:t>students ratio</a:t>
            </a:r>
            <a:endParaRPr lang="id-ID" sz="2000" dirty="0">
              <a:solidFill>
                <a:schemeClr val="tx1"/>
              </a:solidFill>
              <a:latin typeface="Arial" pitchFamily="34" charset="0"/>
              <a:cs typeface="Arial" pitchFamily="34" charset="0"/>
            </a:endParaRPr>
          </a:p>
        </p:txBody>
      </p:sp>
      <p:sp>
        <p:nvSpPr>
          <p:cNvPr id="9" name="Round Same Side Corner Rectangle 8"/>
          <p:cNvSpPr/>
          <p:nvPr/>
        </p:nvSpPr>
        <p:spPr>
          <a:xfrm>
            <a:off x="523042" y="2857496"/>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Include clinical students</a:t>
            </a:r>
            <a:endParaRPr lang="id-ID" sz="2000" dirty="0">
              <a:solidFill>
                <a:schemeClr val="tx1"/>
              </a:solidFill>
              <a:latin typeface="Arial" pitchFamily="34" charset="0"/>
              <a:cs typeface="Arial" pitchFamily="34" charset="0"/>
            </a:endParaRPr>
          </a:p>
        </p:txBody>
      </p:sp>
      <p:sp>
        <p:nvSpPr>
          <p:cNvPr id="10" name="Round Same Side Corner Rectangle 9"/>
          <p:cNvSpPr/>
          <p:nvPr/>
        </p:nvSpPr>
        <p:spPr>
          <a:xfrm>
            <a:off x="523042" y="3643314"/>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Find out more research studies</a:t>
            </a:r>
            <a:endParaRPr lang="id-ID" sz="2000" dirty="0">
              <a:solidFill>
                <a:schemeClr val="tx1"/>
              </a:solidFill>
              <a:latin typeface="Arial" pitchFamily="34" charset="0"/>
              <a:cs typeface="Arial" pitchFamily="34" charset="0"/>
            </a:endParaRPr>
          </a:p>
        </p:txBody>
      </p:sp>
      <p:sp>
        <p:nvSpPr>
          <p:cNvPr id="11" name="Round Same Side Corner Rectangle 10"/>
          <p:cNvSpPr/>
          <p:nvPr/>
        </p:nvSpPr>
        <p:spPr>
          <a:xfrm>
            <a:off x="523042" y="4429132"/>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Include coping strategies</a:t>
            </a:r>
            <a:endParaRPr lang="id-ID" sz="2000" dirty="0">
              <a:solidFill>
                <a:schemeClr val="tx1"/>
              </a:solidFill>
              <a:latin typeface="Arial" pitchFamily="34" charset="0"/>
              <a:cs typeface="Arial" pitchFamily="34" charset="0"/>
            </a:endParaRPr>
          </a:p>
        </p:txBody>
      </p:sp>
      <p:sp>
        <p:nvSpPr>
          <p:cNvPr id="12" name="Round Same Side Corner Rectangle 11"/>
          <p:cNvSpPr/>
          <p:nvPr/>
        </p:nvSpPr>
        <p:spPr>
          <a:xfrm>
            <a:off x="523042" y="5214950"/>
            <a:ext cx="4572032" cy="714380"/>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All universities to carry out prevalence study</a:t>
            </a:r>
            <a:endParaRPr lang="id-ID" sz="2000" dirty="0">
              <a:solidFill>
                <a:schemeClr val="tx1"/>
              </a:solidFill>
              <a:latin typeface="Arial" pitchFamily="34" charset="0"/>
              <a:cs typeface="Arial" pitchFamily="34" charset="0"/>
            </a:endParaRPr>
          </a:p>
        </p:txBody>
      </p:sp>
      <p:sp>
        <p:nvSpPr>
          <p:cNvPr id="14" name="Round Same Side Corner Rectangle 13"/>
          <p:cNvSpPr/>
          <p:nvPr/>
        </p:nvSpPr>
        <p:spPr>
          <a:xfrm>
            <a:off x="6595272" y="2071678"/>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Female students &gt; male students</a:t>
            </a:r>
            <a:endParaRPr lang="id-ID" sz="2000" dirty="0">
              <a:solidFill>
                <a:schemeClr val="tx1"/>
              </a:solidFill>
              <a:latin typeface="Arial" pitchFamily="34" charset="0"/>
              <a:cs typeface="Arial" pitchFamily="34" charset="0"/>
            </a:endParaRPr>
          </a:p>
        </p:txBody>
      </p:sp>
      <p:sp>
        <p:nvSpPr>
          <p:cNvPr id="15" name="Round Same Side Corner Rectangle 14"/>
          <p:cNvSpPr/>
          <p:nvPr/>
        </p:nvSpPr>
        <p:spPr>
          <a:xfrm>
            <a:off x="6595272" y="2857496"/>
            <a:ext cx="4572032" cy="642942"/>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Confounding variables that are not studied</a:t>
            </a:r>
            <a:endParaRPr lang="id-ID" sz="2000" dirty="0">
              <a:solidFill>
                <a:schemeClr val="tx1"/>
              </a:solidFill>
              <a:latin typeface="Arial" pitchFamily="34" charset="0"/>
              <a:cs typeface="Arial" pitchFamily="34" charset="0"/>
            </a:endParaRPr>
          </a:p>
        </p:txBody>
      </p:sp>
      <p:sp>
        <p:nvSpPr>
          <p:cNvPr id="16" name="Round Same Side Corner Rectangle 15"/>
          <p:cNvSpPr/>
          <p:nvPr/>
        </p:nvSpPr>
        <p:spPr>
          <a:xfrm>
            <a:off x="6595272" y="3643314"/>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Dishonesty </a:t>
            </a:r>
            <a:endParaRPr lang="id-ID" sz="2000" dirty="0">
              <a:solidFill>
                <a:schemeClr val="tx1"/>
              </a:solidFill>
              <a:latin typeface="Arial" pitchFamily="34" charset="0"/>
              <a:cs typeface="Arial" pitchFamily="34" charset="0"/>
            </a:endParaRPr>
          </a:p>
        </p:txBody>
      </p:sp>
      <p:sp>
        <p:nvSpPr>
          <p:cNvPr id="17" name="Round Same Side Corner Rectangle 16"/>
          <p:cNvSpPr/>
          <p:nvPr/>
        </p:nvSpPr>
        <p:spPr>
          <a:xfrm>
            <a:off x="6595272" y="4357694"/>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Focus on preclinical students</a:t>
            </a:r>
            <a:endParaRPr lang="id-ID" sz="2000" dirty="0">
              <a:solidFill>
                <a:schemeClr val="tx1"/>
              </a:solidFill>
              <a:latin typeface="Arial" pitchFamily="34" charset="0"/>
              <a:cs typeface="Arial" pitchFamily="34" charset="0"/>
            </a:endParaRPr>
          </a:p>
        </p:txBody>
      </p:sp>
      <p:sp>
        <p:nvSpPr>
          <p:cNvPr id="18" name="Round Same Side Corner Rectangle 17"/>
          <p:cNvSpPr/>
          <p:nvPr/>
        </p:nvSpPr>
        <p:spPr>
          <a:xfrm>
            <a:off x="6595272" y="5072074"/>
            <a:ext cx="4572032" cy="571504"/>
          </a:xfrm>
          <a:prstGeom prst="round2SameRect">
            <a:avLst/>
          </a:prstGeom>
          <a:solidFill>
            <a:schemeClr val="bg1"/>
          </a:solid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itchFamily="34" charset="0"/>
                <a:cs typeface="Arial" pitchFamily="34" charset="0"/>
              </a:rPr>
              <a:t>Time </a:t>
            </a:r>
            <a:endParaRPr lang="id-ID" sz="2000" dirty="0">
              <a:solidFill>
                <a:schemeClr val="tx1"/>
              </a:solidFill>
              <a:latin typeface="Arial" pitchFamily="34" charset="0"/>
              <a:cs typeface="Arial" pitchFamily="34"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from="(-#ppt_w/2)" to="(#ppt_x)" calcmode="lin" valueType="num">
                                      <p:cBhvr>
                                        <p:cTn id="7" dur="600" fill="hold">
                                          <p:stCondLst>
                                            <p:cond delay="0"/>
                                          </p:stCondLst>
                                        </p:cTn>
                                        <p:tgtEl>
                                          <p:spTgt spid="3"/>
                                        </p:tgtEl>
                                        <p:attrNameLst>
                                          <p:attrName>ppt_x</p:attrName>
                                        </p:attrNameLst>
                                      </p:cBhvr>
                                    </p:anim>
                                    <p:anim from="0" to="-1.0" calcmode="lin" valueType="num">
                                      <p:cBhvr>
                                        <p:cTn id="8" dur="200" decel="50000" autoRev="1" fill="hold">
                                          <p:stCondLst>
                                            <p:cond delay="600"/>
                                          </p:stCondLst>
                                        </p:cTn>
                                        <p:tgtEl>
                                          <p:spTgt spid="3"/>
                                        </p:tgtEl>
                                        <p:attrNameLst>
                                          <p:attrName>xshear</p:attrName>
                                        </p:attrNameLst>
                                      </p:cBhvr>
                                    </p:anim>
                                    <p:animScale>
                                      <p:cBhvr>
                                        <p:cTn id="9" dur="200" decel="100000" autoRev="1" fill="hold">
                                          <p:stCondLst>
                                            <p:cond delay="600"/>
                                          </p:stCondLst>
                                        </p:cTn>
                                        <p:tgtEl>
                                          <p:spTgt spid="3"/>
                                        </p:tgtEl>
                                      </p:cBhvr>
                                      <p:from x="100000" y="100000"/>
                                      <p:to x="80000" y="100000"/>
                                    </p:animScale>
                                    <p:anim by="(#ppt_h/3+#ppt_w*0.1)" calcmode="lin" valueType="num">
                                      <p:cBhvr additive="sum">
                                        <p:cTn id="10" dur="200" decel="100000" autoRev="1" fill="hold">
                                          <p:stCondLst>
                                            <p:cond delay="600"/>
                                          </p:stCondLst>
                                        </p:cTn>
                                        <p:tgtEl>
                                          <p:spTgt spid="3"/>
                                        </p:tgtEl>
                                        <p:attrNameLst>
                                          <p:attrName>ppt_x</p:attrName>
                                        </p:attrNameLst>
                                      </p:cBhvr>
                                    </p:anim>
                                  </p:childTnLst>
                                </p:cTn>
                              </p:par>
                              <p:par>
                                <p:cTn id="11" presetID="34"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from="(-#ppt_w/2)" to="(#ppt_x)" calcmode="lin" valueType="num">
                                      <p:cBhvr>
                                        <p:cTn id="13" dur="600" fill="hold">
                                          <p:stCondLst>
                                            <p:cond delay="0"/>
                                          </p:stCondLst>
                                        </p:cTn>
                                        <p:tgtEl>
                                          <p:spTgt spid="7"/>
                                        </p:tgtEl>
                                        <p:attrNameLst>
                                          <p:attrName>ppt_x</p:attrName>
                                        </p:attrNameLst>
                                      </p:cBhvr>
                                    </p:anim>
                                    <p:anim from="0" to="-1.0" calcmode="lin" valueType="num">
                                      <p:cBhvr>
                                        <p:cTn id="14" dur="200" decel="50000" autoRev="1" fill="hold">
                                          <p:stCondLst>
                                            <p:cond delay="600"/>
                                          </p:stCondLst>
                                        </p:cTn>
                                        <p:tgtEl>
                                          <p:spTgt spid="7"/>
                                        </p:tgtEl>
                                        <p:attrNameLst>
                                          <p:attrName>xshear</p:attrName>
                                        </p:attrNameLst>
                                      </p:cBhvr>
                                    </p:anim>
                                    <p:animScale>
                                      <p:cBhvr>
                                        <p:cTn id="15" dur="200" decel="100000" autoRev="1" fill="hold">
                                          <p:stCondLst>
                                            <p:cond delay="600"/>
                                          </p:stCondLst>
                                        </p:cTn>
                                        <p:tgtEl>
                                          <p:spTgt spid="7"/>
                                        </p:tgtEl>
                                      </p:cBhvr>
                                      <p:from x="100000" y="100000"/>
                                      <p:to x="80000" y="100000"/>
                                    </p:animScale>
                                    <p:anim by="(#ppt_h/3+#ppt_w*0.1)" calcmode="lin" valueType="num">
                                      <p:cBhvr additive="sum">
                                        <p:cTn id="16" dur="200" decel="100000" autoRev="1" fill="hold">
                                          <p:stCondLst>
                                            <p:cond delay="600"/>
                                          </p:stCondLst>
                                        </p:cTn>
                                        <p:tgtEl>
                                          <p:spTgt spid="7"/>
                                        </p:tgtEl>
                                        <p:attrNameLst>
                                          <p:attrName>ppt_x</p:attrName>
                                        </p:attrNameLst>
                                      </p:cBhvr>
                                    </p:anim>
                                  </p:childTnLst>
                                </p:cTn>
                              </p:par>
                              <p:par>
                                <p:cTn id="17" presetID="34"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par>
                                <p:cTn id="23" presetID="34"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from="(-#ppt_w/2)" to="(#ppt_x)" calcmode="lin" valueType="num">
                                      <p:cBhvr>
                                        <p:cTn id="25" dur="600" fill="hold">
                                          <p:stCondLst>
                                            <p:cond delay="0"/>
                                          </p:stCondLst>
                                        </p:cTn>
                                        <p:tgtEl>
                                          <p:spTgt spid="10"/>
                                        </p:tgtEl>
                                        <p:attrNameLst>
                                          <p:attrName>ppt_x</p:attrName>
                                        </p:attrNameLst>
                                      </p:cBhvr>
                                    </p:anim>
                                    <p:anim from="0" to="-1.0" calcmode="lin" valueType="num">
                                      <p:cBhvr>
                                        <p:cTn id="26" dur="200" decel="50000" autoRev="1" fill="hold">
                                          <p:stCondLst>
                                            <p:cond delay="600"/>
                                          </p:stCondLst>
                                        </p:cTn>
                                        <p:tgtEl>
                                          <p:spTgt spid="10"/>
                                        </p:tgtEl>
                                        <p:attrNameLst>
                                          <p:attrName>xshear</p:attrName>
                                        </p:attrNameLst>
                                      </p:cBhvr>
                                    </p:anim>
                                    <p:animScale>
                                      <p:cBhvr>
                                        <p:cTn id="27" dur="200" decel="100000" autoRev="1" fill="hold">
                                          <p:stCondLst>
                                            <p:cond delay="600"/>
                                          </p:stCondLst>
                                        </p:cTn>
                                        <p:tgtEl>
                                          <p:spTgt spid="10"/>
                                        </p:tgtEl>
                                      </p:cBhvr>
                                      <p:from x="100000" y="100000"/>
                                      <p:to x="80000" y="100000"/>
                                    </p:animScale>
                                    <p:anim by="(#ppt_h/3+#ppt_w*0.1)" calcmode="lin" valueType="num">
                                      <p:cBhvr additive="sum">
                                        <p:cTn id="28" dur="200" decel="100000" autoRev="1" fill="hold">
                                          <p:stCondLst>
                                            <p:cond delay="600"/>
                                          </p:stCondLst>
                                        </p:cTn>
                                        <p:tgtEl>
                                          <p:spTgt spid="10"/>
                                        </p:tgtEl>
                                        <p:attrNameLst>
                                          <p:attrName>ppt_x</p:attrName>
                                        </p:attrNameLst>
                                      </p:cBhvr>
                                    </p:anim>
                                  </p:childTnLst>
                                </p:cTn>
                              </p:par>
                              <p:par>
                                <p:cTn id="29" presetID="34"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from="(-#ppt_w/2)" to="(#ppt_x)" calcmode="lin" valueType="num">
                                      <p:cBhvr>
                                        <p:cTn id="31" dur="600" fill="hold">
                                          <p:stCondLst>
                                            <p:cond delay="0"/>
                                          </p:stCondLst>
                                        </p:cTn>
                                        <p:tgtEl>
                                          <p:spTgt spid="11"/>
                                        </p:tgtEl>
                                        <p:attrNameLst>
                                          <p:attrName>ppt_x</p:attrName>
                                        </p:attrNameLst>
                                      </p:cBhvr>
                                    </p:anim>
                                    <p:anim from="0" to="-1.0" calcmode="lin" valueType="num">
                                      <p:cBhvr>
                                        <p:cTn id="32" dur="200" decel="50000" autoRev="1" fill="hold">
                                          <p:stCondLst>
                                            <p:cond delay="600"/>
                                          </p:stCondLst>
                                        </p:cTn>
                                        <p:tgtEl>
                                          <p:spTgt spid="11"/>
                                        </p:tgtEl>
                                        <p:attrNameLst>
                                          <p:attrName>xshear</p:attrName>
                                        </p:attrNameLst>
                                      </p:cBhvr>
                                    </p:anim>
                                    <p:animScale>
                                      <p:cBhvr>
                                        <p:cTn id="33" dur="200" decel="100000" autoRev="1" fill="hold">
                                          <p:stCondLst>
                                            <p:cond delay="600"/>
                                          </p:stCondLst>
                                        </p:cTn>
                                        <p:tgtEl>
                                          <p:spTgt spid="11"/>
                                        </p:tgtEl>
                                      </p:cBhvr>
                                      <p:from x="100000" y="100000"/>
                                      <p:to x="80000" y="100000"/>
                                    </p:animScale>
                                    <p:anim by="(#ppt_h/3+#ppt_w*0.1)" calcmode="lin" valueType="num">
                                      <p:cBhvr additive="sum">
                                        <p:cTn id="34" dur="200" decel="100000" autoRev="1" fill="hold">
                                          <p:stCondLst>
                                            <p:cond delay="600"/>
                                          </p:stCondLst>
                                        </p:cTn>
                                        <p:tgtEl>
                                          <p:spTgt spid="11"/>
                                        </p:tgtEl>
                                        <p:attrNameLst>
                                          <p:attrName>ppt_x</p:attrName>
                                        </p:attrNameLst>
                                      </p:cBhvr>
                                    </p:anim>
                                  </p:childTnLst>
                                </p:cTn>
                              </p:par>
                              <p:par>
                                <p:cTn id="35" presetID="34"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from="(-#ppt_w/2)" to="(#ppt_x)" calcmode="lin" valueType="num">
                                      <p:cBhvr>
                                        <p:cTn id="37" dur="600" fill="hold">
                                          <p:stCondLst>
                                            <p:cond delay="0"/>
                                          </p:stCondLst>
                                        </p:cTn>
                                        <p:tgtEl>
                                          <p:spTgt spid="12"/>
                                        </p:tgtEl>
                                        <p:attrNameLst>
                                          <p:attrName>ppt_x</p:attrName>
                                        </p:attrNameLst>
                                      </p:cBhvr>
                                    </p:anim>
                                    <p:anim from="0" to="-1.0" calcmode="lin" valueType="num">
                                      <p:cBhvr>
                                        <p:cTn id="38" dur="200" decel="50000" autoRev="1" fill="hold">
                                          <p:stCondLst>
                                            <p:cond delay="600"/>
                                          </p:stCondLst>
                                        </p:cTn>
                                        <p:tgtEl>
                                          <p:spTgt spid="12"/>
                                        </p:tgtEl>
                                        <p:attrNameLst>
                                          <p:attrName>xshear</p:attrName>
                                        </p:attrNameLst>
                                      </p:cBhvr>
                                    </p:anim>
                                    <p:animScale>
                                      <p:cBhvr>
                                        <p:cTn id="39" dur="200" decel="100000" autoRev="1" fill="hold">
                                          <p:stCondLst>
                                            <p:cond delay="600"/>
                                          </p:stCondLst>
                                        </p:cTn>
                                        <p:tgtEl>
                                          <p:spTgt spid="12"/>
                                        </p:tgtEl>
                                      </p:cBhvr>
                                      <p:from x="100000" y="100000"/>
                                      <p:to x="80000" y="100000"/>
                                    </p:animScale>
                                    <p:anim by="(#ppt_h/3+#ppt_w*0.1)" calcmode="lin" valueType="num">
                                      <p:cBhvr additive="sum">
                                        <p:cTn id="40" dur="200" decel="100000" autoRev="1" fill="hold">
                                          <p:stCondLst>
                                            <p:cond delay="600"/>
                                          </p:stCondLst>
                                        </p:cTn>
                                        <p:tgtEl>
                                          <p:spTgt spid="12"/>
                                        </p:tgtEl>
                                        <p:attrNameLst>
                                          <p:attrName>ppt_x</p:attrName>
                                        </p:attrNameLst>
                                      </p:cBhvr>
                                    </p:anim>
                                  </p:childTnLst>
                                </p:cTn>
                              </p:par>
                            </p:childTnLst>
                          </p:cTn>
                        </p:par>
                      </p:childTnLst>
                    </p:cTn>
                  </p:par>
                  <p:par>
                    <p:cTn id="41" fill="hold">
                      <p:stCondLst>
                        <p:cond delay="indefinite"/>
                      </p:stCondLst>
                      <p:childTnLst>
                        <p:par>
                          <p:cTn id="42" fill="hold">
                            <p:stCondLst>
                              <p:cond delay="0"/>
                            </p:stCondLst>
                            <p:childTnLst>
                              <p:par>
                                <p:cTn id="43" presetID="34"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from="(-#ppt_w/2)" to="(#ppt_x)" calcmode="lin" valueType="num">
                                      <p:cBhvr>
                                        <p:cTn id="45" dur="600" fill="hold">
                                          <p:stCondLst>
                                            <p:cond delay="0"/>
                                          </p:stCondLst>
                                        </p:cTn>
                                        <p:tgtEl>
                                          <p:spTgt spid="6"/>
                                        </p:tgtEl>
                                        <p:attrNameLst>
                                          <p:attrName>ppt_x</p:attrName>
                                        </p:attrNameLst>
                                      </p:cBhvr>
                                    </p:anim>
                                    <p:anim from="0" to="-1.0" calcmode="lin" valueType="num">
                                      <p:cBhvr>
                                        <p:cTn id="46" dur="200" decel="50000" autoRev="1" fill="hold">
                                          <p:stCondLst>
                                            <p:cond delay="600"/>
                                          </p:stCondLst>
                                        </p:cTn>
                                        <p:tgtEl>
                                          <p:spTgt spid="6"/>
                                        </p:tgtEl>
                                        <p:attrNameLst>
                                          <p:attrName>xshear</p:attrName>
                                        </p:attrNameLst>
                                      </p:cBhvr>
                                    </p:anim>
                                    <p:animScale>
                                      <p:cBhvr>
                                        <p:cTn id="47" dur="200" decel="100000" autoRev="1" fill="hold">
                                          <p:stCondLst>
                                            <p:cond delay="600"/>
                                          </p:stCondLst>
                                        </p:cTn>
                                        <p:tgtEl>
                                          <p:spTgt spid="6"/>
                                        </p:tgtEl>
                                      </p:cBhvr>
                                      <p:from x="100000" y="100000"/>
                                      <p:to x="80000" y="100000"/>
                                    </p:animScale>
                                    <p:anim by="(#ppt_h/3+#ppt_w*0.1)" calcmode="lin" valueType="num">
                                      <p:cBhvr additive="sum">
                                        <p:cTn id="48" dur="200" decel="100000" autoRev="1" fill="hold">
                                          <p:stCondLst>
                                            <p:cond delay="600"/>
                                          </p:stCondLst>
                                        </p:cTn>
                                        <p:tgtEl>
                                          <p:spTgt spid="6"/>
                                        </p:tgtEl>
                                        <p:attrNameLst>
                                          <p:attrName>ppt_x</p:attrName>
                                        </p:attrNameLst>
                                      </p:cBhvr>
                                    </p:anim>
                                  </p:childTnLst>
                                </p:cTn>
                              </p:par>
                              <p:par>
                                <p:cTn id="49" presetID="34"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from="(-#ppt_w/2)" to="(#ppt_x)" calcmode="lin" valueType="num">
                                      <p:cBhvr>
                                        <p:cTn id="51" dur="600" fill="hold">
                                          <p:stCondLst>
                                            <p:cond delay="0"/>
                                          </p:stCondLst>
                                        </p:cTn>
                                        <p:tgtEl>
                                          <p:spTgt spid="14"/>
                                        </p:tgtEl>
                                        <p:attrNameLst>
                                          <p:attrName>ppt_x</p:attrName>
                                        </p:attrNameLst>
                                      </p:cBhvr>
                                    </p:anim>
                                    <p:anim from="0" to="-1.0" calcmode="lin" valueType="num">
                                      <p:cBhvr>
                                        <p:cTn id="52" dur="200" decel="50000" autoRev="1" fill="hold">
                                          <p:stCondLst>
                                            <p:cond delay="600"/>
                                          </p:stCondLst>
                                        </p:cTn>
                                        <p:tgtEl>
                                          <p:spTgt spid="14"/>
                                        </p:tgtEl>
                                        <p:attrNameLst>
                                          <p:attrName>xshear</p:attrName>
                                        </p:attrNameLst>
                                      </p:cBhvr>
                                    </p:anim>
                                    <p:animScale>
                                      <p:cBhvr>
                                        <p:cTn id="53" dur="200" decel="100000" autoRev="1" fill="hold">
                                          <p:stCondLst>
                                            <p:cond delay="600"/>
                                          </p:stCondLst>
                                        </p:cTn>
                                        <p:tgtEl>
                                          <p:spTgt spid="14"/>
                                        </p:tgtEl>
                                      </p:cBhvr>
                                      <p:from x="100000" y="100000"/>
                                      <p:to x="80000" y="100000"/>
                                    </p:animScale>
                                    <p:anim by="(#ppt_h/3+#ppt_w*0.1)" calcmode="lin" valueType="num">
                                      <p:cBhvr additive="sum">
                                        <p:cTn id="54" dur="200" decel="100000" autoRev="1" fill="hold">
                                          <p:stCondLst>
                                            <p:cond delay="600"/>
                                          </p:stCondLst>
                                        </p:cTn>
                                        <p:tgtEl>
                                          <p:spTgt spid="14"/>
                                        </p:tgtEl>
                                        <p:attrNameLst>
                                          <p:attrName>ppt_x</p:attrName>
                                        </p:attrNameLst>
                                      </p:cBhvr>
                                    </p:anim>
                                  </p:childTnLst>
                                </p:cTn>
                              </p:par>
                              <p:par>
                                <p:cTn id="55" presetID="34"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from="(-#ppt_w/2)" to="(#ppt_x)" calcmode="lin" valueType="num">
                                      <p:cBhvr>
                                        <p:cTn id="57" dur="600" fill="hold">
                                          <p:stCondLst>
                                            <p:cond delay="0"/>
                                          </p:stCondLst>
                                        </p:cTn>
                                        <p:tgtEl>
                                          <p:spTgt spid="15"/>
                                        </p:tgtEl>
                                        <p:attrNameLst>
                                          <p:attrName>ppt_x</p:attrName>
                                        </p:attrNameLst>
                                      </p:cBhvr>
                                    </p:anim>
                                    <p:anim from="0" to="-1.0" calcmode="lin" valueType="num">
                                      <p:cBhvr>
                                        <p:cTn id="58" dur="200" decel="50000" autoRev="1" fill="hold">
                                          <p:stCondLst>
                                            <p:cond delay="600"/>
                                          </p:stCondLst>
                                        </p:cTn>
                                        <p:tgtEl>
                                          <p:spTgt spid="15"/>
                                        </p:tgtEl>
                                        <p:attrNameLst>
                                          <p:attrName>xshear</p:attrName>
                                        </p:attrNameLst>
                                      </p:cBhvr>
                                    </p:anim>
                                    <p:animScale>
                                      <p:cBhvr>
                                        <p:cTn id="59" dur="200" decel="100000" autoRev="1" fill="hold">
                                          <p:stCondLst>
                                            <p:cond delay="600"/>
                                          </p:stCondLst>
                                        </p:cTn>
                                        <p:tgtEl>
                                          <p:spTgt spid="15"/>
                                        </p:tgtEl>
                                      </p:cBhvr>
                                      <p:from x="100000" y="100000"/>
                                      <p:to x="80000" y="100000"/>
                                    </p:animScale>
                                    <p:anim by="(#ppt_h/3+#ppt_w*0.1)" calcmode="lin" valueType="num">
                                      <p:cBhvr additive="sum">
                                        <p:cTn id="60" dur="200" decel="100000" autoRev="1" fill="hold">
                                          <p:stCondLst>
                                            <p:cond delay="600"/>
                                          </p:stCondLst>
                                        </p:cTn>
                                        <p:tgtEl>
                                          <p:spTgt spid="15"/>
                                        </p:tgtEl>
                                        <p:attrNameLst>
                                          <p:attrName>ppt_x</p:attrName>
                                        </p:attrNameLst>
                                      </p:cBhvr>
                                    </p:anim>
                                  </p:childTnLst>
                                </p:cTn>
                              </p:par>
                              <p:par>
                                <p:cTn id="61" presetID="34"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from="(-#ppt_w/2)" to="(#ppt_x)" calcmode="lin" valueType="num">
                                      <p:cBhvr>
                                        <p:cTn id="63" dur="600" fill="hold">
                                          <p:stCondLst>
                                            <p:cond delay="0"/>
                                          </p:stCondLst>
                                        </p:cTn>
                                        <p:tgtEl>
                                          <p:spTgt spid="16"/>
                                        </p:tgtEl>
                                        <p:attrNameLst>
                                          <p:attrName>ppt_x</p:attrName>
                                        </p:attrNameLst>
                                      </p:cBhvr>
                                    </p:anim>
                                    <p:anim from="0" to="-1.0" calcmode="lin" valueType="num">
                                      <p:cBhvr>
                                        <p:cTn id="64" dur="200" decel="50000" autoRev="1" fill="hold">
                                          <p:stCondLst>
                                            <p:cond delay="600"/>
                                          </p:stCondLst>
                                        </p:cTn>
                                        <p:tgtEl>
                                          <p:spTgt spid="16"/>
                                        </p:tgtEl>
                                        <p:attrNameLst>
                                          <p:attrName>xshear</p:attrName>
                                        </p:attrNameLst>
                                      </p:cBhvr>
                                    </p:anim>
                                    <p:animScale>
                                      <p:cBhvr>
                                        <p:cTn id="65" dur="200" decel="100000" autoRev="1" fill="hold">
                                          <p:stCondLst>
                                            <p:cond delay="600"/>
                                          </p:stCondLst>
                                        </p:cTn>
                                        <p:tgtEl>
                                          <p:spTgt spid="16"/>
                                        </p:tgtEl>
                                      </p:cBhvr>
                                      <p:from x="100000" y="100000"/>
                                      <p:to x="80000" y="100000"/>
                                    </p:animScale>
                                    <p:anim by="(#ppt_h/3+#ppt_w*0.1)" calcmode="lin" valueType="num">
                                      <p:cBhvr additive="sum">
                                        <p:cTn id="66" dur="200" decel="100000" autoRev="1" fill="hold">
                                          <p:stCondLst>
                                            <p:cond delay="600"/>
                                          </p:stCondLst>
                                        </p:cTn>
                                        <p:tgtEl>
                                          <p:spTgt spid="16"/>
                                        </p:tgtEl>
                                        <p:attrNameLst>
                                          <p:attrName>ppt_x</p:attrName>
                                        </p:attrNameLst>
                                      </p:cBhvr>
                                    </p:anim>
                                  </p:childTnLst>
                                </p:cTn>
                              </p:par>
                              <p:par>
                                <p:cTn id="67" presetID="34"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from="(-#ppt_w/2)" to="(#ppt_x)" calcmode="lin" valueType="num">
                                      <p:cBhvr>
                                        <p:cTn id="69" dur="600" fill="hold">
                                          <p:stCondLst>
                                            <p:cond delay="0"/>
                                          </p:stCondLst>
                                        </p:cTn>
                                        <p:tgtEl>
                                          <p:spTgt spid="17"/>
                                        </p:tgtEl>
                                        <p:attrNameLst>
                                          <p:attrName>ppt_x</p:attrName>
                                        </p:attrNameLst>
                                      </p:cBhvr>
                                    </p:anim>
                                    <p:anim from="0" to="-1.0" calcmode="lin" valueType="num">
                                      <p:cBhvr>
                                        <p:cTn id="70" dur="200" decel="50000" autoRev="1" fill="hold">
                                          <p:stCondLst>
                                            <p:cond delay="600"/>
                                          </p:stCondLst>
                                        </p:cTn>
                                        <p:tgtEl>
                                          <p:spTgt spid="17"/>
                                        </p:tgtEl>
                                        <p:attrNameLst>
                                          <p:attrName>xshear</p:attrName>
                                        </p:attrNameLst>
                                      </p:cBhvr>
                                    </p:anim>
                                    <p:animScale>
                                      <p:cBhvr>
                                        <p:cTn id="71" dur="200" decel="100000" autoRev="1" fill="hold">
                                          <p:stCondLst>
                                            <p:cond delay="600"/>
                                          </p:stCondLst>
                                        </p:cTn>
                                        <p:tgtEl>
                                          <p:spTgt spid="17"/>
                                        </p:tgtEl>
                                      </p:cBhvr>
                                      <p:from x="100000" y="100000"/>
                                      <p:to x="80000" y="100000"/>
                                    </p:animScale>
                                    <p:anim by="(#ppt_h/3+#ppt_w*0.1)" calcmode="lin" valueType="num">
                                      <p:cBhvr additive="sum">
                                        <p:cTn id="72" dur="200" decel="100000" autoRev="1" fill="hold">
                                          <p:stCondLst>
                                            <p:cond delay="600"/>
                                          </p:stCondLst>
                                        </p:cTn>
                                        <p:tgtEl>
                                          <p:spTgt spid="17"/>
                                        </p:tgtEl>
                                        <p:attrNameLst>
                                          <p:attrName>ppt_x</p:attrName>
                                        </p:attrNameLst>
                                      </p:cBhvr>
                                    </p:anim>
                                  </p:childTnLst>
                                </p:cTn>
                              </p:par>
                              <p:par>
                                <p:cTn id="73" presetID="34"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from="(-#ppt_w/2)" to="(#ppt_x)" calcmode="lin" valueType="num">
                                      <p:cBhvr>
                                        <p:cTn id="75" dur="600" fill="hold">
                                          <p:stCondLst>
                                            <p:cond delay="0"/>
                                          </p:stCondLst>
                                        </p:cTn>
                                        <p:tgtEl>
                                          <p:spTgt spid="18"/>
                                        </p:tgtEl>
                                        <p:attrNameLst>
                                          <p:attrName>ppt_x</p:attrName>
                                        </p:attrNameLst>
                                      </p:cBhvr>
                                    </p:anim>
                                    <p:anim from="0" to="-1.0" calcmode="lin" valueType="num">
                                      <p:cBhvr>
                                        <p:cTn id="76" dur="200" decel="50000" autoRev="1" fill="hold">
                                          <p:stCondLst>
                                            <p:cond delay="600"/>
                                          </p:stCondLst>
                                        </p:cTn>
                                        <p:tgtEl>
                                          <p:spTgt spid="18"/>
                                        </p:tgtEl>
                                        <p:attrNameLst>
                                          <p:attrName>xshear</p:attrName>
                                        </p:attrNameLst>
                                      </p:cBhvr>
                                    </p:anim>
                                    <p:animScale>
                                      <p:cBhvr>
                                        <p:cTn id="77" dur="200" decel="100000" autoRev="1" fill="hold">
                                          <p:stCondLst>
                                            <p:cond delay="600"/>
                                          </p:stCondLst>
                                        </p:cTn>
                                        <p:tgtEl>
                                          <p:spTgt spid="18"/>
                                        </p:tgtEl>
                                      </p:cBhvr>
                                      <p:from x="100000" y="100000"/>
                                      <p:to x="80000" y="100000"/>
                                    </p:animScale>
                                    <p:anim by="(#ppt_h/3+#ppt_w*0.1)" calcmode="lin" valueType="num">
                                      <p:cBhvr additive="sum">
                                        <p:cTn id="78" dur="200" decel="100000" autoRev="1" fill="hold">
                                          <p:stCondLst>
                                            <p:cond delay="600"/>
                                          </p:stCondLst>
                                        </p:cTn>
                                        <p:tgtEl>
                                          <p:spTgt spid="1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9" grpId="0" animBg="1"/>
      <p:bldP spid="10" grpId="0" animBg="1"/>
      <p:bldP spid="11" grpId="0" animBg="1"/>
      <p:bldP spid="12" grpId="0" animBg="1"/>
      <p:bldP spid="14" grpId="0" animBg="1"/>
      <p:bldP spid="15" grpId="0" animBg="1"/>
      <p:bldP spid="16" grpId="0" animBg="1"/>
      <p:bldP spid="17"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pic>
        <p:nvPicPr>
          <p:cNvPr id="1026" name="Picture 2" descr="http://media-cache-ak0.pinimg.com/736x/42/9e/55/429e55161b9b7b71b272460e598bbcdc.jpg"/>
          <p:cNvPicPr>
            <a:picLocks noChangeAspect="1" noChangeArrowheads="1"/>
          </p:cNvPicPr>
          <p:nvPr/>
        </p:nvPicPr>
        <p:blipFill>
          <a:blip r:embed="rId2"/>
          <a:srcRect/>
          <a:stretch>
            <a:fillRect/>
          </a:stretch>
        </p:blipFill>
        <p:spPr bwMode="auto">
          <a:xfrm>
            <a:off x="3237686" y="357166"/>
            <a:ext cx="5267325" cy="61531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2770" name="AutoShape 2" descr="Image result for thank you for liste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2772" name="AutoShape 4" descr="Image result for thank you for liste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2774" name="AutoShape 6" descr="Image result for thank you for liste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2776" name="Picture 8" descr="http://treasure.diylol.com/uploads/post/image/427301/resized_all-the-things-meme-generator-thank-you-for-listening-to-our-presentation-819a99.jpg"/>
          <p:cNvPicPr>
            <a:picLocks noChangeAspect="1" noChangeArrowheads="1"/>
          </p:cNvPicPr>
          <p:nvPr/>
        </p:nvPicPr>
        <p:blipFill>
          <a:blip r:embed="rId3"/>
          <a:srcRect/>
          <a:stretch>
            <a:fillRect/>
          </a:stretch>
        </p:blipFill>
        <p:spPr bwMode="auto">
          <a:xfrm>
            <a:off x="-1" y="0"/>
            <a:ext cx="12190413" cy="6858000"/>
          </a:xfrm>
          <a:prstGeom prst="rect">
            <a:avLst/>
          </a:prstGeom>
          <a:noFill/>
        </p:spPr>
      </p:pic>
    </p:spTree>
  </p:cSld>
  <p:clrMapOvr>
    <a:masterClrMapping/>
  </p:clrMapOvr>
  <p:transition spd="slow">
    <p:wheel spokes="8"/>
    <p:sndAc>
      <p:stSnd>
        <p:snd r:embed="rId2" name="drumroll.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807</TotalTime>
  <Words>1526</Words>
  <Application>Microsoft Office PowerPoint</Application>
  <PresentationFormat>Custom</PresentationFormat>
  <Paragraphs>393</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vt:lpstr>
      <vt:lpstr>INTRODUCTION</vt:lpstr>
      <vt:lpstr>PROBLEM STATEMENT</vt:lpstr>
      <vt:lpstr>OBJECTIVES</vt:lpstr>
      <vt:lpstr>HYPOTHESIS</vt:lpstr>
      <vt:lpstr>LITERATURE REVIEW</vt:lpstr>
      <vt:lpstr>FACTORS AFFECTING STRESS AMONG MEDICAL STUDENTS IN UKMMC</vt:lpstr>
      <vt:lpstr>PowerPoint Presentation</vt:lpstr>
      <vt:lpstr>PowerPoint Presentation</vt:lpstr>
      <vt:lpstr>PowerPoint Presentation</vt:lpstr>
      <vt:lpstr>STUDY TOOL</vt:lpstr>
      <vt:lpstr>STATISTICAL ANALYSIS</vt:lpstr>
      <vt:lpstr>RESULT</vt:lpstr>
      <vt:lpstr>PowerPoint Presentation</vt:lpstr>
      <vt:lpstr>PowerPoint Presentation</vt:lpstr>
      <vt:lpstr>PowerPoint Presentation</vt:lpstr>
      <vt:lpstr>DISCUSSION</vt:lpstr>
      <vt:lpstr>PowerPoint Presentation</vt:lpstr>
      <vt:lpstr>CONCLUSION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user</cp:lastModifiedBy>
  <cp:revision>29</cp:revision>
  <dcterms:created xsi:type="dcterms:W3CDTF">2015-11-11T14:13:54Z</dcterms:created>
  <dcterms:modified xsi:type="dcterms:W3CDTF">2015-11-26T04:05:03Z</dcterms:modified>
</cp:coreProperties>
</file>