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70" r:id="rId10"/>
    <p:sldId id="266" r:id="rId11"/>
    <p:sldId id="267" r:id="rId12"/>
    <p:sldId id="268" r:id="rId13"/>
    <p:sldId id="269" r:id="rId14"/>
    <p:sldId id="283" r:id="rId15"/>
    <p:sldId id="284" r:id="rId16"/>
    <p:sldId id="285" r:id="rId17"/>
    <p:sldId id="288" r:id="rId18"/>
    <p:sldId id="287" r:id="rId19"/>
    <p:sldId id="271" r:id="rId20"/>
    <p:sldId id="272" r:id="rId21"/>
    <p:sldId id="273" r:id="rId22"/>
    <p:sldId id="294" r:id="rId23"/>
    <p:sldId id="290" r:id="rId24"/>
    <p:sldId id="293" r:id="rId25"/>
    <p:sldId id="292" r:id="rId26"/>
    <p:sldId id="295" r:id="rId27"/>
    <p:sldId id="275" r:id="rId28"/>
    <p:sldId id="276" r:id="rId29"/>
    <p:sldId id="277" r:id="rId30"/>
    <p:sldId id="280" r:id="rId31"/>
    <p:sldId id="281" r:id="rId32"/>
    <p:sldId id="289" r:id="rId33"/>
  </p:sldIdLst>
  <p:sldSz cx="9144000" cy="6858000" type="screen4x3"/>
  <p:notesSz cx="6858000" cy="9144000"/>
  <p:defaultTex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86"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259B85-449B-400A-BC10-E4840D78C09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ms-MY"/>
        </a:p>
      </dgm:t>
    </dgm:pt>
    <dgm:pt modelId="{427AC2B4-67C1-4929-92CA-97A59D6101FA}">
      <dgm:prSet phldrT="[Text]"/>
      <dgm:spPr/>
      <dgm:t>
        <a:bodyPr/>
        <a:lstStyle/>
        <a:p>
          <a:r>
            <a:rPr lang="en-US" b="1" dirty="0" smtClean="0">
              <a:solidFill>
                <a:srgbClr val="000000"/>
              </a:solidFill>
            </a:rPr>
            <a:t>OVERWEIGHT</a:t>
          </a:r>
          <a:endParaRPr lang="ms-MY" b="1" dirty="0">
            <a:solidFill>
              <a:srgbClr val="000000"/>
            </a:solidFill>
          </a:endParaRPr>
        </a:p>
      </dgm:t>
    </dgm:pt>
    <dgm:pt modelId="{B03C8AA6-03CD-4CBB-BBE4-AF1CA4E4C2B7}" type="parTrans" cxnId="{70FF6AA9-BAAB-4108-86D1-3375D8F8137E}">
      <dgm:prSet/>
      <dgm:spPr/>
      <dgm:t>
        <a:bodyPr/>
        <a:lstStyle/>
        <a:p>
          <a:endParaRPr lang="ms-MY"/>
        </a:p>
      </dgm:t>
    </dgm:pt>
    <dgm:pt modelId="{E2C93C61-275B-47CC-BC72-3BD70E877F0A}" type="sibTrans" cxnId="{70FF6AA9-BAAB-4108-86D1-3375D8F8137E}">
      <dgm:prSet/>
      <dgm:spPr/>
      <dgm:t>
        <a:bodyPr/>
        <a:lstStyle/>
        <a:p>
          <a:endParaRPr lang="ms-MY"/>
        </a:p>
      </dgm:t>
    </dgm:pt>
    <dgm:pt modelId="{165A6E70-5FC0-4706-9027-6354B592C5D1}">
      <dgm:prSet phldrT="[Text]"/>
      <dgm:spPr/>
      <dgm:t>
        <a:bodyPr/>
        <a:lstStyle/>
        <a:p>
          <a:r>
            <a:rPr lang="en-MY" b="1" dirty="0" smtClean="0">
              <a:solidFill>
                <a:srgbClr val="000000"/>
              </a:solidFill>
            </a:rPr>
            <a:t>MODIFIABLE</a:t>
          </a:r>
          <a:endParaRPr lang="ms-MY" dirty="0" smtClean="0">
            <a:solidFill>
              <a:srgbClr val="000000"/>
            </a:solidFill>
          </a:endParaRPr>
        </a:p>
        <a:p>
          <a:r>
            <a:rPr lang="en-MY" b="1" dirty="0" smtClean="0">
              <a:solidFill>
                <a:srgbClr val="000000"/>
              </a:solidFill>
            </a:rPr>
            <a:t>Physical activity</a:t>
          </a:r>
          <a:endParaRPr lang="ms-MY" dirty="0" smtClean="0">
            <a:solidFill>
              <a:srgbClr val="000000"/>
            </a:solidFill>
          </a:endParaRPr>
        </a:p>
        <a:p>
          <a:r>
            <a:rPr lang="en-MY" b="1" dirty="0" smtClean="0">
              <a:solidFill>
                <a:srgbClr val="000000"/>
              </a:solidFill>
            </a:rPr>
            <a:t>Dietary </a:t>
          </a:r>
          <a:endParaRPr lang="ms-MY" dirty="0">
            <a:solidFill>
              <a:srgbClr val="000000"/>
            </a:solidFill>
          </a:endParaRPr>
        </a:p>
      </dgm:t>
    </dgm:pt>
    <dgm:pt modelId="{31BBCA03-DBA1-4D46-B126-E0DFDFC78626}" type="parTrans" cxnId="{52004BBC-A64E-46E4-91EB-57662F8FEB81}">
      <dgm:prSet/>
      <dgm:spPr/>
      <dgm:t>
        <a:bodyPr/>
        <a:lstStyle/>
        <a:p>
          <a:endParaRPr lang="ms-MY"/>
        </a:p>
      </dgm:t>
    </dgm:pt>
    <dgm:pt modelId="{24FA2392-48E8-4D58-9E4C-FBCA9BE10AD3}" type="sibTrans" cxnId="{52004BBC-A64E-46E4-91EB-57662F8FEB81}">
      <dgm:prSet/>
      <dgm:spPr/>
      <dgm:t>
        <a:bodyPr/>
        <a:lstStyle/>
        <a:p>
          <a:endParaRPr lang="ms-MY"/>
        </a:p>
      </dgm:t>
    </dgm:pt>
    <dgm:pt modelId="{3F89EDB5-20A0-4E13-B1DE-D0C2A74E55BB}">
      <dgm:prSet phldrT="[Text]"/>
      <dgm:spPr/>
      <dgm:t>
        <a:bodyPr/>
        <a:lstStyle/>
        <a:p>
          <a:r>
            <a:rPr lang="en-MY" b="1" dirty="0" smtClean="0">
              <a:solidFill>
                <a:srgbClr val="000000"/>
              </a:solidFill>
            </a:rPr>
            <a:t>NON-MODIFIABLE </a:t>
          </a:r>
          <a:endParaRPr lang="ms-MY" dirty="0" smtClean="0">
            <a:solidFill>
              <a:srgbClr val="000000"/>
            </a:solidFill>
          </a:endParaRPr>
        </a:p>
        <a:p>
          <a:r>
            <a:rPr lang="en-MY" b="1" dirty="0" smtClean="0">
              <a:solidFill>
                <a:srgbClr val="000000"/>
              </a:solidFill>
            </a:rPr>
            <a:t>*Genetics</a:t>
          </a:r>
          <a:endParaRPr lang="ms-MY" dirty="0" smtClean="0">
            <a:solidFill>
              <a:srgbClr val="000000"/>
            </a:solidFill>
          </a:endParaRPr>
        </a:p>
        <a:p>
          <a:r>
            <a:rPr lang="en-MY" b="1" dirty="0" smtClean="0">
              <a:solidFill>
                <a:srgbClr val="000000"/>
              </a:solidFill>
            </a:rPr>
            <a:t>Gender </a:t>
          </a:r>
          <a:endParaRPr lang="ms-MY" dirty="0" smtClean="0">
            <a:solidFill>
              <a:srgbClr val="000000"/>
            </a:solidFill>
          </a:endParaRPr>
        </a:p>
        <a:p>
          <a:r>
            <a:rPr lang="en-MY" b="1" dirty="0" smtClean="0">
              <a:solidFill>
                <a:srgbClr val="000000"/>
              </a:solidFill>
            </a:rPr>
            <a:t>Ethnicity </a:t>
          </a:r>
          <a:endParaRPr lang="ms-MY" dirty="0">
            <a:solidFill>
              <a:srgbClr val="000000"/>
            </a:solidFill>
          </a:endParaRPr>
        </a:p>
      </dgm:t>
    </dgm:pt>
    <dgm:pt modelId="{E4D72C8A-587B-44F2-B271-DC5DC942CB07}" type="parTrans" cxnId="{366D5E68-258B-490E-8B58-BA667CE5E7EB}">
      <dgm:prSet/>
      <dgm:spPr/>
      <dgm:t>
        <a:bodyPr/>
        <a:lstStyle/>
        <a:p>
          <a:endParaRPr lang="ms-MY"/>
        </a:p>
      </dgm:t>
    </dgm:pt>
    <dgm:pt modelId="{D316482F-48D4-479A-BD8A-1E03F3F6D78D}" type="sibTrans" cxnId="{366D5E68-258B-490E-8B58-BA667CE5E7EB}">
      <dgm:prSet/>
      <dgm:spPr/>
      <dgm:t>
        <a:bodyPr/>
        <a:lstStyle/>
        <a:p>
          <a:endParaRPr lang="ms-MY"/>
        </a:p>
      </dgm:t>
    </dgm:pt>
    <dgm:pt modelId="{9132743A-E111-4559-82BC-09F02E3BECCE}" type="pres">
      <dgm:prSet presAssocID="{CE259B85-449B-400A-BC10-E4840D78C098}" presName="diagram" presStyleCnt="0">
        <dgm:presLayoutVars>
          <dgm:chPref val="1"/>
          <dgm:dir val="rev"/>
          <dgm:animOne val="branch"/>
          <dgm:animLvl val="lvl"/>
          <dgm:resizeHandles val="exact"/>
        </dgm:presLayoutVars>
      </dgm:prSet>
      <dgm:spPr/>
      <dgm:t>
        <a:bodyPr/>
        <a:lstStyle/>
        <a:p>
          <a:endParaRPr lang="en-US"/>
        </a:p>
      </dgm:t>
    </dgm:pt>
    <dgm:pt modelId="{B0E87164-A572-47CF-B049-285DA5AA10E1}" type="pres">
      <dgm:prSet presAssocID="{427AC2B4-67C1-4929-92CA-97A59D6101FA}" presName="root1" presStyleCnt="0"/>
      <dgm:spPr/>
    </dgm:pt>
    <dgm:pt modelId="{52C2E6EC-2C19-40A7-9C0C-A26487608A2D}" type="pres">
      <dgm:prSet presAssocID="{427AC2B4-67C1-4929-92CA-97A59D6101FA}" presName="LevelOneTextNode" presStyleLbl="node0" presStyleIdx="0" presStyleCnt="1" custLinFactNeighborX="1061" custLinFactNeighborY="595">
        <dgm:presLayoutVars>
          <dgm:chPref val="3"/>
        </dgm:presLayoutVars>
      </dgm:prSet>
      <dgm:spPr/>
      <dgm:t>
        <a:bodyPr/>
        <a:lstStyle/>
        <a:p>
          <a:endParaRPr lang="ms-MY"/>
        </a:p>
      </dgm:t>
    </dgm:pt>
    <dgm:pt modelId="{ECE06E75-9FA7-4C3F-B8F3-BE8BD21B2F74}" type="pres">
      <dgm:prSet presAssocID="{427AC2B4-67C1-4929-92CA-97A59D6101FA}" presName="level2hierChild" presStyleCnt="0"/>
      <dgm:spPr/>
    </dgm:pt>
    <dgm:pt modelId="{DCC0FD16-6B47-4C9B-9D41-20A91BD969C2}" type="pres">
      <dgm:prSet presAssocID="{31BBCA03-DBA1-4D46-B126-E0DFDFC78626}" presName="conn2-1" presStyleLbl="parChTrans1D2" presStyleIdx="0" presStyleCnt="2"/>
      <dgm:spPr/>
      <dgm:t>
        <a:bodyPr/>
        <a:lstStyle/>
        <a:p>
          <a:endParaRPr lang="en-US"/>
        </a:p>
      </dgm:t>
    </dgm:pt>
    <dgm:pt modelId="{97AA84A3-E37B-4130-A5C9-360F145B2F4D}" type="pres">
      <dgm:prSet presAssocID="{31BBCA03-DBA1-4D46-B126-E0DFDFC78626}" presName="connTx" presStyleLbl="parChTrans1D2" presStyleIdx="0" presStyleCnt="2"/>
      <dgm:spPr/>
      <dgm:t>
        <a:bodyPr/>
        <a:lstStyle/>
        <a:p>
          <a:endParaRPr lang="en-US"/>
        </a:p>
      </dgm:t>
    </dgm:pt>
    <dgm:pt modelId="{7CED2542-43C3-496F-8CC4-771C05598B80}" type="pres">
      <dgm:prSet presAssocID="{165A6E70-5FC0-4706-9027-6354B592C5D1}" presName="root2" presStyleCnt="0"/>
      <dgm:spPr/>
    </dgm:pt>
    <dgm:pt modelId="{17FE6732-6D58-4EF3-BAFC-F77E07223FAF}" type="pres">
      <dgm:prSet presAssocID="{165A6E70-5FC0-4706-9027-6354B592C5D1}" presName="LevelTwoTextNode" presStyleLbl="node2" presStyleIdx="0" presStyleCnt="2">
        <dgm:presLayoutVars>
          <dgm:chPref val="3"/>
        </dgm:presLayoutVars>
      </dgm:prSet>
      <dgm:spPr/>
      <dgm:t>
        <a:bodyPr/>
        <a:lstStyle/>
        <a:p>
          <a:endParaRPr lang="ms-MY"/>
        </a:p>
      </dgm:t>
    </dgm:pt>
    <dgm:pt modelId="{2DD1F95B-8C53-4926-AD51-8B443FC54A5F}" type="pres">
      <dgm:prSet presAssocID="{165A6E70-5FC0-4706-9027-6354B592C5D1}" presName="level3hierChild" presStyleCnt="0"/>
      <dgm:spPr/>
    </dgm:pt>
    <dgm:pt modelId="{B5FE2B02-7163-4681-B26B-B2B5904473F5}" type="pres">
      <dgm:prSet presAssocID="{E4D72C8A-587B-44F2-B271-DC5DC942CB07}" presName="conn2-1" presStyleLbl="parChTrans1D2" presStyleIdx="1" presStyleCnt="2"/>
      <dgm:spPr/>
      <dgm:t>
        <a:bodyPr/>
        <a:lstStyle/>
        <a:p>
          <a:endParaRPr lang="en-US"/>
        </a:p>
      </dgm:t>
    </dgm:pt>
    <dgm:pt modelId="{23D4E8E9-2ACB-4DFE-942F-0DB0A136BC9C}" type="pres">
      <dgm:prSet presAssocID="{E4D72C8A-587B-44F2-B271-DC5DC942CB07}" presName="connTx" presStyleLbl="parChTrans1D2" presStyleIdx="1" presStyleCnt="2"/>
      <dgm:spPr/>
      <dgm:t>
        <a:bodyPr/>
        <a:lstStyle/>
        <a:p>
          <a:endParaRPr lang="en-US"/>
        </a:p>
      </dgm:t>
    </dgm:pt>
    <dgm:pt modelId="{4D1088D5-9368-4CAE-97D6-B1E3DCC775D3}" type="pres">
      <dgm:prSet presAssocID="{3F89EDB5-20A0-4E13-B1DE-D0C2A74E55BB}" presName="root2" presStyleCnt="0"/>
      <dgm:spPr/>
    </dgm:pt>
    <dgm:pt modelId="{086D0DC5-A588-4936-BBF7-E27E782E2C89}" type="pres">
      <dgm:prSet presAssocID="{3F89EDB5-20A0-4E13-B1DE-D0C2A74E55BB}" presName="LevelTwoTextNode" presStyleLbl="node2" presStyleIdx="1" presStyleCnt="2">
        <dgm:presLayoutVars>
          <dgm:chPref val="3"/>
        </dgm:presLayoutVars>
      </dgm:prSet>
      <dgm:spPr/>
      <dgm:t>
        <a:bodyPr/>
        <a:lstStyle/>
        <a:p>
          <a:endParaRPr lang="ms-MY"/>
        </a:p>
      </dgm:t>
    </dgm:pt>
    <dgm:pt modelId="{2F274986-6FA8-4EAF-AC80-BF36725053AA}" type="pres">
      <dgm:prSet presAssocID="{3F89EDB5-20A0-4E13-B1DE-D0C2A74E55BB}" presName="level3hierChild" presStyleCnt="0"/>
      <dgm:spPr/>
    </dgm:pt>
  </dgm:ptLst>
  <dgm:cxnLst>
    <dgm:cxn modelId="{CED5E7E1-0888-4A1E-A67B-0B37ED8A005F}" type="presOf" srcId="{31BBCA03-DBA1-4D46-B126-E0DFDFC78626}" destId="{DCC0FD16-6B47-4C9B-9D41-20A91BD969C2}" srcOrd="0" destOrd="0" presId="urn:microsoft.com/office/officeart/2005/8/layout/hierarchy2"/>
    <dgm:cxn modelId="{2B5CC7C8-939B-4260-A7DF-C65F7F3B209F}" type="presOf" srcId="{E4D72C8A-587B-44F2-B271-DC5DC942CB07}" destId="{B5FE2B02-7163-4681-B26B-B2B5904473F5}" srcOrd="0" destOrd="0" presId="urn:microsoft.com/office/officeart/2005/8/layout/hierarchy2"/>
    <dgm:cxn modelId="{52004BBC-A64E-46E4-91EB-57662F8FEB81}" srcId="{427AC2B4-67C1-4929-92CA-97A59D6101FA}" destId="{165A6E70-5FC0-4706-9027-6354B592C5D1}" srcOrd="0" destOrd="0" parTransId="{31BBCA03-DBA1-4D46-B126-E0DFDFC78626}" sibTransId="{24FA2392-48E8-4D58-9E4C-FBCA9BE10AD3}"/>
    <dgm:cxn modelId="{DEE95D68-9475-4278-8776-D7EAA7D645C0}" type="presOf" srcId="{165A6E70-5FC0-4706-9027-6354B592C5D1}" destId="{17FE6732-6D58-4EF3-BAFC-F77E07223FAF}" srcOrd="0" destOrd="0" presId="urn:microsoft.com/office/officeart/2005/8/layout/hierarchy2"/>
    <dgm:cxn modelId="{70FF6AA9-BAAB-4108-86D1-3375D8F8137E}" srcId="{CE259B85-449B-400A-BC10-E4840D78C098}" destId="{427AC2B4-67C1-4929-92CA-97A59D6101FA}" srcOrd="0" destOrd="0" parTransId="{B03C8AA6-03CD-4CBB-BBE4-AF1CA4E4C2B7}" sibTransId="{E2C93C61-275B-47CC-BC72-3BD70E877F0A}"/>
    <dgm:cxn modelId="{97340859-059E-4015-8B13-9F5533773ADD}" type="presOf" srcId="{CE259B85-449B-400A-BC10-E4840D78C098}" destId="{9132743A-E111-4559-82BC-09F02E3BECCE}" srcOrd="0" destOrd="0" presId="urn:microsoft.com/office/officeart/2005/8/layout/hierarchy2"/>
    <dgm:cxn modelId="{EE0465D9-96EC-411D-9311-89E563017449}" type="presOf" srcId="{31BBCA03-DBA1-4D46-B126-E0DFDFC78626}" destId="{97AA84A3-E37B-4130-A5C9-360F145B2F4D}" srcOrd="1" destOrd="0" presId="urn:microsoft.com/office/officeart/2005/8/layout/hierarchy2"/>
    <dgm:cxn modelId="{FD434EA7-A23B-482F-A457-66E53520ACA8}" type="presOf" srcId="{427AC2B4-67C1-4929-92CA-97A59D6101FA}" destId="{52C2E6EC-2C19-40A7-9C0C-A26487608A2D}" srcOrd="0" destOrd="0" presId="urn:microsoft.com/office/officeart/2005/8/layout/hierarchy2"/>
    <dgm:cxn modelId="{8005F56B-1B46-4DBB-A0D6-85345144769C}" type="presOf" srcId="{3F89EDB5-20A0-4E13-B1DE-D0C2A74E55BB}" destId="{086D0DC5-A588-4936-BBF7-E27E782E2C89}" srcOrd="0" destOrd="0" presId="urn:microsoft.com/office/officeart/2005/8/layout/hierarchy2"/>
    <dgm:cxn modelId="{366D5E68-258B-490E-8B58-BA667CE5E7EB}" srcId="{427AC2B4-67C1-4929-92CA-97A59D6101FA}" destId="{3F89EDB5-20A0-4E13-B1DE-D0C2A74E55BB}" srcOrd="1" destOrd="0" parTransId="{E4D72C8A-587B-44F2-B271-DC5DC942CB07}" sibTransId="{D316482F-48D4-479A-BD8A-1E03F3F6D78D}"/>
    <dgm:cxn modelId="{70855226-8AB6-4759-9660-8E598D534BDB}" type="presOf" srcId="{E4D72C8A-587B-44F2-B271-DC5DC942CB07}" destId="{23D4E8E9-2ACB-4DFE-942F-0DB0A136BC9C}" srcOrd="1" destOrd="0" presId="urn:microsoft.com/office/officeart/2005/8/layout/hierarchy2"/>
    <dgm:cxn modelId="{112C5A33-1EB3-4997-A871-C43F6100321E}" type="presParOf" srcId="{9132743A-E111-4559-82BC-09F02E3BECCE}" destId="{B0E87164-A572-47CF-B049-285DA5AA10E1}" srcOrd="0" destOrd="0" presId="urn:microsoft.com/office/officeart/2005/8/layout/hierarchy2"/>
    <dgm:cxn modelId="{A75869E2-925D-49EA-AC1B-E0ECE53DEFFD}" type="presParOf" srcId="{B0E87164-A572-47CF-B049-285DA5AA10E1}" destId="{52C2E6EC-2C19-40A7-9C0C-A26487608A2D}" srcOrd="0" destOrd="0" presId="urn:microsoft.com/office/officeart/2005/8/layout/hierarchy2"/>
    <dgm:cxn modelId="{08D6A70C-D48E-4423-A278-97C4197DDD36}" type="presParOf" srcId="{B0E87164-A572-47CF-B049-285DA5AA10E1}" destId="{ECE06E75-9FA7-4C3F-B8F3-BE8BD21B2F74}" srcOrd="1" destOrd="0" presId="urn:microsoft.com/office/officeart/2005/8/layout/hierarchy2"/>
    <dgm:cxn modelId="{0DF9404B-3D6D-406C-B5F3-E9387A84C7F1}" type="presParOf" srcId="{ECE06E75-9FA7-4C3F-B8F3-BE8BD21B2F74}" destId="{DCC0FD16-6B47-4C9B-9D41-20A91BD969C2}" srcOrd="0" destOrd="0" presId="urn:microsoft.com/office/officeart/2005/8/layout/hierarchy2"/>
    <dgm:cxn modelId="{111A9ACC-ED44-4E28-8AA9-348DB439F06D}" type="presParOf" srcId="{DCC0FD16-6B47-4C9B-9D41-20A91BD969C2}" destId="{97AA84A3-E37B-4130-A5C9-360F145B2F4D}" srcOrd="0" destOrd="0" presId="urn:microsoft.com/office/officeart/2005/8/layout/hierarchy2"/>
    <dgm:cxn modelId="{3DD17D04-5A68-4860-A192-AE961A4EC726}" type="presParOf" srcId="{ECE06E75-9FA7-4C3F-B8F3-BE8BD21B2F74}" destId="{7CED2542-43C3-496F-8CC4-771C05598B80}" srcOrd="1" destOrd="0" presId="urn:microsoft.com/office/officeart/2005/8/layout/hierarchy2"/>
    <dgm:cxn modelId="{7B1A7763-15C0-4BFF-8E43-E4DE5EE3B12E}" type="presParOf" srcId="{7CED2542-43C3-496F-8CC4-771C05598B80}" destId="{17FE6732-6D58-4EF3-BAFC-F77E07223FAF}" srcOrd="0" destOrd="0" presId="urn:microsoft.com/office/officeart/2005/8/layout/hierarchy2"/>
    <dgm:cxn modelId="{14CB6D58-16E5-4EDF-A795-467811BAC0A5}" type="presParOf" srcId="{7CED2542-43C3-496F-8CC4-771C05598B80}" destId="{2DD1F95B-8C53-4926-AD51-8B443FC54A5F}" srcOrd="1" destOrd="0" presId="urn:microsoft.com/office/officeart/2005/8/layout/hierarchy2"/>
    <dgm:cxn modelId="{6DB966BD-7B8D-45A1-A478-02391FD9DF7D}" type="presParOf" srcId="{ECE06E75-9FA7-4C3F-B8F3-BE8BD21B2F74}" destId="{B5FE2B02-7163-4681-B26B-B2B5904473F5}" srcOrd="2" destOrd="0" presId="urn:microsoft.com/office/officeart/2005/8/layout/hierarchy2"/>
    <dgm:cxn modelId="{BC386EF2-C82D-4A78-ADB1-1CF34327BCA5}" type="presParOf" srcId="{B5FE2B02-7163-4681-B26B-B2B5904473F5}" destId="{23D4E8E9-2ACB-4DFE-942F-0DB0A136BC9C}" srcOrd="0" destOrd="0" presId="urn:microsoft.com/office/officeart/2005/8/layout/hierarchy2"/>
    <dgm:cxn modelId="{BA19E1C0-A9CC-4E90-8A6B-FD862DF8C699}" type="presParOf" srcId="{ECE06E75-9FA7-4C3F-B8F3-BE8BD21B2F74}" destId="{4D1088D5-9368-4CAE-97D6-B1E3DCC775D3}" srcOrd="3" destOrd="0" presId="urn:microsoft.com/office/officeart/2005/8/layout/hierarchy2"/>
    <dgm:cxn modelId="{6330B9D1-9008-417E-9873-B03EA01B5719}" type="presParOf" srcId="{4D1088D5-9368-4CAE-97D6-B1E3DCC775D3}" destId="{086D0DC5-A588-4936-BBF7-E27E782E2C89}" srcOrd="0" destOrd="0" presId="urn:microsoft.com/office/officeart/2005/8/layout/hierarchy2"/>
    <dgm:cxn modelId="{62C955DC-1BC6-435B-BCC7-2F6D6F4CE55C}" type="presParOf" srcId="{4D1088D5-9368-4CAE-97D6-B1E3DCC775D3}" destId="{2F274986-6FA8-4EAF-AC80-BF36725053AA}" srcOrd="1" destOrd="0" presId="urn:microsoft.com/office/officeart/2005/8/layout/hierarchy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2E6EC-2C19-40A7-9C0C-A26487608A2D}">
      <dsp:nvSpPr>
        <dsp:cNvPr id="0" name=""/>
        <dsp:cNvSpPr/>
      </dsp:nvSpPr>
      <dsp:spPr>
        <a:xfrm>
          <a:off x="4610704" y="1214453"/>
          <a:ext cx="3290309" cy="1645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b="1" kern="1200" dirty="0" smtClean="0">
              <a:solidFill>
                <a:srgbClr val="000000"/>
              </a:solidFill>
            </a:rPr>
            <a:t>OVERWEIGHT</a:t>
          </a:r>
          <a:endParaRPr lang="ms-MY" sz="2100" b="1" kern="1200" dirty="0">
            <a:solidFill>
              <a:srgbClr val="000000"/>
            </a:solidFill>
          </a:endParaRPr>
        </a:p>
      </dsp:txBody>
      <dsp:txXfrm>
        <a:off x="4658889" y="1262638"/>
        <a:ext cx="3193939" cy="1548784"/>
      </dsp:txXfrm>
    </dsp:sp>
    <dsp:sp modelId="{DCC0FD16-6B47-4C9B-9D41-20A91BD969C2}">
      <dsp:nvSpPr>
        <dsp:cNvPr id="0" name=""/>
        <dsp:cNvSpPr/>
      </dsp:nvSpPr>
      <dsp:spPr>
        <a:xfrm rot="12956552">
          <a:off x="3137438" y="1522636"/>
          <a:ext cx="1628272" cy="73037"/>
        </a:xfrm>
        <a:custGeom>
          <a:avLst/>
          <a:gdLst/>
          <a:ahLst/>
          <a:cxnLst/>
          <a:rect l="0" t="0" r="0" b="0"/>
          <a:pathLst>
            <a:path>
              <a:moveTo>
                <a:pt x="0" y="36518"/>
              </a:moveTo>
              <a:lnTo>
                <a:pt x="1628272" y="365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ms-MY" sz="500" kern="1200"/>
        </a:p>
      </dsp:txBody>
      <dsp:txXfrm rot="10800000">
        <a:off x="3910867" y="1518448"/>
        <a:ext cx="81413" cy="81413"/>
      </dsp:txXfrm>
    </dsp:sp>
    <dsp:sp modelId="{17FE6732-6D58-4EF3-BAFC-F77E07223FAF}">
      <dsp:nvSpPr>
        <dsp:cNvPr id="0" name=""/>
        <dsp:cNvSpPr/>
      </dsp:nvSpPr>
      <dsp:spPr>
        <a:xfrm>
          <a:off x="2135" y="258701"/>
          <a:ext cx="3290309" cy="1645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MY" sz="2100" b="1" kern="1200" dirty="0" smtClean="0">
              <a:solidFill>
                <a:srgbClr val="000000"/>
              </a:solidFill>
            </a:rPr>
            <a:t>MODIFIABLE</a:t>
          </a:r>
          <a:endParaRPr lang="ms-MY" sz="2100" kern="1200" dirty="0" smtClean="0">
            <a:solidFill>
              <a:srgbClr val="000000"/>
            </a:solidFill>
          </a:endParaRPr>
        </a:p>
        <a:p>
          <a:pPr lvl="0" algn="ctr" defTabSz="933450">
            <a:lnSpc>
              <a:spcPct val="90000"/>
            </a:lnSpc>
            <a:spcBef>
              <a:spcPct val="0"/>
            </a:spcBef>
            <a:spcAft>
              <a:spcPct val="35000"/>
            </a:spcAft>
          </a:pPr>
          <a:r>
            <a:rPr lang="en-MY" sz="2100" b="1" kern="1200" dirty="0" smtClean="0">
              <a:solidFill>
                <a:srgbClr val="000000"/>
              </a:solidFill>
            </a:rPr>
            <a:t>Physical activity</a:t>
          </a:r>
          <a:endParaRPr lang="ms-MY" sz="2100" kern="1200" dirty="0" smtClean="0">
            <a:solidFill>
              <a:srgbClr val="000000"/>
            </a:solidFill>
          </a:endParaRPr>
        </a:p>
        <a:p>
          <a:pPr lvl="0" algn="ctr" defTabSz="933450">
            <a:lnSpc>
              <a:spcPct val="90000"/>
            </a:lnSpc>
            <a:spcBef>
              <a:spcPct val="0"/>
            </a:spcBef>
            <a:spcAft>
              <a:spcPct val="35000"/>
            </a:spcAft>
          </a:pPr>
          <a:r>
            <a:rPr lang="en-MY" sz="2100" b="1" kern="1200" dirty="0" smtClean="0">
              <a:solidFill>
                <a:srgbClr val="000000"/>
              </a:solidFill>
            </a:rPr>
            <a:t>Dietary </a:t>
          </a:r>
          <a:endParaRPr lang="ms-MY" sz="2100" kern="1200" dirty="0">
            <a:solidFill>
              <a:srgbClr val="000000"/>
            </a:solidFill>
          </a:endParaRPr>
        </a:p>
      </dsp:txBody>
      <dsp:txXfrm>
        <a:off x="50320" y="306886"/>
        <a:ext cx="3193939" cy="1548784"/>
      </dsp:txXfrm>
    </dsp:sp>
    <dsp:sp modelId="{B5FE2B02-7163-4681-B26B-B2B5904473F5}">
      <dsp:nvSpPr>
        <dsp:cNvPr id="0" name=""/>
        <dsp:cNvSpPr/>
      </dsp:nvSpPr>
      <dsp:spPr>
        <a:xfrm rot="8677149">
          <a:off x="3143145" y="2468600"/>
          <a:ext cx="1616858" cy="73037"/>
        </a:xfrm>
        <a:custGeom>
          <a:avLst/>
          <a:gdLst/>
          <a:ahLst/>
          <a:cxnLst/>
          <a:rect l="0" t="0" r="0" b="0"/>
          <a:pathLst>
            <a:path>
              <a:moveTo>
                <a:pt x="0" y="36518"/>
              </a:moveTo>
              <a:lnTo>
                <a:pt x="1616858" y="365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ms-MY" sz="500" kern="1200"/>
        </a:p>
      </dsp:txBody>
      <dsp:txXfrm rot="10800000">
        <a:off x="3911153" y="2464697"/>
        <a:ext cx="80842" cy="80842"/>
      </dsp:txXfrm>
    </dsp:sp>
    <dsp:sp modelId="{086D0DC5-A588-4936-BBF7-E27E782E2C89}">
      <dsp:nvSpPr>
        <dsp:cNvPr id="0" name=""/>
        <dsp:cNvSpPr/>
      </dsp:nvSpPr>
      <dsp:spPr>
        <a:xfrm>
          <a:off x="2135" y="2150629"/>
          <a:ext cx="3290309" cy="1645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MY" sz="2100" b="1" kern="1200" dirty="0" smtClean="0">
              <a:solidFill>
                <a:srgbClr val="000000"/>
              </a:solidFill>
            </a:rPr>
            <a:t>NON-MODIFIABLE </a:t>
          </a:r>
          <a:endParaRPr lang="ms-MY" sz="2100" kern="1200" dirty="0" smtClean="0">
            <a:solidFill>
              <a:srgbClr val="000000"/>
            </a:solidFill>
          </a:endParaRPr>
        </a:p>
        <a:p>
          <a:pPr lvl="0" algn="ctr" defTabSz="933450">
            <a:lnSpc>
              <a:spcPct val="90000"/>
            </a:lnSpc>
            <a:spcBef>
              <a:spcPct val="0"/>
            </a:spcBef>
            <a:spcAft>
              <a:spcPct val="35000"/>
            </a:spcAft>
          </a:pPr>
          <a:r>
            <a:rPr lang="en-MY" sz="2100" b="1" kern="1200" dirty="0" smtClean="0">
              <a:solidFill>
                <a:srgbClr val="000000"/>
              </a:solidFill>
            </a:rPr>
            <a:t>*Genetics</a:t>
          </a:r>
          <a:endParaRPr lang="ms-MY" sz="2100" kern="1200" dirty="0" smtClean="0">
            <a:solidFill>
              <a:srgbClr val="000000"/>
            </a:solidFill>
          </a:endParaRPr>
        </a:p>
        <a:p>
          <a:pPr lvl="0" algn="ctr" defTabSz="933450">
            <a:lnSpc>
              <a:spcPct val="90000"/>
            </a:lnSpc>
            <a:spcBef>
              <a:spcPct val="0"/>
            </a:spcBef>
            <a:spcAft>
              <a:spcPct val="35000"/>
            </a:spcAft>
          </a:pPr>
          <a:r>
            <a:rPr lang="en-MY" sz="2100" b="1" kern="1200" dirty="0" smtClean="0">
              <a:solidFill>
                <a:srgbClr val="000000"/>
              </a:solidFill>
            </a:rPr>
            <a:t>Gender </a:t>
          </a:r>
          <a:endParaRPr lang="ms-MY" sz="2100" kern="1200" dirty="0" smtClean="0">
            <a:solidFill>
              <a:srgbClr val="000000"/>
            </a:solidFill>
          </a:endParaRPr>
        </a:p>
        <a:p>
          <a:pPr lvl="0" algn="ctr" defTabSz="933450">
            <a:lnSpc>
              <a:spcPct val="90000"/>
            </a:lnSpc>
            <a:spcBef>
              <a:spcPct val="0"/>
            </a:spcBef>
            <a:spcAft>
              <a:spcPct val="35000"/>
            </a:spcAft>
          </a:pPr>
          <a:r>
            <a:rPr lang="en-MY" sz="2100" b="1" kern="1200" dirty="0" smtClean="0">
              <a:solidFill>
                <a:srgbClr val="000000"/>
              </a:solidFill>
            </a:rPr>
            <a:t>Ethnicity </a:t>
          </a:r>
          <a:endParaRPr lang="ms-MY" sz="2100" kern="1200" dirty="0">
            <a:solidFill>
              <a:srgbClr val="000000"/>
            </a:solidFill>
          </a:endParaRPr>
        </a:p>
      </dsp:txBody>
      <dsp:txXfrm>
        <a:off x="50320" y="2198814"/>
        <a:ext cx="3193939" cy="154878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B3218F61-0B67-416D-BCFD-B72C1218EA6C}" type="datetimeFigureOut">
              <a:rPr lang="ms-MY" smtClean="0"/>
              <a:pPr/>
              <a:t>04/12/2015</a:t>
            </a:fld>
            <a:endParaRPr lang="ms-MY"/>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ms-MY"/>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5F77201-A75C-479D-90EB-B00E4668F14A}" type="slidenum">
              <a:rPr lang="ms-MY" smtClean="0"/>
              <a:pPr/>
              <a:t>‹#›</a:t>
            </a:fld>
            <a:endParaRPr lang="ms-M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B3218F61-0B67-416D-BCFD-B72C1218EA6C}" type="datetimeFigureOut">
              <a:rPr lang="ms-MY" smtClean="0"/>
              <a:pPr/>
              <a:t>04/12/2015</a:t>
            </a:fld>
            <a:endParaRPr lang="ms-MY"/>
          </a:p>
        </p:txBody>
      </p:sp>
      <p:sp>
        <p:nvSpPr>
          <p:cNvPr id="5" name="Footer Placeholder 4"/>
          <p:cNvSpPr>
            <a:spLocks noGrp="1"/>
          </p:cNvSpPr>
          <p:nvPr>
            <p:ph type="ftr" sz="quarter" idx="11"/>
          </p:nvPr>
        </p:nvSpPr>
        <p:spPr>
          <a:xfrm>
            <a:off x="457200" y="6480969"/>
            <a:ext cx="4260056" cy="300831"/>
          </a:xfrm>
        </p:spPr>
        <p:txBody>
          <a:bodyPr/>
          <a:lstStyle/>
          <a:p>
            <a:endParaRPr lang="ms-MY"/>
          </a:p>
        </p:txBody>
      </p:sp>
      <p:sp>
        <p:nvSpPr>
          <p:cNvPr id="6" name="Slide Number Placeholder 5"/>
          <p:cNvSpPr>
            <a:spLocks noGrp="1"/>
          </p:cNvSpPr>
          <p:nvPr>
            <p:ph type="sldNum" sz="quarter" idx="12"/>
          </p:nvPr>
        </p:nvSpPr>
        <p:spPr/>
        <p:txBody>
          <a:bodyPr/>
          <a:lstStyle/>
          <a:p>
            <a:fld id="{E5F77201-A75C-479D-90EB-B00E4668F14A}" type="slidenum">
              <a:rPr lang="ms-MY" smtClean="0"/>
              <a:pPr/>
              <a:t>‹#›</a:t>
            </a:fld>
            <a:endParaRPr lang="ms-M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B3218F61-0B67-416D-BCFD-B72C1218EA6C}" type="datetimeFigureOut">
              <a:rPr lang="ms-MY" smtClean="0"/>
              <a:pPr/>
              <a:t>04/12/2015</a:t>
            </a:fld>
            <a:endParaRPr lang="ms-MY"/>
          </a:p>
        </p:txBody>
      </p:sp>
      <p:sp>
        <p:nvSpPr>
          <p:cNvPr id="5" name="Footer Placeholder 4"/>
          <p:cNvSpPr>
            <a:spLocks noGrp="1"/>
          </p:cNvSpPr>
          <p:nvPr>
            <p:ph type="ftr" sz="quarter" idx="11"/>
          </p:nvPr>
        </p:nvSpPr>
        <p:spPr>
          <a:xfrm>
            <a:off x="2619376" y="6480969"/>
            <a:ext cx="4260056" cy="300831"/>
          </a:xfrm>
        </p:spPr>
        <p:txBody>
          <a:bodyPr/>
          <a:lstStyle/>
          <a:p>
            <a:endParaRPr lang="ms-MY"/>
          </a:p>
        </p:txBody>
      </p:sp>
      <p:sp>
        <p:nvSpPr>
          <p:cNvPr id="6" name="Slide Number Placeholder 5"/>
          <p:cNvSpPr>
            <a:spLocks noGrp="1"/>
          </p:cNvSpPr>
          <p:nvPr>
            <p:ph type="sldNum" sz="quarter" idx="12"/>
          </p:nvPr>
        </p:nvSpPr>
        <p:spPr>
          <a:xfrm>
            <a:off x="8451056" y="809624"/>
            <a:ext cx="502920" cy="300831"/>
          </a:xfrm>
        </p:spPr>
        <p:txBody>
          <a:bodyPr/>
          <a:lstStyle/>
          <a:p>
            <a:fld id="{E5F77201-A75C-479D-90EB-B00E4668F14A}" type="slidenum">
              <a:rPr lang="ms-MY" smtClean="0"/>
              <a:pPr/>
              <a:t>‹#›</a:t>
            </a:fld>
            <a:endParaRPr lang="ms-MY"/>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B3218F61-0B67-416D-BCFD-B72C1218EA6C}" type="datetimeFigureOut">
              <a:rPr lang="ms-MY" smtClean="0"/>
              <a:pPr/>
              <a:t>04/12/2015</a:t>
            </a:fld>
            <a:endParaRPr lang="ms-MY"/>
          </a:p>
        </p:txBody>
      </p:sp>
      <p:sp>
        <p:nvSpPr>
          <p:cNvPr id="6" name="Footer Placeholder 5"/>
          <p:cNvSpPr>
            <a:spLocks noGrp="1"/>
          </p:cNvSpPr>
          <p:nvPr>
            <p:ph type="ftr" sz="quarter" idx="11"/>
          </p:nvPr>
        </p:nvSpPr>
        <p:spPr>
          <a:xfrm>
            <a:off x="457200" y="6480969"/>
            <a:ext cx="4260056" cy="301752"/>
          </a:xfrm>
        </p:spPr>
        <p:txBody>
          <a:bodyPr/>
          <a:lstStyle/>
          <a:p>
            <a:endParaRPr lang="ms-MY"/>
          </a:p>
        </p:txBody>
      </p:sp>
      <p:sp>
        <p:nvSpPr>
          <p:cNvPr id="7" name="Slide Number Placeholder 6"/>
          <p:cNvSpPr>
            <a:spLocks noGrp="1"/>
          </p:cNvSpPr>
          <p:nvPr>
            <p:ph type="sldNum" sz="quarter" idx="12"/>
          </p:nvPr>
        </p:nvSpPr>
        <p:spPr>
          <a:xfrm>
            <a:off x="7589520" y="6480969"/>
            <a:ext cx="502920" cy="301752"/>
          </a:xfrm>
        </p:spPr>
        <p:txBody>
          <a:bodyPr/>
          <a:lstStyle/>
          <a:p>
            <a:fld id="{E5F77201-A75C-479D-90EB-B00E4668F14A}" type="slidenum">
              <a:rPr lang="ms-MY" smtClean="0"/>
              <a:pPr/>
              <a:t>‹#›</a:t>
            </a:fld>
            <a:endParaRPr lang="ms-M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B3218F61-0B67-416D-BCFD-B72C1218EA6C}" type="datetimeFigureOut">
              <a:rPr lang="ms-MY" smtClean="0"/>
              <a:pPr/>
              <a:t>04/12/2015</a:t>
            </a:fld>
            <a:endParaRPr lang="ms-MY"/>
          </a:p>
        </p:txBody>
      </p:sp>
      <p:sp>
        <p:nvSpPr>
          <p:cNvPr id="8" name="Footer Placeholder 7"/>
          <p:cNvSpPr>
            <a:spLocks noGrp="1"/>
          </p:cNvSpPr>
          <p:nvPr>
            <p:ph type="ftr" sz="quarter" idx="11"/>
          </p:nvPr>
        </p:nvSpPr>
        <p:spPr>
          <a:xfrm>
            <a:off x="457200" y="6480969"/>
            <a:ext cx="4261104" cy="301752"/>
          </a:xfrm>
        </p:spPr>
        <p:txBody>
          <a:bodyPr/>
          <a:lstStyle/>
          <a:p>
            <a:endParaRPr lang="ms-MY"/>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E5F77201-A75C-479D-90EB-B00E4668F14A}" type="slidenum">
              <a:rPr lang="ms-MY" smtClean="0"/>
              <a:pPr/>
              <a:t>‹#›</a:t>
            </a:fld>
            <a:endParaRPr lang="ms-M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3218F61-0B67-416D-BCFD-B72C1218EA6C}" type="datetimeFigureOut">
              <a:rPr lang="ms-MY" smtClean="0"/>
              <a:pPr/>
              <a:t>04/12/2015</a:t>
            </a:fld>
            <a:endParaRPr lang="ms-MY"/>
          </a:p>
        </p:txBody>
      </p:sp>
      <p:sp>
        <p:nvSpPr>
          <p:cNvPr id="4" name="Footer Placeholder 3"/>
          <p:cNvSpPr>
            <a:spLocks noGrp="1"/>
          </p:cNvSpPr>
          <p:nvPr>
            <p:ph type="ftr" sz="quarter" idx="11"/>
          </p:nvPr>
        </p:nvSpPr>
        <p:spPr/>
        <p:txBody>
          <a:bodyPr/>
          <a:lstStyle/>
          <a:p>
            <a:endParaRPr lang="ms-MY"/>
          </a:p>
        </p:txBody>
      </p:sp>
      <p:sp>
        <p:nvSpPr>
          <p:cNvPr id="5" name="Slide Number Placeholder 4"/>
          <p:cNvSpPr>
            <a:spLocks noGrp="1"/>
          </p:cNvSpPr>
          <p:nvPr>
            <p:ph type="sldNum" sz="quarter" idx="12"/>
          </p:nvPr>
        </p:nvSpPr>
        <p:spPr/>
        <p:txBody>
          <a:bodyPr/>
          <a:lstStyle/>
          <a:p>
            <a:fld id="{E5F77201-A75C-479D-90EB-B00E4668F14A}" type="slidenum">
              <a:rPr lang="ms-MY" smtClean="0"/>
              <a:pPr/>
              <a:t>‹#›</a:t>
            </a:fld>
            <a:endParaRPr lang="ms-M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B3218F61-0B67-416D-BCFD-B72C1218EA6C}" type="datetimeFigureOut">
              <a:rPr lang="ms-MY" smtClean="0"/>
              <a:pPr/>
              <a:t>04/12/2015</a:t>
            </a:fld>
            <a:endParaRPr lang="ms-MY"/>
          </a:p>
        </p:txBody>
      </p:sp>
      <p:sp>
        <p:nvSpPr>
          <p:cNvPr id="3" name="Footer Placeholder 2"/>
          <p:cNvSpPr>
            <a:spLocks noGrp="1"/>
          </p:cNvSpPr>
          <p:nvPr>
            <p:ph type="ftr" sz="quarter" idx="11"/>
          </p:nvPr>
        </p:nvSpPr>
        <p:spPr>
          <a:xfrm>
            <a:off x="457200" y="6481890"/>
            <a:ext cx="4260056" cy="300831"/>
          </a:xfrm>
        </p:spPr>
        <p:txBody>
          <a:bodyPr/>
          <a:lstStyle/>
          <a:p>
            <a:endParaRPr lang="ms-MY"/>
          </a:p>
        </p:txBody>
      </p:sp>
      <p:sp>
        <p:nvSpPr>
          <p:cNvPr id="4" name="Slide Number Placeholder 3"/>
          <p:cNvSpPr>
            <a:spLocks noGrp="1"/>
          </p:cNvSpPr>
          <p:nvPr>
            <p:ph type="sldNum" sz="quarter" idx="12"/>
          </p:nvPr>
        </p:nvSpPr>
        <p:spPr>
          <a:xfrm>
            <a:off x="7589520" y="6480969"/>
            <a:ext cx="502920" cy="301752"/>
          </a:xfrm>
        </p:spPr>
        <p:txBody>
          <a:bodyPr/>
          <a:lstStyle/>
          <a:p>
            <a:fld id="{E5F77201-A75C-479D-90EB-B00E4668F14A}" type="slidenum">
              <a:rPr lang="ms-MY" smtClean="0"/>
              <a:pPr/>
              <a:t>‹#›</a:t>
            </a:fld>
            <a:endParaRPr lang="ms-M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B3218F61-0B67-416D-BCFD-B72C1218EA6C}" type="datetimeFigureOut">
              <a:rPr lang="ms-MY" smtClean="0"/>
              <a:pPr/>
              <a:t>04/12/2015</a:t>
            </a:fld>
            <a:endParaRPr lang="ms-MY"/>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ms-MY"/>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E5F77201-A75C-479D-90EB-B00E4668F14A}" type="slidenum">
              <a:rPr lang="ms-MY" smtClean="0"/>
              <a:pPr/>
              <a:t>‹#›</a:t>
            </a:fld>
            <a:endParaRPr lang="ms-M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B3218F61-0B67-416D-BCFD-B72C1218EA6C}" type="datetimeFigureOut">
              <a:rPr lang="ms-MY" smtClean="0"/>
              <a:pPr/>
              <a:t>04/12/2015</a:t>
            </a:fld>
            <a:endParaRPr lang="ms-MY"/>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ms-MY"/>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E5F77201-A75C-479D-90EB-B00E4668F14A}" type="slidenum">
              <a:rPr lang="ms-MY" smtClean="0"/>
              <a:pPr/>
              <a:t>‹#›</a:t>
            </a:fld>
            <a:endParaRPr lang="ms-M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218F61-0B67-416D-BCFD-B72C1218EA6C}" type="datetimeFigureOut">
              <a:rPr lang="ms-MY" smtClean="0"/>
              <a:pPr/>
              <a:t>04/12/2015</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E5F77201-A75C-479D-90EB-B00E4668F14A}" type="slidenum">
              <a:rPr lang="ms-MY" smtClean="0"/>
              <a:pPr/>
              <a:t>‹#›</a:t>
            </a:fld>
            <a:endParaRPr lang="ms-M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218F61-0B67-416D-BCFD-B72C1218EA6C}" type="datetimeFigureOut">
              <a:rPr lang="ms-MY" smtClean="0"/>
              <a:pPr/>
              <a:t>04/12/2015</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E5F77201-A75C-479D-90EB-B00E4668F14A}" type="slidenum">
              <a:rPr lang="ms-MY" smtClean="0"/>
              <a:pPr/>
              <a:t>‹#›</a:t>
            </a:fld>
            <a:endParaRPr lang="ms-M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B3218F61-0B67-416D-BCFD-B72C1218EA6C}" type="datetimeFigureOut">
              <a:rPr lang="ms-MY" smtClean="0"/>
              <a:pPr/>
              <a:t>04/12/2015</a:t>
            </a:fld>
            <a:endParaRPr lang="ms-MY"/>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ms-MY"/>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5F77201-A75C-479D-90EB-B00E4668F14A}" type="slidenum">
              <a:rPr lang="ms-MY" smtClean="0"/>
              <a:pPr/>
              <a:t>‹#›</a:t>
            </a:fld>
            <a:endParaRPr lang="ms-MY"/>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071547"/>
            <a:ext cx="8501122" cy="2528904"/>
          </a:xfrm>
        </p:spPr>
        <p:txBody>
          <a:bodyPr>
            <a:normAutofit fontScale="90000"/>
          </a:bodyPr>
          <a:lstStyle/>
          <a:p>
            <a:r>
              <a:rPr lang="en-MY" dirty="0" smtClean="0"/>
              <a:t>PREVALENCE OF OVERWEIGHT AMONG 2</a:t>
            </a:r>
            <a:r>
              <a:rPr lang="en-MY" baseline="30000" dirty="0" smtClean="0"/>
              <a:t>ND</a:t>
            </a:r>
            <a:r>
              <a:rPr lang="en-MY" dirty="0" smtClean="0"/>
              <a:t> YEAR MEDICAL STUDENTS AND THE ASSOCIATED   FACTORS</a:t>
            </a:r>
            <a:endParaRPr lang="ms-MY" dirty="0"/>
          </a:p>
        </p:txBody>
      </p:sp>
      <p:sp>
        <p:nvSpPr>
          <p:cNvPr id="3" name="Subtitle 2"/>
          <p:cNvSpPr>
            <a:spLocks noGrp="1"/>
          </p:cNvSpPr>
          <p:nvPr>
            <p:ph type="subTitle" idx="1"/>
          </p:nvPr>
        </p:nvSpPr>
        <p:spPr>
          <a:xfrm>
            <a:off x="540544" y="2250280"/>
            <a:ext cx="8062912" cy="3250422"/>
          </a:xfrm>
        </p:spPr>
        <p:txBody>
          <a:bodyPr>
            <a:normAutofit/>
          </a:bodyPr>
          <a:lstStyle/>
          <a:p>
            <a:endParaRPr lang="en-US" dirty="0" smtClean="0"/>
          </a:p>
          <a:p>
            <a:endParaRPr lang="en-US" dirty="0" smtClean="0"/>
          </a:p>
          <a:p>
            <a:endParaRPr lang="en-US" dirty="0" smtClean="0"/>
          </a:p>
          <a:p>
            <a:r>
              <a:rPr lang="en-US" b="1" dirty="0" smtClean="0">
                <a:solidFill>
                  <a:srgbClr val="000000"/>
                </a:solidFill>
              </a:rPr>
              <a:t>LABORATORY 9</a:t>
            </a:r>
          </a:p>
          <a:p>
            <a:r>
              <a:rPr lang="en-US" b="1" dirty="0" smtClean="0">
                <a:solidFill>
                  <a:srgbClr val="000000"/>
                </a:solidFill>
              </a:rPr>
              <a:t>FACILITATOR: DR. MOHD FAIRUZ ADDNAN  </a:t>
            </a:r>
            <a:endParaRPr lang="ms-MY" b="1"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ms-MY" dirty="0"/>
          </a:p>
        </p:txBody>
      </p:sp>
      <p:sp>
        <p:nvSpPr>
          <p:cNvPr id="3" name="Content Placeholder 2"/>
          <p:cNvSpPr>
            <a:spLocks noGrp="1"/>
          </p:cNvSpPr>
          <p:nvPr>
            <p:ph idx="1"/>
          </p:nvPr>
        </p:nvSpPr>
        <p:spPr/>
        <p:txBody>
          <a:bodyPr>
            <a:normAutofit/>
          </a:bodyPr>
          <a:lstStyle/>
          <a:p>
            <a:pPr>
              <a:buNone/>
            </a:pPr>
            <a:r>
              <a:rPr lang="en-US" dirty="0" smtClean="0"/>
              <a:t>According to WHO (2015), </a:t>
            </a:r>
          </a:p>
          <a:p>
            <a:r>
              <a:rPr lang="en-MY" b="1" dirty="0" smtClean="0"/>
              <a:t>Overweight </a:t>
            </a:r>
            <a:r>
              <a:rPr lang="en-MY" b="1" dirty="0"/>
              <a:t>and </a:t>
            </a:r>
            <a:r>
              <a:rPr lang="en-MY" b="1" dirty="0" smtClean="0"/>
              <a:t>obesity: </a:t>
            </a:r>
            <a:r>
              <a:rPr lang="en-MY" dirty="0" smtClean="0"/>
              <a:t>Abnormal </a:t>
            </a:r>
            <a:r>
              <a:rPr lang="en-MY" dirty="0"/>
              <a:t>or excessive fat accumulation that may impair </a:t>
            </a:r>
            <a:r>
              <a:rPr lang="en-MY" dirty="0" smtClean="0"/>
              <a:t>health</a:t>
            </a:r>
          </a:p>
          <a:p>
            <a:r>
              <a:rPr lang="en-MY" b="1" dirty="0" smtClean="0"/>
              <a:t>Body </a:t>
            </a:r>
            <a:r>
              <a:rPr lang="en-MY" b="1" dirty="0"/>
              <a:t>mass index (</a:t>
            </a:r>
            <a:r>
              <a:rPr lang="en-MY" b="1" dirty="0" smtClean="0"/>
              <a:t>BMI): </a:t>
            </a:r>
            <a:r>
              <a:rPr lang="en-MY" dirty="0" smtClean="0"/>
              <a:t>A person’s </a:t>
            </a:r>
            <a:r>
              <a:rPr lang="en-MY" dirty="0"/>
              <a:t>weight in kilograms divided by the square of his height in meters (kg/m</a:t>
            </a:r>
            <a:r>
              <a:rPr lang="en-MY" baseline="30000" dirty="0"/>
              <a:t>2</a:t>
            </a:r>
            <a:r>
              <a:rPr lang="en-MY" dirty="0"/>
              <a:t>) and is commonly used to classify overweight and obesity in adults.</a:t>
            </a:r>
            <a:endParaRPr lang="ms-MY"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237922"/>
          </a:xfrm>
        </p:spPr>
        <p:txBody>
          <a:bodyPr/>
          <a:lstStyle/>
          <a:p>
            <a:r>
              <a:rPr lang="en-US" dirty="0" smtClean="0"/>
              <a:t>PREVALENCE OF OBESITY</a:t>
            </a:r>
            <a:endParaRPr lang="ms-MY" dirty="0"/>
          </a:p>
        </p:txBody>
      </p:sp>
      <p:graphicFrame>
        <p:nvGraphicFramePr>
          <p:cNvPr id="7" name="Content Placeholder 6"/>
          <p:cNvGraphicFramePr>
            <a:graphicFrameLocks noGrp="1"/>
          </p:cNvGraphicFramePr>
          <p:nvPr>
            <p:ph idx="1"/>
          </p:nvPr>
        </p:nvGraphicFramePr>
        <p:xfrm>
          <a:off x="357158" y="1857364"/>
          <a:ext cx="8229599" cy="2643205"/>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445827">
                <a:tc>
                  <a:txBody>
                    <a:bodyPr/>
                    <a:lstStyle/>
                    <a:p>
                      <a:endParaRPr lang="ms-MY" sz="1600" dirty="0"/>
                    </a:p>
                  </a:txBody>
                  <a:tcPr/>
                </a:tc>
                <a:tc gridSpan="6">
                  <a:txBody>
                    <a:bodyPr/>
                    <a:lstStyle/>
                    <a:p>
                      <a:pPr algn="ctr"/>
                      <a:r>
                        <a:rPr lang="en-MY" sz="1600" b="1" kern="1200" dirty="0" smtClean="0">
                          <a:solidFill>
                            <a:schemeClr val="lt1"/>
                          </a:solidFill>
                          <a:latin typeface="+mn-lt"/>
                          <a:ea typeface="+mn-ea"/>
                          <a:cs typeface="+mn-cs"/>
                        </a:rPr>
                        <a:t>Prevalence of obesity, BMI ≥ 30 (%)</a:t>
                      </a:r>
                      <a:endParaRPr lang="ms-MY" sz="1600" dirty="0"/>
                    </a:p>
                  </a:txBody>
                  <a:tcPr anchor="ctr"/>
                </a:tc>
                <a:tc hMerge="1">
                  <a:txBody>
                    <a:bodyPr/>
                    <a:lstStyle/>
                    <a:p>
                      <a:endParaRPr lang="ms-MY" dirty="0"/>
                    </a:p>
                  </a:txBody>
                  <a:tcPr/>
                </a:tc>
                <a:tc hMerge="1">
                  <a:txBody>
                    <a:bodyPr/>
                    <a:lstStyle/>
                    <a:p>
                      <a:endParaRPr lang="ms-MY" dirty="0"/>
                    </a:p>
                  </a:txBody>
                  <a:tcPr/>
                </a:tc>
                <a:tc hMerge="1">
                  <a:txBody>
                    <a:bodyPr/>
                    <a:lstStyle/>
                    <a:p>
                      <a:endParaRPr lang="ms-MY" dirty="0"/>
                    </a:p>
                  </a:txBody>
                  <a:tcPr/>
                </a:tc>
                <a:tc hMerge="1">
                  <a:txBody>
                    <a:bodyPr/>
                    <a:lstStyle/>
                    <a:p>
                      <a:endParaRPr lang="ms-MY" dirty="0"/>
                    </a:p>
                  </a:txBody>
                  <a:tcPr/>
                </a:tc>
                <a:tc hMerge="1">
                  <a:txBody>
                    <a:bodyPr/>
                    <a:lstStyle/>
                    <a:p>
                      <a:endParaRPr lang="ms-MY"/>
                    </a:p>
                  </a:txBody>
                  <a:tcPr/>
                </a:tc>
              </a:tr>
              <a:tr h="445827">
                <a:tc>
                  <a:txBody>
                    <a:bodyPr/>
                    <a:lstStyle/>
                    <a:p>
                      <a:endParaRPr lang="ms-MY" sz="1600" dirty="0"/>
                    </a:p>
                  </a:txBody>
                  <a:tcPr/>
                </a:tc>
                <a:tc gridSpan="3">
                  <a:txBody>
                    <a:bodyPr/>
                    <a:lstStyle/>
                    <a:p>
                      <a:pPr algn="ctr"/>
                      <a:r>
                        <a:rPr lang="en-US" sz="1600" dirty="0" smtClean="0"/>
                        <a:t>2014</a:t>
                      </a:r>
                      <a:endParaRPr lang="ms-MY" sz="1600" dirty="0"/>
                    </a:p>
                  </a:txBody>
                  <a:tcPr/>
                </a:tc>
                <a:tc hMerge="1">
                  <a:txBody>
                    <a:bodyPr/>
                    <a:lstStyle/>
                    <a:p>
                      <a:endParaRPr lang="ms-MY" dirty="0"/>
                    </a:p>
                  </a:txBody>
                  <a:tcPr/>
                </a:tc>
                <a:tc hMerge="1">
                  <a:txBody>
                    <a:bodyPr/>
                    <a:lstStyle/>
                    <a:p>
                      <a:endParaRPr lang="ms-MY"/>
                    </a:p>
                  </a:txBody>
                  <a:tcPr/>
                </a:tc>
                <a:tc gridSpan="3">
                  <a:txBody>
                    <a:bodyPr/>
                    <a:lstStyle/>
                    <a:p>
                      <a:pPr algn="ctr"/>
                      <a:r>
                        <a:rPr lang="en-US" sz="1600" dirty="0" smtClean="0"/>
                        <a:t>2010</a:t>
                      </a:r>
                      <a:endParaRPr lang="ms-MY" sz="1600" dirty="0"/>
                    </a:p>
                  </a:txBody>
                  <a:tcPr/>
                </a:tc>
                <a:tc hMerge="1">
                  <a:txBody>
                    <a:bodyPr/>
                    <a:lstStyle/>
                    <a:p>
                      <a:endParaRPr lang="ms-MY" dirty="0"/>
                    </a:p>
                  </a:txBody>
                  <a:tcPr/>
                </a:tc>
                <a:tc hMerge="1">
                  <a:txBody>
                    <a:bodyPr/>
                    <a:lstStyle/>
                    <a:p>
                      <a:endParaRPr lang="ms-MY" dirty="0"/>
                    </a:p>
                  </a:txBody>
                  <a:tcPr/>
                </a:tc>
              </a:tr>
              <a:tr h="445827">
                <a:tc>
                  <a:txBody>
                    <a:bodyPr/>
                    <a:lstStyle/>
                    <a:p>
                      <a:endParaRPr lang="ms-MY" sz="1600"/>
                    </a:p>
                  </a:txBody>
                  <a:tcPr/>
                </a:tc>
                <a:tc>
                  <a:txBody>
                    <a:bodyPr/>
                    <a:lstStyle/>
                    <a:p>
                      <a:pPr algn="ctr">
                        <a:lnSpc>
                          <a:spcPct val="115000"/>
                        </a:lnSpc>
                        <a:spcAft>
                          <a:spcPts val="0"/>
                        </a:spcAft>
                      </a:pPr>
                      <a:r>
                        <a:rPr lang="en-MY" sz="1600" b="1" dirty="0">
                          <a:latin typeface="Times New Roman"/>
                          <a:ea typeface="Times New Roman"/>
                          <a:cs typeface="Times New Roman"/>
                        </a:rPr>
                        <a:t>Both sexes</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b="1" dirty="0">
                          <a:latin typeface="Times New Roman"/>
                          <a:ea typeface="Times New Roman"/>
                          <a:cs typeface="Times New Roman"/>
                        </a:rPr>
                        <a:t>Female</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b="1" dirty="0">
                          <a:latin typeface="Times New Roman"/>
                          <a:ea typeface="Times New Roman"/>
                          <a:cs typeface="Times New Roman"/>
                        </a:rPr>
                        <a:t>Male</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b="1">
                          <a:latin typeface="Times New Roman"/>
                          <a:ea typeface="Times New Roman"/>
                          <a:cs typeface="Times New Roman"/>
                        </a:rPr>
                        <a:t>Both sexes</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b="1">
                          <a:latin typeface="Times New Roman"/>
                          <a:ea typeface="Times New Roman"/>
                          <a:cs typeface="Times New Roman"/>
                        </a:rPr>
                        <a:t>Female</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b="1" dirty="0">
                          <a:latin typeface="Times New Roman"/>
                          <a:ea typeface="Times New Roman"/>
                          <a:cs typeface="Times New Roman"/>
                        </a:rPr>
                        <a:t>Male</a:t>
                      </a:r>
                      <a:endParaRPr lang="ms-MY" sz="1600" dirty="0">
                        <a:latin typeface="Calibri"/>
                        <a:ea typeface="Calibri"/>
                        <a:cs typeface="Times New Roman"/>
                      </a:endParaRPr>
                    </a:p>
                  </a:txBody>
                  <a:tcPr marL="68580" marR="68580" marT="0" marB="0"/>
                </a:tc>
              </a:tr>
              <a:tr h="652862">
                <a:tc>
                  <a:txBody>
                    <a:bodyPr/>
                    <a:lstStyle/>
                    <a:p>
                      <a:pPr algn="ctr">
                        <a:lnSpc>
                          <a:spcPct val="115000"/>
                        </a:lnSpc>
                        <a:spcAft>
                          <a:spcPts val="0"/>
                        </a:spcAft>
                      </a:pPr>
                      <a:r>
                        <a:rPr lang="en-MY" sz="1600" b="1">
                          <a:latin typeface="Times New Roman"/>
                          <a:ea typeface="Times New Roman"/>
                          <a:cs typeface="Times New Roman"/>
                        </a:rPr>
                        <a:t>South-East Asia</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5 [3.9-6.1]</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6.8 [5.1-9.1]</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3.2 [2.1-4.7]</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a:latin typeface="Times New Roman"/>
                          <a:ea typeface="Times New Roman"/>
                          <a:cs typeface="Times New Roman"/>
                        </a:rPr>
                        <a:t>4 [3.3-4.7]</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a:latin typeface="Times New Roman"/>
                          <a:ea typeface="Times New Roman"/>
                          <a:cs typeface="Times New Roman"/>
                        </a:rPr>
                        <a:t>5.6 [4.5-7]</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2.5 [1.8-3.3]</a:t>
                      </a:r>
                      <a:endParaRPr lang="ms-MY" sz="1600" dirty="0">
                        <a:latin typeface="Calibri"/>
                        <a:ea typeface="Calibri"/>
                        <a:cs typeface="Times New Roman"/>
                      </a:endParaRPr>
                    </a:p>
                  </a:txBody>
                  <a:tcPr marL="68580" marR="68580" marT="0" marB="0"/>
                </a:tc>
              </a:tr>
              <a:tr h="652862">
                <a:tc>
                  <a:txBody>
                    <a:bodyPr/>
                    <a:lstStyle/>
                    <a:p>
                      <a:pPr algn="ctr">
                        <a:lnSpc>
                          <a:spcPct val="115000"/>
                        </a:lnSpc>
                        <a:spcAft>
                          <a:spcPts val="0"/>
                        </a:spcAft>
                      </a:pPr>
                      <a:r>
                        <a:rPr lang="en-MY" sz="1600" b="1" dirty="0">
                          <a:latin typeface="Times New Roman"/>
                          <a:ea typeface="Times New Roman"/>
                          <a:cs typeface="Times New Roman"/>
                        </a:rPr>
                        <a:t>Global</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a:latin typeface="Times New Roman"/>
                          <a:ea typeface="Times New Roman"/>
                          <a:cs typeface="Times New Roman"/>
                        </a:rPr>
                        <a:t>12.9 [12-13.9]</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a:latin typeface="Times New Roman"/>
                          <a:ea typeface="Times New Roman"/>
                          <a:cs typeface="Times New Roman"/>
                        </a:rPr>
                        <a:t>15.2 [13.8-16.8]</a:t>
                      </a:r>
                      <a:endParaRPr lang="ms-MY" sz="160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10.7 [9.4-12]</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11.5 [10.8-12.1]</a:t>
                      </a:r>
                      <a:endParaRPr lang="ms-MY" sz="1600" dirty="0">
                        <a:latin typeface="Calibri"/>
                        <a:ea typeface="Calibri"/>
                        <a:cs typeface="Times New Roman"/>
                      </a:endParaRPr>
                    </a:p>
                  </a:txBody>
                  <a:tcPr marL="68580" marR="68580" marT="0" marB="0"/>
                </a:tc>
                <a:tc>
                  <a:txBody>
                    <a:bodyPr/>
                    <a:lstStyle/>
                    <a:p>
                      <a:pPr algn="ctr">
                        <a:lnSpc>
                          <a:spcPct val="115000"/>
                        </a:lnSpc>
                        <a:spcAft>
                          <a:spcPts val="0"/>
                        </a:spcAft>
                      </a:pPr>
                      <a:r>
                        <a:rPr lang="en-MY" sz="1600" dirty="0">
                          <a:latin typeface="Times New Roman"/>
                          <a:ea typeface="Times New Roman"/>
                          <a:cs typeface="Times New Roman"/>
                        </a:rPr>
                        <a:t>13.7 [12.7-14.7]</a:t>
                      </a:r>
                      <a:endParaRPr lang="ms-MY" sz="1600" dirty="0">
                        <a:latin typeface="Calibri"/>
                        <a:ea typeface="Calibri"/>
                        <a:cs typeface="Times New Roman"/>
                      </a:endParaRPr>
                    </a:p>
                  </a:txBody>
                  <a:tcPr marL="68580" marR="68580" marT="0" marB="0"/>
                </a:tc>
                <a:tc>
                  <a:txBody>
                    <a:bodyPr/>
                    <a:lstStyle/>
                    <a:p>
                      <a:pPr>
                        <a:lnSpc>
                          <a:spcPct val="115000"/>
                        </a:lnSpc>
                        <a:spcAft>
                          <a:spcPts val="0"/>
                        </a:spcAft>
                        <a:tabLst>
                          <a:tab pos="388620" algn="ctr"/>
                        </a:tabLst>
                      </a:pPr>
                      <a:r>
                        <a:rPr lang="en-MY" sz="1600" dirty="0">
                          <a:latin typeface="Times New Roman"/>
                          <a:ea typeface="Times New Roman"/>
                          <a:cs typeface="Times New Roman"/>
                        </a:rPr>
                        <a:t>	9.3 [8.5-10.2]</a:t>
                      </a:r>
                      <a:endParaRPr lang="ms-MY" sz="1600" dirty="0">
                        <a:latin typeface="Calibri"/>
                        <a:ea typeface="Calibri"/>
                        <a:cs typeface="Times New Roman"/>
                      </a:endParaRPr>
                    </a:p>
                  </a:txBody>
                  <a:tcPr marL="68580" marR="68580" marT="0" marB="0"/>
                </a:tc>
              </a:tr>
            </a:tbl>
          </a:graphicData>
        </a:graphic>
      </p:graphicFrame>
      <p:sp>
        <p:nvSpPr>
          <p:cNvPr id="8" name="Rectangle 7"/>
          <p:cNvSpPr/>
          <p:nvPr/>
        </p:nvSpPr>
        <p:spPr>
          <a:xfrm>
            <a:off x="571472" y="4457343"/>
            <a:ext cx="8143932" cy="3016210"/>
          </a:xfrm>
          <a:prstGeom prst="rect">
            <a:avLst/>
          </a:prstGeom>
        </p:spPr>
        <p:txBody>
          <a:bodyPr wrap="square">
            <a:spAutoFit/>
          </a:bodyPr>
          <a:lstStyle/>
          <a:p>
            <a:r>
              <a:rPr lang="en-MY" sz="1600" dirty="0" smtClean="0"/>
              <a:t>Table: Prevalence of obesity in different region (WHO 2014) </a:t>
            </a:r>
          </a:p>
          <a:p>
            <a:endParaRPr lang="en-MY" sz="2400" dirty="0" smtClean="0"/>
          </a:p>
          <a:p>
            <a:pPr>
              <a:buFont typeface="Arial" pitchFamily="34" charset="0"/>
              <a:buChar char="•"/>
            </a:pPr>
            <a:r>
              <a:rPr lang="en-MY" sz="1900" dirty="0" smtClean="0"/>
              <a:t>According to a study research done by British Medical Journal, The Lancet in 2013, obesity rate in Malaysia is the highest followed by South Korea (33.2%) and China (28,3%).</a:t>
            </a:r>
          </a:p>
          <a:p>
            <a:pPr>
              <a:buFont typeface="Arial" pitchFamily="34" charset="0"/>
              <a:buChar char="•"/>
            </a:pPr>
            <a:endParaRPr lang="en-MY" sz="1900" dirty="0" smtClean="0"/>
          </a:p>
          <a:p>
            <a:pPr>
              <a:buFont typeface="Arial" pitchFamily="34" charset="0"/>
              <a:buChar char="•"/>
            </a:pPr>
            <a:r>
              <a:rPr lang="en-US" sz="1900" dirty="0" smtClean="0"/>
              <a:t>In 2014, Malaysia has the highest rates of obesity in South-East Asia and the sixth in Asia-Pacific Region [The Star 2014].</a:t>
            </a:r>
            <a:endParaRPr lang="en-MY" sz="1900" dirty="0" smtClean="0"/>
          </a:p>
          <a:p>
            <a:endParaRPr lang="en-MY" dirty="0"/>
          </a:p>
          <a:p>
            <a:endParaRPr lang="ms-MY" dirty="0"/>
          </a:p>
        </p:txBody>
      </p:sp>
      <p:sp>
        <p:nvSpPr>
          <p:cNvPr id="10" name="Rectangle 9"/>
          <p:cNvSpPr/>
          <p:nvPr/>
        </p:nvSpPr>
        <p:spPr>
          <a:xfrm>
            <a:off x="500034" y="1000108"/>
            <a:ext cx="8215370" cy="830997"/>
          </a:xfrm>
          <a:prstGeom prst="rect">
            <a:avLst/>
          </a:prstGeom>
        </p:spPr>
        <p:txBody>
          <a:bodyPr wrap="square">
            <a:spAutoFit/>
          </a:bodyPr>
          <a:lstStyle/>
          <a:p>
            <a:pPr>
              <a:buFont typeface="Arial" pitchFamily="34" charset="0"/>
              <a:buChar char="•"/>
            </a:pPr>
            <a:r>
              <a:rPr lang="en-MY" sz="2400" dirty="0" smtClean="0"/>
              <a:t>In 2014, it was estimated that 39% of adults aged 18 years and over were overweight (WHO 2015)</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399032"/>
          </a:xfrm>
        </p:spPr>
        <p:txBody>
          <a:bodyPr/>
          <a:lstStyle/>
          <a:p>
            <a:r>
              <a:rPr lang="en-US" dirty="0" smtClean="0"/>
              <a:t>PROBLEM STATEMENT</a:t>
            </a:r>
            <a:endParaRPr lang="ms-MY" dirty="0"/>
          </a:p>
        </p:txBody>
      </p:sp>
      <p:sp>
        <p:nvSpPr>
          <p:cNvPr id="3" name="Content Placeholder 2"/>
          <p:cNvSpPr>
            <a:spLocks noGrp="1"/>
          </p:cNvSpPr>
          <p:nvPr>
            <p:ph idx="1"/>
          </p:nvPr>
        </p:nvSpPr>
        <p:spPr>
          <a:xfrm>
            <a:off x="428596" y="1142984"/>
            <a:ext cx="8229600" cy="5715016"/>
          </a:xfrm>
        </p:spPr>
        <p:txBody>
          <a:bodyPr>
            <a:normAutofit fontScale="77500" lnSpcReduction="20000"/>
          </a:bodyPr>
          <a:lstStyle/>
          <a:p>
            <a:r>
              <a:rPr lang="en-MY" dirty="0"/>
              <a:t>The prevalence of overweight has been widely reported in </a:t>
            </a:r>
            <a:r>
              <a:rPr lang="en-MY" dirty="0" smtClean="0"/>
              <a:t>Malaysia.</a:t>
            </a:r>
          </a:p>
          <a:p>
            <a:pPr>
              <a:buNone/>
            </a:pPr>
            <a:endParaRPr lang="en-MY" dirty="0" smtClean="0"/>
          </a:p>
          <a:p>
            <a:r>
              <a:rPr lang="en-MY" dirty="0"/>
              <a:t>Overweight is a major risk factor for non-communicable diseases such as cardiovascular </a:t>
            </a:r>
            <a:r>
              <a:rPr lang="en-MY" dirty="0" smtClean="0"/>
              <a:t>diseases, </a:t>
            </a:r>
            <a:r>
              <a:rPr lang="en-MY" dirty="0"/>
              <a:t>diabetes, musculoskeletal </a:t>
            </a:r>
            <a:r>
              <a:rPr lang="en-MY" dirty="0" smtClean="0"/>
              <a:t>disorders and cancers.</a:t>
            </a:r>
          </a:p>
          <a:p>
            <a:endParaRPr lang="en-MY" dirty="0" smtClean="0"/>
          </a:p>
          <a:p>
            <a:r>
              <a:rPr lang="en-MY" dirty="0"/>
              <a:t>As a medical student, it is important to practise healthy lifestyle because you are going to become a doctor or general practitioner (GP) that will serve as health role </a:t>
            </a:r>
            <a:r>
              <a:rPr lang="en-MY" dirty="0" smtClean="0"/>
              <a:t>models.</a:t>
            </a:r>
          </a:p>
          <a:p>
            <a:endParaRPr lang="en-MY" dirty="0" smtClean="0"/>
          </a:p>
          <a:p>
            <a:r>
              <a:rPr lang="en-MY" dirty="0"/>
              <a:t>Therefore, it is important to measure the level of prevalence of overweight among medical students in </a:t>
            </a:r>
            <a:r>
              <a:rPr lang="en-MY" dirty="0" err="1"/>
              <a:t>Universiti</a:t>
            </a:r>
            <a:r>
              <a:rPr lang="en-MY" dirty="0"/>
              <a:t> </a:t>
            </a:r>
            <a:r>
              <a:rPr lang="en-MY" dirty="0" err="1"/>
              <a:t>Kebangsaan</a:t>
            </a:r>
            <a:r>
              <a:rPr lang="en-MY" dirty="0"/>
              <a:t> Malaysia (UKM) and examine the associated factors </a:t>
            </a:r>
            <a:r>
              <a:rPr lang="en-MY" dirty="0" smtClean="0"/>
              <a:t>such as </a:t>
            </a:r>
            <a:r>
              <a:rPr lang="en-MY" dirty="0"/>
              <a:t>gender, family </a:t>
            </a:r>
            <a:r>
              <a:rPr lang="en-MY" dirty="0" smtClean="0"/>
              <a:t>history, ethnicity, physical activity and diet.</a:t>
            </a:r>
            <a:endParaRPr lang="ms-MY"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ms-MY"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898452203"/>
              </p:ext>
            </p:extLst>
          </p:nvPr>
        </p:nvGraphicFramePr>
        <p:xfrm>
          <a:off x="457200" y="1405904"/>
          <a:ext cx="8229600" cy="5120640"/>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r>
                        <a:rPr lang="en-US" dirty="0" smtClean="0"/>
                        <a:t>GENERAL</a:t>
                      </a:r>
                      <a:endParaRPr lang="ms-MY"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800" kern="1200" dirty="0" smtClean="0"/>
                        <a:t>To determine the prevalence of overweight among </a:t>
                      </a:r>
                      <a:r>
                        <a:rPr lang="en-MY" sz="1800" b="1" kern="1200" dirty="0" smtClean="0"/>
                        <a:t>2</a:t>
                      </a:r>
                      <a:r>
                        <a:rPr lang="en-MY" sz="1800" b="1" kern="1200" baseline="30000" dirty="0" smtClean="0"/>
                        <a:t>nd</a:t>
                      </a:r>
                      <a:r>
                        <a:rPr lang="en-MY" sz="1800" b="1" kern="1200" dirty="0" smtClean="0"/>
                        <a:t> year medical students </a:t>
                      </a:r>
                      <a:r>
                        <a:rPr lang="en-MY" sz="1800" kern="1200" dirty="0" smtClean="0"/>
                        <a:t>and associated factors.</a:t>
                      </a:r>
                      <a:endParaRPr lang="ms-MY" sz="1800" kern="1200" dirty="0" smtClean="0"/>
                    </a:p>
                    <a:p>
                      <a:endParaRPr lang="ms-MY" dirty="0"/>
                    </a:p>
                  </a:txBody>
                  <a:tcPr anchor="ctr"/>
                </a:tc>
              </a:tr>
              <a:tr h="2640344">
                <a:tc>
                  <a:txBody>
                    <a:bodyPr/>
                    <a:lstStyle/>
                    <a:p>
                      <a:pPr algn="ctr"/>
                      <a:r>
                        <a:rPr lang="en-US" dirty="0" smtClean="0"/>
                        <a:t>SPECIFIC</a:t>
                      </a:r>
                      <a:endParaRPr lang="ms-MY" dirty="0"/>
                    </a:p>
                  </a:txBody>
                  <a:tcPr anchor="ctr"/>
                </a:tc>
                <a:tc>
                  <a:txBody>
                    <a:bodyPr/>
                    <a:lstStyle/>
                    <a:p>
                      <a:pPr lvl="0">
                        <a:buFont typeface="Arial" pitchFamily="34" charset="0"/>
                        <a:buChar char="•"/>
                      </a:pPr>
                      <a:r>
                        <a:rPr lang="en-MY" sz="1800" kern="1200" dirty="0" smtClean="0"/>
                        <a:t>To determine the </a:t>
                      </a:r>
                      <a:r>
                        <a:rPr lang="en-MY" sz="1800" b="1" kern="1200" dirty="0" smtClean="0"/>
                        <a:t>prevalence of overweight</a:t>
                      </a:r>
                      <a:r>
                        <a:rPr lang="en-MY" sz="1800" kern="1200" dirty="0" smtClean="0"/>
                        <a:t>.</a:t>
                      </a:r>
                      <a:endParaRPr lang="ms-MY" sz="1800" kern="1200" dirty="0" smtClean="0"/>
                    </a:p>
                    <a:p>
                      <a:pPr lvl="0">
                        <a:buFont typeface="Arial" pitchFamily="34" charset="0"/>
                        <a:buChar char="•"/>
                      </a:pPr>
                      <a:r>
                        <a:rPr lang="en-MY" sz="1800" kern="1200" dirty="0" smtClean="0"/>
                        <a:t>To study the </a:t>
                      </a:r>
                      <a:r>
                        <a:rPr lang="en-MY" sz="1800" b="0" kern="1200" dirty="0" smtClean="0"/>
                        <a:t>relationship between </a:t>
                      </a:r>
                      <a:r>
                        <a:rPr lang="en-MY" sz="1800" b="1" kern="1200" dirty="0" smtClean="0"/>
                        <a:t>non-modifiable factors </a:t>
                      </a:r>
                      <a:r>
                        <a:rPr lang="en-MY" sz="1800" kern="1200" dirty="0" smtClean="0"/>
                        <a:t>such as gender, family history and ethnicity with</a:t>
                      </a:r>
                      <a:r>
                        <a:rPr lang="en-MY" sz="1800" b="1" kern="1200" dirty="0" smtClean="0"/>
                        <a:t> overweight</a:t>
                      </a:r>
                      <a:r>
                        <a:rPr lang="en-MY" sz="1800" kern="1200" dirty="0" smtClean="0"/>
                        <a:t>.</a:t>
                      </a:r>
                    </a:p>
                    <a:p>
                      <a:pPr lvl="0">
                        <a:buFont typeface="Arial" pitchFamily="34" charset="0"/>
                        <a:buChar char="•"/>
                      </a:pPr>
                      <a:r>
                        <a:rPr lang="en-MY" sz="1800" kern="1200" dirty="0" smtClean="0"/>
                        <a:t>To determine the relationship between </a:t>
                      </a:r>
                      <a:r>
                        <a:rPr lang="en-MY" sz="1800" b="1" kern="1200" dirty="0" smtClean="0"/>
                        <a:t>physical activity </a:t>
                      </a:r>
                      <a:r>
                        <a:rPr lang="en-MY" sz="1800" kern="1200" dirty="0" smtClean="0"/>
                        <a:t>and </a:t>
                      </a:r>
                      <a:r>
                        <a:rPr lang="en-MY" sz="1800" b="1" kern="1200" dirty="0" smtClean="0"/>
                        <a:t>overweight</a:t>
                      </a:r>
                      <a:r>
                        <a:rPr lang="en-MY" sz="1800" kern="1200" dirty="0" smtClean="0"/>
                        <a:t>.</a:t>
                      </a:r>
                      <a:endParaRPr lang="ms-MY" sz="1800" kern="1200" dirty="0" smtClean="0"/>
                    </a:p>
                    <a:p>
                      <a:pPr lvl="0">
                        <a:buFont typeface="Arial" pitchFamily="34" charset="0"/>
                        <a:buChar char="•"/>
                      </a:pPr>
                      <a:r>
                        <a:rPr lang="en-MY" sz="1800" kern="1200" dirty="0" smtClean="0"/>
                        <a:t>To investigate the relationship between </a:t>
                      </a:r>
                      <a:r>
                        <a:rPr lang="en-MY" sz="1800" b="1" kern="1200" dirty="0" smtClean="0"/>
                        <a:t>fast</a:t>
                      </a:r>
                      <a:r>
                        <a:rPr lang="en-MY" sz="1800" b="1" kern="1200" baseline="0" dirty="0" smtClean="0"/>
                        <a:t> food consumption</a:t>
                      </a:r>
                      <a:r>
                        <a:rPr lang="en-MY" sz="1800" kern="1200" dirty="0" smtClean="0"/>
                        <a:t> and </a:t>
                      </a:r>
                      <a:r>
                        <a:rPr lang="en-MY" sz="1800" b="1" kern="1200" dirty="0" smtClean="0"/>
                        <a:t>overweight</a:t>
                      </a:r>
                      <a:r>
                        <a:rPr lang="en-MY" sz="1800" kern="1200" dirty="0" smtClean="0"/>
                        <a:t>.</a:t>
                      </a:r>
                      <a:endParaRPr lang="ms-MY" sz="1800" kern="1200" dirty="0" smtClean="0"/>
                    </a:p>
                    <a:p>
                      <a:endParaRPr lang="ms-MY" dirty="0"/>
                    </a:p>
                  </a:txBody>
                  <a:tcPr anchor="ct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ms-MY" dirty="0"/>
          </a:p>
        </p:txBody>
      </p:sp>
      <p:sp>
        <p:nvSpPr>
          <p:cNvPr id="3" name="Content Placeholder 2"/>
          <p:cNvSpPr>
            <a:spLocks noGrp="1"/>
          </p:cNvSpPr>
          <p:nvPr>
            <p:ph idx="1"/>
          </p:nvPr>
        </p:nvSpPr>
        <p:spPr/>
        <p:txBody>
          <a:bodyPr>
            <a:normAutofit fontScale="92500" lnSpcReduction="10000"/>
          </a:bodyPr>
          <a:lstStyle/>
          <a:p>
            <a:pPr lvl="0"/>
            <a:r>
              <a:rPr lang="en-MY" dirty="0"/>
              <a:t>Prevalence of </a:t>
            </a:r>
            <a:r>
              <a:rPr lang="en-MY" dirty="0" smtClean="0"/>
              <a:t>overweight/obesity </a:t>
            </a:r>
            <a:r>
              <a:rPr lang="en-MY" dirty="0"/>
              <a:t>in female is higher compared to male.</a:t>
            </a:r>
            <a:endParaRPr lang="ms-MY" dirty="0"/>
          </a:p>
          <a:p>
            <a:pPr lvl="0"/>
            <a:r>
              <a:rPr lang="en-MY" dirty="0"/>
              <a:t>Prevalence of </a:t>
            </a:r>
            <a:r>
              <a:rPr lang="en-MY" dirty="0" smtClean="0"/>
              <a:t>overweight/obesity </a:t>
            </a:r>
            <a:r>
              <a:rPr lang="en-MY" dirty="0"/>
              <a:t>is higher among </a:t>
            </a:r>
            <a:r>
              <a:rPr lang="en-MY" dirty="0" smtClean="0"/>
              <a:t>Malay </a:t>
            </a:r>
            <a:r>
              <a:rPr lang="en-MY" dirty="0"/>
              <a:t>compared to </a:t>
            </a:r>
            <a:r>
              <a:rPr lang="en-MY" dirty="0" smtClean="0"/>
              <a:t>non-Malay.</a:t>
            </a:r>
            <a:endParaRPr lang="ms-MY" dirty="0"/>
          </a:p>
          <a:p>
            <a:pPr lvl="0"/>
            <a:r>
              <a:rPr lang="en-MY" dirty="0"/>
              <a:t>Prevalence of </a:t>
            </a:r>
            <a:r>
              <a:rPr lang="en-MY" dirty="0" smtClean="0"/>
              <a:t>overweight/obesity </a:t>
            </a:r>
            <a:r>
              <a:rPr lang="en-MY" dirty="0"/>
              <a:t>is higher in those who are physically inactive than in those who are physically active.</a:t>
            </a:r>
            <a:endParaRPr lang="ms-MY" dirty="0"/>
          </a:p>
          <a:p>
            <a:pPr lvl="0"/>
            <a:r>
              <a:rPr lang="en-MY" dirty="0"/>
              <a:t>Prevalence of </a:t>
            </a:r>
            <a:r>
              <a:rPr lang="en-MY" dirty="0" smtClean="0"/>
              <a:t>overweight/obesity </a:t>
            </a:r>
            <a:r>
              <a:rPr lang="en-MY" dirty="0"/>
              <a:t>is higher in those who has high consumption of fast food compared to those who has low consumption of fast food.</a:t>
            </a:r>
            <a:endParaRPr lang="ms-MY" dirty="0"/>
          </a:p>
          <a:p>
            <a:endParaRPr lang="ms-MY"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FRAMEWORK</a:t>
            </a:r>
            <a:endParaRPr lang="ms-MY"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002897039"/>
              </p:ext>
            </p:extLst>
          </p:nvPr>
        </p:nvGraphicFramePr>
        <p:xfrm>
          <a:off x="785786" y="2071678"/>
          <a:ext cx="7901014" cy="4054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71538" y="1714488"/>
            <a:ext cx="2428892" cy="523220"/>
          </a:xfrm>
          <a:prstGeom prst="rect">
            <a:avLst/>
          </a:prstGeom>
          <a:noFill/>
        </p:spPr>
        <p:txBody>
          <a:bodyPr wrap="square" rtlCol="0">
            <a:spAutoFit/>
          </a:bodyPr>
          <a:lstStyle/>
          <a:p>
            <a:pPr algn="ctr"/>
            <a:r>
              <a:rPr lang="en-US" sz="2800" dirty="0" smtClean="0"/>
              <a:t>FACTORS</a:t>
            </a:r>
            <a:endParaRPr lang="ms-MY" sz="2800" dirty="0"/>
          </a:p>
        </p:txBody>
      </p:sp>
      <p:sp>
        <p:nvSpPr>
          <p:cNvPr id="6" name="TextBox 5"/>
          <p:cNvSpPr txBox="1"/>
          <p:nvPr/>
        </p:nvSpPr>
        <p:spPr>
          <a:xfrm>
            <a:off x="5643570" y="1714488"/>
            <a:ext cx="2071702" cy="523220"/>
          </a:xfrm>
          <a:prstGeom prst="rect">
            <a:avLst/>
          </a:prstGeom>
          <a:noFill/>
        </p:spPr>
        <p:txBody>
          <a:bodyPr wrap="square" rtlCol="0">
            <a:spAutoFit/>
          </a:bodyPr>
          <a:lstStyle/>
          <a:p>
            <a:pPr algn="ctr"/>
            <a:r>
              <a:rPr lang="en-US" sz="2800" dirty="0" smtClean="0"/>
              <a:t>OUTCOME</a:t>
            </a:r>
            <a:endParaRPr lang="ms-MY"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a:t>
            </a:r>
            <a:endParaRPr lang="ms-MY" dirty="0"/>
          </a:p>
        </p:txBody>
      </p:sp>
      <p:sp>
        <p:nvSpPr>
          <p:cNvPr id="5" name="Content Placeholder 4"/>
          <p:cNvSpPr>
            <a:spLocks noGrp="1"/>
          </p:cNvSpPr>
          <p:nvPr>
            <p:ph idx="1"/>
          </p:nvPr>
        </p:nvSpPr>
        <p:spPr/>
        <p:txBody>
          <a:bodyPr>
            <a:normAutofit fontScale="62500" lnSpcReduction="20000"/>
          </a:bodyPr>
          <a:lstStyle/>
          <a:p>
            <a:pPr>
              <a:buNone/>
            </a:pPr>
            <a:r>
              <a:rPr lang="en-MY" b="1" dirty="0" smtClean="0"/>
              <a:t>THEORETICAL IMPLICATION</a:t>
            </a:r>
            <a:endParaRPr lang="ms-MY" b="1" dirty="0" smtClean="0"/>
          </a:p>
          <a:p>
            <a:pPr algn="just"/>
            <a:r>
              <a:rPr lang="en-MY" dirty="0" smtClean="0"/>
              <a:t>The </a:t>
            </a:r>
            <a:r>
              <a:rPr lang="en-MY" dirty="0"/>
              <a:t>study determined the enable factors associated with prevalence of overweight among medical students. The relationship between overweight and associated factors could be explained in more details. This will help students to differentiate between </a:t>
            </a:r>
            <a:r>
              <a:rPr lang="en-MY" dirty="0" smtClean="0"/>
              <a:t>modifiable and </a:t>
            </a:r>
            <a:r>
              <a:rPr lang="en-MY" dirty="0"/>
              <a:t>non </a:t>
            </a:r>
            <a:r>
              <a:rPr lang="en-MY" dirty="0" smtClean="0"/>
              <a:t>modifiable </a:t>
            </a:r>
            <a:r>
              <a:rPr lang="en-MY" dirty="0"/>
              <a:t>factors.</a:t>
            </a:r>
            <a:endParaRPr lang="ms-MY" dirty="0"/>
          </a:p>
          <a:p>
            <a:pPr>
              <a:buNone/>
            </a:pPr>
            <a:endParaRPr lang="ms-MY" dirty="0"/>
          </a:p>
          <a:p>
            <a:pPr>
              <a:buNone/>
            </a:pPr>
            <a:r>
              <a:rPr lang="en-MY" b="1" dirty="0" smtClean="0"/>
              <a:t>PRACTICAL IMPLICATION</a:t>
            </a:r>
            <a:endParaRPr lang="ms-MY" b="1" dirty="0" smtClean="0"/>
          </a:p>
          <a:p>
            <a:pPr algn="just"/>
            <a:r>
              <a:rPr lang="en-MY" dirty="0" smtClean="0"/>
              <a:t>This </a:t>
            </a:r>
            <a:r>
              <a:rPr lang="en-MY" dirty="0"/>
              <a:t>study is important for overweight students as it able to create awareness about the factors that contribute to overweight. </a:t>
            </a:r>
            <a:endParaRPr lang="en-MY" dirty="0" smtClean="0"/>
          </a:p>
          <a:p>
            <a:pPr algn="just"/>
            <a:r>
              <a:rPr lang="en-MY" dirty="0" smtClean="0"/>
              <a:t>This </a:t>
            </a:r>
            <a:r>
              <a:rPr lang="en-MY" dirty="0"/>
              <a:t>study also enables the doctors and government to develop programs that effectively increase the awareness among community about overweight. </a:t>
            </a:r>
            <a:endParaRPr lang="en-MY" dirty="0" smtClean="0"/>
          </a:p>
          <a:p>
            <a:pPr algn="just"/>
            <a:r>
              <a:rPr lang="en-MY" dirty="0" smtClean="0"/>
              <a:t>This </a:t>
            </a:r>
            <a:r>
              <a:rPr lang="en-MY" dirty="0"/>
              <a:t>research also enables doctors and specialists to give good advices on ways to prevent overweight.</a:t>
            </a:r>
            <a:endParaRPr lang="ms-MY" dirty="0"/>
          </a:p>
          <a:p>
            <a:endParaRPr lang="ms-MY"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32614"/>
          </a:xfrm>
        </p:spPr>
        <p:txBody>
          <a:bodyPr/>
          <a:lstStyle/>
          <a:p>
            <a:pPr algn="ctr"/>
            <a:r>
              <a:rPr lang="en-US" dirty="0" smtClean="0"/>
              <a:t>Classification Of BMI</a:t>
            </a:r>
            <a:endParaRPr lang="en-US" dirty="0"/>
          </a:p>
        </p:txBody>
      </p:sp>
      <p:pic>
        <p:nvPicPr>
          <p:cNvPr id="1029" name="Picture 5"/>
          <p:cNvPicPr>
            <a:picLocks noGrp="1" noChangeAspect="1" noChangeArrowheads="1"/>
          </p:cNvPicPr>
          <p:nvPr>
            <p:ph idx="1"/>
          </p:nvPr>
        </p:nvPicPr>
        <p:blipFill>
          <a:blip r:embed="rId2"/>
          <a:srcRect/>
          <a:stretch>
            <a:fillRect/>
          </a:stretch>
        </p:blipFill>
        <p:spPr bwMode="auto">
          <a:xfrm>
            <a:off x="857224" y="1214422"/>
            <a:ext cx="7786742" cy="457203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001000" cy="914400"/>
          </a:xfrm>
        </p:spPr>
        <p:txBody>
          <a:bodyPr>
            <a:noAutofit/>
          </a:bodyPr>
          <a:lstStyle/>
          <a:p>
            <a:r>
              <a:rPr lang="en-US" sz="4000" dirty="0" smtClean="0"/>
              <a:t>LITERATURE REVIEW</a:t>
            </a:r>
            <a:endParaRPr lang="en-US" sz="4000" cap="none" dirty="0"/>
          </a:p>
        </p:txBody>
      </p:sp>
      <p:sp>
        <p:nvSpPr>
          <p:cNvPr id="3" name="Content Placeholder 2"/>
          <p:cNvSpPr>
            <a:spLocks noGrp="1"/>
          </p:cNvSpPr>
          <p:nvPr>
            <p:ph idx="1"/>
          </p:nvPr>
        </p:nvSpPr>
        <p:spPr>
          <a:xfrm>
            <a:off x="304800" y="1066800"/>
            <a:ext cx="8534400" cy="5181600"/>
          </a:xfrm>
        </p:spPr>
        <p:txBody>
          <a:bodyPr>
            <a:normAutofit/>
          </a:bodyPr>
          <a:lstStyle/>
          <a:p>
            <a:pPr lvl="0" indent="0">
              <a:spcBef>
                <a:spcPts val="0"/>
              </a:spcBef>
              <a:spcAft>
                <a:spcPts val="1000"/>
              </a:spcAft>
              <a:buNone/>
            </a:pPr>
            <a:endParaRPr lang="en-MY" b="1" dirty="0" smtClean="0">
              <a:latin typeface="Times New Roman"/>
              <a:ea typeface="Calibri"/>
            </a:endParaRPr>
          </a:p>
          <a:p>
            <a:pPr lvl="0" indent="0">
              <a:spcBef>
                <a:spcPts val="0"/>
              </a:spcBef>
              <a:spcAft>
                <a:spcPts val="1000"/>
              </a:spcAft>
              <a:buNone/>
            </a:pPr>
            <a:r>
              <a:rPr lang="en-MY" b="1" dirty="0" smtClean="0">
                <a:latin typeface="Times New Roman"/>
                <a:ea typeface="Calibri"/>
              </a:rPr>
              <a:t>Gender</a:t>
            </a:r>
          </a:p>
          <a:p>
            <a:pPr marL="800100" lvl="0" indent="-457200">
              <a:spcBef>
                <a:spcPts val="0"/>
              </a:spcBef>
              <a:spcAft>
                <a:spcPts val="1000"/>
              </a:spcAft>
              <a:buFont typeface="Wingdings" pitchFamily="2" charset="2"/>
              <a:buChar char="Ø"/>
            </a:pPr>
            <a:r>
              <a:rPr lang="en-MY" dirty="0" smtClean="0">
                <a:latin typeface="Times New Roman"/>
                <a:ea typeface="Calibri"/>
              </a:rPr>
              <a:t>“</a:t>
            </a:r>
            <a:r>
              <a:rPr lang="en-MY" sz="2800" i="1" dirty="0" smtClean="0">
                <a:latin typeface="Times New Roman"/>
                <a:ea typeface="Calibri"/>
              </a:rPr>
              <a:t>In </a:t>
            </a:r>
            <a:r>
              <a:rPr lang="en-MY" sz="2800" i="1" dirty="0">
                <a:latin typeface="Times New Roman"/>
                <a:ea typeface="Calibri"/>
              </a:rPr>
              <a:t>developed countries, more men are overweight than </a:t>
            </a:r>
            <a:r>
              <a:rPr lang="en-MY" sz="2800" i="1" dirty="0" smtClean="0">
                <a:latin typeface="Times New Roman"/>
                <a:ea typeface="Calibri"/>
              </a:rPr>
              <a:t>women</a:t>
            </a:r>
            <a:r>
              <a:rPr lang="en-MY" sz="2800" dirty="0" smtClean="0">
                <a:latin typeface="Times New Roman"/>
                <a:ea typeface="Calibri"/>
              </a:rPr>
              <a:t>” (Rebecca </a:t>
            </a:r>
            <a:r>
              <a:rPr lang="en-MY" sz="2800" dirty="0" err="1" smtClean="0">
                <a:latin typeface="Times New Roman"/>
                <a:ea typeface="Calibri"/>
              </a:rPr>
              <a:t>Kanter</a:t>
            </a:r>
            <a:r>
              <a:rPr lang="en-MY" sz="2800" dirty="0" smtClean="0">
                <a:latin typeface="Times New Roman"/>
                <a:ea typeface="Calibri"/>
              </a:rPr>
              <a:t>, 2012)</a:t>
            </a:r>
            <a:endParaRPr lang="en-MY" sz="2800" dirty="0">
              <a:latin typeface="Times New Roman"/>
              <a:ea typeface="Calibri"/>
            </a:endParaRPr>
          </a:p>
          <a:p>
            <a:pPr lvl="0" indent="0">
              <a:spcBef>
                <a:spcPts val="0"/>
              </a:spcBef>
              <a:spcAft>
                <a:spcPts val="1000"/>
              </a:spcAft>
              <a:buNone/>
            </a:pPr>
            <a:endParaRPr lang="en-MY" sz="2800" i="1" dirty="0" smtClean="0">
              <a:solidFill>
                <a:srgbClr val="000000"/>
              </a:solidFill>
              <a:latin typeface="Times New Roman"/>
              <a:ea typeface="Calibri"/>
              <a:cs typeface="Times New Roman"/>
            </a:endParaRPr>
          </a:p>
          <a:p>
            <a:pPr lvl="0" indent="0">
              <a:spcBef>
                <a:spcPts val="0"/>
              </a:spcBef>
              <a:spcAft>
                <a:spcPts val="1000"/>
              </a:spcAft>
              <a:buNone/>
            </a:pPr>
            <a:r>
              <a:rPr lang="en-MY" sz="2800" i="1" dirty="0" smtClean="0">
                <a:latin typeface="Times New Roman"/>
                <a:ea typeface="Calibri"/>
                <a:cs typeface="Times New Roman"/>
              </a:rPr>
              <a:t>Sources : Global </a:t>
            </a:r>
            <a:r>
              <a:rPr lang="en-MY" sz="2800" i="1" dirty="0">
                <a:latin typeface="Times New Roman"/>
                <a:ea typeface="Calibri"/>
                <a:cs typeface="Times New Roman"/>
              </a:rPr>
              <a:t>Gender Disparities in Obesity: A Review. American Society for Nutrition. Adv. </a:t>
            </a:r>
            <a:r>
              <a:rPr lang="en-MY" sz="2800" i="1" dirty="0" err="1">
                <a:latin typeface="Times New Roman"/>
                <a:ea typeface="Calibri"/>
                <a:cs typeface="Times New Roman"/>
              </a:rPr>
              <a:t>Nutr</a:t>
            </a:r>
            <a:r>
              <a:rPr lang="en-MY" sz="2800" i="1" dirty="0">
                <a:latin typeface="Times New Roman"/>
                <a:ea typeface="Calibri"/>
                <a:cs typeface="Times New Roman"/>
              </a:rPr>
              <a:t>. 3: 491–498</a:t>
            </a:r>
            <a:r>
              <a:rPr lang="en-MY" sz="2800" dirty="0" smtClean="0">
                <a:latin typeface="Times New Roman"/>
                <a:ea typeface="Calibri"/>
                <a:cs typeface="Times New Roman"/>
              </a:rPr>
              <a:t>.</a:t>
            </a:r>
          </a:p>
          <a:p>
            <a:pPr indent="0">
              <a:buNone/>
            </a:pPr>
            <a:endParaRPr lang="en-US" dirty="0"/>
          </a:p>
        </p:txBody>
      </p:sp>
    </p:spTree>
    <p:extLst>
      <p:ext uri="{BB962C8B-B14F-4D97-AF65-F5344CB8AC3E}">
        <p14:creationId xmlns="" xmlns:p14="http://schemas.microsoft.com/office/powerpoint/2010/main" val="18352607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92162"/>
          </a:xfrm>
        </p:spPr>
        <p:txBody>
          <a:bodyPr>
            <a:normAutofit/>
          </a:bodyPr>
          <a:lstStyle/>
          <a:p>
            <a:r>
              <a:rPr lang="en-US" sz="4000" dirty="0" smtClean="0"/>
              <a:t>LITERATURE REVIEW</a:t>
            </a:r>
            <a:endParaRPr lang="en-US" sz="4000" dirty="0"/>
          </a:p>
        </p:txBody>
      </p:sp>
      <p:sp>
        <p:nvSpPr>
          <p:cNvPr id="3" name="Content Placeholder 2"/>
          <p:cNvSpPr>
            <a:spLocks noGrp="1"/>
          </p:cNvSpPr>
          <p:nvPr>
            <p:ph idx="1"/>
          </p:nvPr>
        </p:nvSpPr>
        <p:spPr>
          <a:xfrm>
            <a:off x="381000" y="1219200"/>
            <a:ext cx="8229600" cy="5181600"/>
          </a:xfrm>
        </p:spPr>
        <p:txBody>
          <a:bodyPr>
            <a:normAutofit/>
          </a:bodyPr>
          <a:lstStyle/>
          <a:p>
            <a:pPr lvl="0" indent="0">
              <a:spcBef>
                <a:spcPts val="0"/>
              </a:spcBef>
              <a:spcAft>
                <a:spcPts val="1000"/>
              </a:spcAft>
              <a:buNone/>
            </a:pPr>
            <a:r>
              <a:rPr lang="en-MY" b="1" dirty="0" smtClean="0">
                <a:latin typeface="Times New Roman"/>
                <a:ea typeface="Calibri"/>
                <a:cs typeface="Times New Roman"/>
              </a:rPr>
              <a:t>Ethnic</a:t>
            </a:r>
          </a:p>
          <a:p>
            <a:pPr marL="800100" lvl="0" indent="-457200">
              <a:spcBef>
                <a:spcPts val="0"/>
              </a:spcBef>
              <a:spcAft>
                <a:spcPts val="1000"/>
              </a:spcAft>
              <a:buFont typeface="Wingdings" pitchFamily="2" charset="2"/>
              <a:buChar char="Ø"/>
            </a:pPr>
            <a:r>
              <a:rPr lang="en-MY" sz="2800" dirty="0" smtClean="0">
                <a:latin typeface="Times New Roman"/>
                <a:ea typeface="Calibri"/>
                <a:cs typeface="Times New Roman"/>
              </a:rPr>
              <a:t>“</a:t>
            </a:r>
            <a:r>
              <a:rPr lang="en-MY" sz="2800" i="1" dirty="0" smtClean="0">
                <a:latin typeface="Times New Roman"/>
                <a:ea typeface="Calibri"/>
                <a:cs typeface="Times New Roman"/>
              </a:rPr>
              <a:t>The </a:t>
            </a:r>
            <a:r>
              <a:rPr lang="en-MY" sz="2800" i="1" dirty="0">
                <a:latin typeface="Times New Roman"/>
                <a:ea typeface="Calibri"/>
                <a:cs typeface="Times New Roman"/>
              </a:rPr>
              <a:t>highest prevalence of both overweight subjects were among the Indians (24.6%), followed by Malays (23.2%) and the lowest prevalence was among the Chinese (8.2</a:t>
            </a:r>
            <a:r>
              <a:rPr lang="en-MY" sz="2800" i="1" dirty="0" smtClean="0">
                <a:latin typeface="Times New Roman"/>
                <a:ea typeface="Calibri"/>
                <a:cs typeface="Times New Roman"/>
              </a:rPr>
              <a:t>%)” </a:t>
            </a:r>
            <a:r>
              <a:rPr lang="en-MY" sz="2800" dirty="0" smtClean="0">
                <a:latin typeface="Times New Roman"/>
                <a:ea typeface="Calibri"/>
                <a:cs typeface="Times New Roman"/>
              </a:rPr>
              <a:t>(Wan </a:t>
            </a:r>
            <a:r>
              <a:rPr lang="en-MY" sz="2800" dirty="0" err="1">
                <a:latin typeface="Times New Roman"/>
                <a:ea typeface="Calibri"/>
                <a:cs typeface="Times New Roman"/>
              </a:rPr>
              <a:t>Nazaimoon</a:t>
            </a:r>
            <a:r>
              <a:rPr lang="en-MY" sz="2800" dirty="0">
                <a:latin typeface="Times New Roman"/>
                <a:ea typeface="Calibri"/>
                <a:cs typeface="Times New Roman"/>
              </a:rPr>
              <a:t> Wan </a:t>
            </a:r>
            <a:r>
              <a:rPr lang="en-MY" sz="2800" dirty="0" err="1">
                <a:latin typeface="Times New Roman"/>
                <a:ea typeface="Calibri"/>
                <a:cs typeface="Times New Roman"/>
              </a:rPr>
              <a:t>Mahamud</a:t>
            </a:r>
            <a:r>
              <a:rPr lang="en-MY" sz="2800" dirty="0">
                <a:latin typeface="Times New Roman"/>
                <a:ea typeface="Calibri"/>
                <a:cs typeface="Times New Roman"/>
              </a:rPr>
              <a:t> et.al 2011</a:t>
            </a:r>
            <a:r>
              <a:rPr lang="en-MY" sz="2800" dirty="0" smtClean="0">
                <a:latin typeface="Times New Roman"/>
                <a:ea typeface="Calibri"/>
                <a:cs typeface="Times New Roman"/>
              </a:rPr>
              <a:t>)</a:t>
            </a:r>
          </a:p>
          <a:p>
            <a:pPr marL="800100" lvl="0" indent="-457200">
              <a:spcBef>
                <a:spcPts val="0"/>
              </a:spcBef>
              <a:spcAft>
                <a:spcPts val="1000"/>
              </a:spcAft>
              <a:buNone/>
            </a:pPr>
            <a:endParaRPr lang="en-US" sz="2800" dirty="0">
              <a:solidFill>
                <a:prstClr val="black"/>
              </a:solidFill>
              <a:latin typeface="Calibri"/>
              <a:ea typeface="Calibri"/>
              <a:cs typeface="Times New Roman"/>
            </a:endParaRPr>
          </a:p>
          <a:p>
            <a:pPr marL="0" lvl="0" indent="0">
              <a:buNone/>
            </a:pPr>
            <a:r>
              <a:rPr lang="en-US" sz="2800" i="1" dirty="0" smtClean="0">
                <a:latin typeface="Times New Roman" pitchFamily="18" charset="0"/>
                <a:cs typeface="Times New Roman" pitchFamily="18" charset="0"/>
              </a:rPr>
              <a:t>Sources: </a:t>
            </a:r>
            <a:r>
              <a:rPr lang="ms-MY" sz="2800" i="1" dirty="0" smtClean="0">
                <a:latin typeface="Times New Roman" pitchFamily="18" charset="0"/>
                <a:cs typeface="Times New Roman" pitchFamily="18" charset="0"/>
              </a:rPr>
              <a:t>Prevalence </a:t>
            </a:r>
            <a:r>
              <a:rPr lang="ms-MY" sz="2800" i="1" dirty="0">
                <a:latin typeface="Times New Roman" pitchFamily="18" charset="0"/>
                <a:cs typeface="Times New Roman" pitchFamily="18" charset="0"/>
              </a:rPr>
              <a:t>of overweight and obesity among adult Malaysians: An Update. Pg 35-37</a:t>
            </a:r>
            <a:endParaRPr lang="en-US" sz="2800" i="1" dirty="0">
              <a:latin typeface="Times New Roman" pitchFamily="18" charset="0"/>
              <a:cs typeface="Times New Roman" pitchFamily="18" charset="0"/>
            </a:endParaRPr>
          </a:p>
          <a:p>
            <a:pPr marL="0" indent="0">
              <a:buNone/>
            </a:pPr>
            <a:endParaRPr lang="en-US" i="1" dirty="0"/>
          </a:p>
        </p:txBody>
      </p:sp>
    </p:spTree>
    <p:extLst>
      <p:ext uri="{BB962C8B-B14F-4D97-AF65-F5344CB8AC3E}">
        <p14:creationId xmlns="" xmlns:p14="http://schemas.microsoft.com/office/powerpoint/2010/main" val="3279773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LITERATURE REVIEW</a:t>
            </a:r>
            <a:endParaRPr lang="en-US" dirty="0"/>
          </a:p>
        </p:txBody>
      </p:sp>
      <p:sp>
        <p:nvSpPr>
          <p:cNvPr id="3" name="Content Placeholder 2"/>
          <p:cNvSpPr>
            <a:spLocks noGrp="1"/>
          </p:cNvSpPr>
          <p:nvPr>
            <p:ph idx="1"/>
          </p:nvPr>
        </p:nvSpPr>
        <p:spPr>
          <a:xfrm>
            <a:off x="457200" y="1295400"/>
            <a:ext cx="8229600" cy="4830763"/>
          </a:xfrm>
        </p:spPr>
        <p:txBody>
          <a:bodyPr/>
          <a:lstStyle/>
          <a:p>
            <a:pPr marL="0" indent="0">
              <a:buNone/>
            </a:pPr>
            <a:r>
              <a:rPr lang="en-US" b="1" dirty="0" smtClean="0"/>
              <a:t>Physical Inactivity</a:t>
            </a:r>
          </a:p>
          <a:p>
            <a:pPr>
              <a:buFont typeface="Wingdings" pitchFamily="2" charset="2"/>
              <a:buChar char="Ø"/>
            </a:pPr>
            <a:r>
              <a:rPr lang="en-MY" dirty="0" smtClean="0"/>
              <a:t>“</a:t>
            </a:r>
            <a:r>
              <a:rPr lang="en-MY" sz="2800" i="1" dirty="0" smtClean="0">
                <a:latin typeface="Times New Roman" pitchFamily="18" charset="0"/>
                <a:cs typeface="Times New Roman" pitchFamily="18" charset="0"/>
              </a:rPr>
              <a:t>Overweight </a:t>
            </a:r>
            <a:r>
              <a:rPr lang="en-MY" sz="2800" i="1" dirty="0">
                <a:latin typeface="Times New Roman" pitchFamily="18" charset="0"/>
                <a:cs typeface="Times New Roman" pitchFamily="18" charset="0"/>
              </a:rPr>
              <a:t>prevalence is high in adolescents who are engaging in high levels of inactivity and low levels of moderate to vigorous physical </a:t>
            </a:r>
            <a:r>
              <a:rPr lang="en-MY" sz="2800" i="1" dirty="0" smtClean="0">
                <a:latin typeface="Times New Roman" pitchFamily="18" charset="0"/>
                <a:cs typeface="Times New Roman" pitchFamily="18" charset="0"/>
              </a:rPr>
              <a:t>activity</a:t>
            </a:r>
            <a:r>
              <a:rPr lang="en-MY" sz="2800" dirty="0" smtClean="0"/>
              <a:t>”. </a:t>
            </a:r>
            <a:r>
              <a:rPr lang="en-MY" sz="2800" dirty="0"/>
              <a:t>(</a:t>
            </a:r>
            <a:r>
              <a:rPr lang="en-MY" sz="2800" dirty="0" err="1">
                <a:latin typeface="Times New Roman" pitchFamily="18" charset="0"/>
                <a:cs typeface="Times New Roman" pitchFamily="18" charset="0"/>
              </a:rPr>
              <a:t>Dr.</a:t>
            </a:r>
            <a:r>
              <a:rPr lang="en-MY" sz="2800" dirty="0">
                <a:latin typeface="Times New Roman" pitchFamily="18" charset="0"/>
                <a:cs typeface="Times New Roman" pitchFamily="18" charset="0"/>
              </a:rPr>
              <a:t> Penny Gordon-Larsen, Linda S. Adair and Barry M. </a:t>
            </a:r>
            <a:r>
              <a:rPr lang="en-MY" sz="2800" dirty="0" err="1">
                <a:latin typeface="Times New Roman" pitchFamily="18" charset="0"/>
                <a:cs typeface="Times New Roman" pitchFamily="18" charset="0"/>
              </a:rPr>
              <a:t>Popkin</a:t>
            </a:r>
            <a:r>
              <a:rPr lang="en-MY" sz="2800" dirty="0">
                <a:latin typeface="Times New Roman" pitchFamily="18" charset="0"/>
                <a:cs typeface="Times New Roman" pitchFamily="18" charset="0"/>
              </a:rPr>
              <a:t>, 2012</a:t>
            </a:r>
            <a:r>
              <a:rPr lang="en-MY" sz="2800" dirty="0" smtClean="0">
                <a:latin typeface="Times New Roman" pitchFamily="18" charset="0"/>
                <a:cs typeface="Times New Roman" pitchFamily="18" charset="0"/>
              </a:rPr>
              <a:t>)</a:t>
            </a:r>
          </a:p>
          <a:p>
            <a:pPr marL="0" indent="0">
              <a:buNone/>
            </a:pPr>
            <a:endParaRPr lang="en-MY" sz="2800" dirty="0" smtClean="0">
              <a:latin typeface="Times New Roman" pitchFamily="18" charset="0"/>
              <a:cs typeface="Times New Roman" pitchFamily="18" charset="0"/>
            </a:endParaRPr>
          </a:p>
          <a:p>
            <a:pPr marL="0" indent="0">
              <a:buNone/>
            </a:pPr>
            <a:r>
              <a:rPr lang="en-MY" sz="2800" i="1" dirty="0" smtClean="0">
                <a:latin typeface="Times New Roman" pitchFamily="18" charset="0"/>
                <a:cs typeface="Times New Roman" pitchFamily="18" charset="0"/>
              </a:rPr>
              <a:t>Sources</a:t>
            </a:r>
            <a:r>
              <a:rPr lang="en-MY" sz="2800" dirty="0" smtClean="0">
                <a:latin typeface="Times New Roman" pitchFamily="18" charset="0"/>
                <a:cs typeface="Times New Roman" pitchFamily="18" charset="0"/>
              </a:rPr>
              <a:t>: </a:t>
            </a:r>
            <a:r>
              <a:rPr lang="en-MY" sz="2800" i="1" dirty="0" smtClean="0">
                <a:latin typeface="Times New Roman" pitchFamily="18" charset="0"/>
                <a:cs typeface="Times New Roman" pitchFamily="18" charset="0"/>
              </a:rPr>
              <a:t>Ethnic Difference in Physical Activity and Inactivity Patterns and Overweight Status</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4150182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LITERATURE REVIEW</a:t>
            </a:r>
            <a:endParaRPr lang="en-US" dirty="0"/>
          </a:p>
        </p:txBody>
      </p:sp>
      <p:sp>
        <p:nvSpPr>
          <p:cNvPr id="3" name="Content Placeholder 2"/>
          <p:cNvSpPr>
            <a:spLocks noGrp="1"/>
          </p:cNvSpPr>
          <p:nvPr>
            <p:ph idx="1"/>
          </p:nvPr>
        </p:nvSpPr>
        <p:spPr>
          <a:xfrm>
            <a:off x="457200" y="1219200"/>
            <a:ext cx="8229600" cy="5334000"/>
          </a:xfrm>
        </p:spPr>
        <p:txBody>
          <a:bodyPr>
            <a:normAutofit/>
          </a:bodyPr>
          <a:lstStyle/>
          <a:p>
            <a:pPr marL="0" indent="0">
              <a:buNone/>
            </a:pPr>
            <a:r>
              <a:rPr lang="en-US" b="1" dirty="0" smtClean="0"/>
              <a:t>Fast Food Consumption</a:t>
            </a:r>
          </a:p>
          <a:p>
            <a:pPr>
              <a:buFont typeface="Wingdings" pitchFamily="2" charset="2"/>
              <a:buChar char="Ø"/>
            </a:pPr>
            <a:r>
              <a:rPr lang="en-MY" sz="2800" i="1" dirty="0" smtClean="0">
                <a:latin typeface="Times New Roman" pitchFamily="18" charset="0"/>
                <a:cs typeface="Times New Roman" pitchFamily="18" charset="0"/>
              </a:rPr>
              <a:t>“72.5</a:t>
            </a:r>
            <a:r>
              <a:rPr lang="en-MY" sz="2800" i="1" dirty="0">
                <a:latin typeface="Times New Roman" pitchFamily="18" charset="0"/>
                <a:cs typeface="Times New Roman" pitchFamily="18" charset="0"/>
              </a:rPr>
              <a:t>% of the overweight or obese students consumed fast food at least 4 times/week, and the other 15.9% were taking fast food 1- 3 times/week, while only 11.6% of the same overweight or obese group did not consume any fast food/ </a:t>
            </a:r>
            <a:r>
              <a:rPr lang="en-MY" sz="2800" i="1" dirty="0" smtClean="0">
                <a:latin typeface="Times New Roman" pitchFamily="18" charset="0"/>
                <a:cs typeface="Times New Roman" pitchFamily="18" charset="0"/>
              </a:rPr>
              <a:t>week” (</a:t>
            </a:r>
            <a:r>
              <a:rPr lang="en-MY" sz="2800" dirty="0" err="1">
                <a:latin typeface="Times New Roman" pitchFamily="18" charset="0"/>
                <a:cs typeface="Times New Roman" pitchFamily="18" charset="0"/>
              </a:rPr>
              <a:t>Monira</a:t>
            </a:r>
            <a:r>
              <a:rPr lang="en-MY" sz="2800" dirty="0">
                <a:latin typeface="Times New Roman" pitchFamily="18" charset="0"/>
                <a:cs typeface="Times New Roman" pitchFamily="18" charset="0"/>
              </a:rPr>
              <a:t> AR, Mohammed </a:t>
            </a:r>
            <a:r>
              <a:rPr lang="en-MY" sz="2800" dirty="0" err="1">
                <a:latin typeface="Times New Roman" pitchFamily="18" charset="0"/>
                <a:cs typeface="Times New Roman" pitchFamily="18" charset="0"/>
              </a:rPr>
              <a:t>Alsaif</a:t>
            </a:r>
            <a:r>
              <a:rPr lang="en-MY" sz="2800" dirty="0">
                <a:latin typeface="Times New Roman" pitchFamily="18" charset="0"/>
                <a:cs typeface="Times New Roman" pitchFamily="18" charset="0"/>
              </a:rPr>
              <a:t>, Muslim A, A. </a:t>
            </a:r>
            <a:r>
              <a:rPr lang="en-MY" sz="2800" dirty="0" smtClean="0">
                <a:latin typeface="Times New Roman" pitchFamily="18" charset="0"/>
                <a:cs typeface="Times New Roman" pitchFamily="18" charset="0"/>
              </a:rPr>
              <a:t>Ali)</a:t>
            </a:r>
          </a:p>
          <a:p>
            <a:pPr>
              <a:buNone/>
            </a:pPr>
            <a:endParaRPr lang="en-MY" sz="2800" dirty="0" smtClean="0"/>
          </a:p>
          <a:p>
            <a:pPr marL="0" indent="0">
              <a:buNone/>
            </a:pPr>
            <a:r>
              <a:rPr lang="en-US" sz="2800" i="1" dirty="0" smtClean="0">
                <a:latin typeface="Times New Roman" pitchFamily="18" charset="0"/>
                <a:cs typeface="Times New Roman" pitchFamily="18" charset="0"/>
              </a:rPr>
              <a:t>Sources: </a:t>
            </a:r>
            <a:r>
              <a:rPr lang="en-MY" sz="2800" i="1" dirty="0">
                <a:latin typeface="Times New Roman" pitchFamily="18" charset="0"/>
                <a:cs typeface="Times New Roman" pitchFamily="18" charset="0"/>
              </a:rPr>
              <a:t>Fast food intake and prevalence of obesity in school children in Riyadh City. Sudanese Journal of Paediatrics 2014</a:t>
            </a:r>
            <a:endParaRPr lang="en-US" sz="2800" i="1" dirty="0">
              <a:latin typeface="Times New Roman" pitchFamily="18" charset="0"/>
              <a:cs typeface="Times New Roman" pitchFamily="18" charset="0"/>
            </a:endParaRPr>
          </a:p>
        </p:txBody>
      </p:sp>
    </p:spTree>
    <p:extLst>
      <p:ext uri="{BB962C8B-B14F-4D97-AF65-F5344CB8AC3E}">
        <p14:creationId xmlns="" xmlns:p14="http://schemas.microsoft.com/office/powerpoint/2010/main" val="2071680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071546"/>
            <a:ext cx="8136904" cy="5112568"/>
          </a:xfrm>
        </p:spPr>
        <p:txBody>
          <a:bodyPr>
            <a:normAutofit/>
          </a:bodyPr>
          <a:lstStyle/>
          <a:p>
            <a:pPr marL="109728" lvl="0" indent="0">
              <a:buNone/>
            </a:pPr>
            <a:r>
              <a:rPr lang="en-US" sz="2400" u="sng" dirty="0" smtClean="0">
                <a:solidFill>
                  <a:srgbClr val="FF0000"/>
                </a:solidFill>
                <a:latin typeface="Times New Roman" pitchFamily="18" charset="0"/>
                <a:cs typeface="Times New Roman" pitchFamily="18" charset="0"/>
              </a:rPr>
              <a:t>A) CROSS-SECTIONAL STUDY</a:t>
            </a:r>
          </a:p>
          <a:p>
            <a:pPr lvl="0">
              <a:buFont typeface="Wingdings" panose="05000000000000000000" pitchFamily="2" charset="2"/>
              <a:buChar char="Ø"/>
            </a:pPr>
            <a:r>
              <a:rPr lang="en-US" sz="2400" dirty="0" smtClean="0">
                <a:latin typeface="Times New Roman" pitchFamily="18" charset="0"/>
                <a:cs typeface="Times New Roman" pitchFamily="18" charset="0"/>
              </a:rPr>
              <a:t>measures the relationships of variables in a defined population at a particular time.</a:t>
            </a:r>
            <a:endParaRPr lang="en-US" sz="2300" dirty="0" smtClean="0">
              <a:latin typeface="Times New Roman" pitchFamily="18" charset="0"/>
              <a:cs typeface="Times New Roman" pitchFamily="18" charset="0"/>
            </a:endParaRPr>
          </a:p>
          <a:p>
            <a:pPr marL="0" indent="0">
              <a:buNone/>
            </a:pPr>
            <a:r>
              <a:rPr lang="en-MY" sz="2300" dirty="0" smtClean="0"/>
              <a:t>               Factors                                           Outcomes   </a:t>
            </a:r>
            <a:endParaRPr lang="en-MY" sz="2300" dirty="0"/>
          </a:p>
        </p:txBody>
      </p:sp>
      <p:sp>
        <p:nvSpPr>
          <p:cNvPr id="3" name="Title 2"/>
          <p:cNvSpPr>
            <a:spLocks noGrp="1"/>
          </p:cNvSpPr>
          <p:nvPr>
            <p:ph type="title"/>
          </p:nvPr>
        </p:nvSpPr>
        <p:spPr>
          <a:xfrm>
            <a:off x="428596" y="0"/>
            <a:ext cx="8229600" cy="1399032"/>
          </a:xfrm>
        </p:spPr>
        <p:txBody>
          <a:bodyPr>
            <a:normAutofit/>
          </a:bodyPr>
          <a:lstStyle/>
          <a:p>
            <a:r>
              <a:rPr lang="en-US" sz="4000" dirty="0" smtClean="0">
                <a:solidFill>
                  <a:schemeClr val="tx1"/>
                </a:solidFill>
                <a:effectLst/>
                <a:latin typeface="Times New Roman" pitchFamily="18" charset="0"/>
                <a:cs typeface="Times New Roman" pitchFamily="18" charset="0"/>
              </a:rPr>
              <a:t>METHODOLOGY</a:t>
            </a:r>
            <a:endParaRPr lang="en-MY" sz="4000" dirty="0">
              <a:solidFill>
                <a:schemeClr val="tx1"/>
              </a:solidFill>
              <a:effectLst/>
              <a:latin typeface="Times New Roman" pitchFamily="18" charset="0"/>
              <a:cs typeface="Times New Roman" pitchFamily="18" charset="0"/>
            </a:endParaRPr>
          </a:p>
        </p:txBody>
      </p:sp>
      <p:sp>
        <p:nvSpPr>
          <p:cNvPr id="4" name="Slide Number Placeholder 3"/>
          <p:cNvSpPr>
            <a:spLocks noGrp="1"/>
          </p:cNvSpPr>
          <p:nvPr>
            <p:ph type="sldNum" sz="quarter" idx="12"/>
          </p:nvPr>
        </p:nvSpPr>
        <p:spPr>
          <a:xfrm>
            <a:off x="9858412" y="5000636"/>
            <a:ext cx="502920" cy="301752"/>
          </a:xfrm>
        </p:spPr>
        <p:txBody>
          <a:bodyPr/>
          <a:lstStyle/>
          <a:p>
            <a:endParaRPr lang="en-MY" dirty="0"/>
          </a:p>
        </p:txBody>
      </p:sp>
      <p:sp>
        <p:nvSpPr>
          <p:cNvPr id="6" name="Rectangle 5"/>
          <p:cNvSpPr/>
          <p:nvPr/>
        </p:nvSpPr>
        <p:spPr>
          <a:xfrm>
            <a:off x="785786" y="3143248"/>
            <a:ext cx="3168352"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Rectangle 7"/>
          <p:cNvSpPr/>
          <p:nvPr/>
        </p:nvSpPr>
        <p:spPr>
          <a:xfrm>
            <a:off x="5643570" y="4071942"/>
            <a:ext cx="2736304"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8"/>
          <p:cNvSpPr/>
          <p:nvPr/>
        </p:nvSpPr>
        <p:spPr>
          <a:xfrm>
            <a:off x="785786" y="5000636"/>
            <a:ext cx="3168352" cy="135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TextBox 9"/>
          <p:cNvSpPr txBox="1"/>
          <p:nvPr/>
        </p:nvSpPr>
        <p:spPr>
          <a:xfrm>
            <a:off x="857224" y="3286124"/>
            <a:ext cx="2880320" cy="923330"/>
          </a:xfrm>
          <a:prstGeom prst="rect">
            <a:avLst/>
          </a:prstGeom>
          <a:noFill/>
        </p:spPr>
        <p:txBody>
          <a:bodyPr wrap="square" rtlCol="0">
            <a:spAutoFit/>
          </a:bodyPr>
          <a:lstStyle/>
          <a:p>
            <a:r>
              <a:rPr lang="en-MY" dirty="0" smtClean="0"/>
              <a:t>Modifiable:</a:t>
            </a:r>
          </a:p>
          <a:p>
            <a:pPr marL="285750" indent="-285750">
              <a:buFontTx/>
              <a:buChar char="-"/>
            </a:pPr>
            <a:r>
              <a:rPr lang="en-MY" dirty="0" smtClean="0"/>
              <a:t>Physical activity</a:t>
            </a:r>
          </a:p>
          <a:p>
            <a:pPr marL="285750" indent="-285750">
              <a:buFontTx/>
              <a:buChar char="-"/>
            </a:pPr>
            <a:r>
              <a:rPr lang="en-MY" dirty="0" smtClean="0"/>
              <a:t>Fast food consumption</a:t>
            </a:r>
            <a:endParaRPr lang="en-MY" dirty="0"/>
          </a:p>
        </p:txBody>
      </p:sp>
      <p:sp>
        <p:nvSpPr>
          <p:cNvPr id="11" name="TextBox 10"/>
          <p:cNvSpPr txBox="1"/>
          <p:nvPr/>
        </p:nvSpPr>
        <p:spPr>
          <a:xfrm>
            <a:off x="857224" y="5143512"/>
            <a:ext cx="3024336" cy="1200329"/>
          </a:xfrm>
          <a:prstGeom prst="rect">
            <a:avLst/>
          </a:prstGeom>
          <a:noFill/>
        </p:spPr>
        <p:txBody>
          <a:bodyPr wrap="square" rtlCol="0">
            <a:spAutoFit/>
          </a:bodyPr>
          <a:lstStyle/>
          <a:p>
            <a:r>
              <a:rPr lang="en-MY" dirty="0" smtClean="0"/>
              <a:t>Non-modifiable:</a:t>
            </a:r>
          </a:p>
          <a:p>
            <a:r>
              <a:rPr lang="en-MY" dirty="0" smtClean="0"/>
              <a:t>-   Genetics </a:t>
            </a:r>
          </a:p>
          <a:p>
            <a:pPr marL="285750" indent="-285750">
              <a:buFontTx/>
              <a:buChar char="-"/>
            </a:pPr>
            <a:r>
              <a:rPr lang="en-MY" dirty="0" smtClean="0"/>
              <a:t>Ethnicity</a:t>
            </a:r>
          </a:p>
          <a:p>
            <a:pPr marL="285750" indent="-285750">
              <a:buFontTx/>
              <a:buChar char="-"/>
            </a:pPr>
            <a:r>
              <a:rPr lang="en-MY" dirty="0" smtClean="0"/>
              <a:t>Gender</a:t>
            </a:r>
            <a:endParaRPr lang="en-MY" dirty="0"/>
          </a:p>
        </p:txBody>
      </p:sp>
      <p:sp>
        <p:nvSpPr>
          <p:cNvPr id="12" name="TextBox 11"/>
          <p:cNvSpPr txBox="1"/>
          <p:nvPr/>
        </p:nvSpPr>
        <p:spPr>
          <a:xfrm>
            <a:off x="5857884" y="4429132"/>
            <a:ext cx="2232248" cy="646331"/>
          </a:xfrm>
          <a:prstGeom prst="rect">
            <a:avLst/>
          </a:prstGeom>
          <a:noFill/>
        </p:spPr>
        <p:txBody>
          <a:bodyPr wrap="square" rtlCol="0">
            <a:spAutoFit/>
          </a:bodyPr>
          <a:lstStyle/>
          <a:p>
            <a:r>
              <a:rPr lang="en-MY" dirty="0" smtClean="0"/>
              <a:t>Body mass index (BMI)</a:t>
            </a:r>
            <a:endParaRPr lang="en-MY" dirty="0"/>
          </a:p>
        </p:txBody>
      </p:sp>
      <p:cxnSp>
        <p:nvCxnSpPr>
          <p:cNvPr id="14" name="Straight Arrow Connector 13"/>
          <p:cNvCxnSpPr/>
          <p:nvPr/>
        </p:nvCxnSpPr>
        <p:spPr>
          <a:xfrm>
            <a:off x="4143372" y="3857628"/>
            <a:ext cx="1080120" cy="43204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214810" y="5214950"/>
            <a:ext cx="1080120" cy="468052"/>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0206643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2910" y="377280"/>
            <a:ext cx="7901014" cy="6480720"/>
          </a:xfrm>
        </p:spPr>
        <p:txBody>
          <a:bodyPr>
            <a:normAutofit lnSpcReduction="10000"/>
          </a:bodyPr>
          <a:lstStyle/>
          <a:p>
            <a:pPr marL="109728" lvl="0" indent="0">
              <a:buNone/>
            </a:pPr>
            <a:r>
              <a:rPr lang="en-US" u="sng" dirty="0">
                <a:solidFill>
                  <a:srgbClr val="FF0000"/>
                </a:solidFill>
                <a:latin typeface="Times New Roman" pitchFamily="18" charset="0"/>
                <a:cs typeface="Times New Roman" pitchFamily="18" charset="0"/>
              </a:rPr>
              <a:t>B) STUDY FIELD</a:t>
            </a:r>
            <a:endParaRPr lang="en-MY" dirty="0">
              <a:solidFill>
                <a:srgbClr val="FF0000"/>
              </a:solidFill>
              <a:latin typeface="Times New Roman" pitchFamily="18" charset="0"/>
              <a:cs typeface="Times New Roman" pitchFamily="18" charset="0"/>
            </a:endParaRPr>
          </a:p>
          <a:p>
            <a:r>
              <a:rPr lang="en-US" dirty="0" smtClean="0">
                <a:latin typeface="Times New Roman" pitchFamily="18" charset="0"/>
                <a:cs typeface="Times New Roman" pitchFamily="18" charset="0"/>
              </a:rPr>
              <a:t> UKMMC</a:t>
            </a:r>
          </a:p>
          <a:p>
            <a:pPr marL="0" indent="0">
              <a:buNone/>
            </a:pPr>
            <a:endParaRPr lang="en-US" dirty="0">
              <a:latin typeface="Times New Roman" pitchFamily="18" charset="0"/>
              <a:cs typeface="Times New Roman" pitchFamily="18" charset="0"/>
            </a:endParaRPr>
          </a:p>
          <a:p>
            <a:pPr marL="0" indent="0">
              <a:buNone/>
            </a:pPr>
            <a:r>
              <a:rPr lang="en-US" u="sng" dirty="0" smtClean="0">
                <a:solidFill>
                  <a:srgbClr val="FF0000"/>
                </a:solidFill>
                <a:latin typeface="Times New Roman" pitchFamily="18" charset="0"/>
                <a:cs typeface="Times New Roman" pitchFamily="18" charset="0"/>
              </a:rPr>
              <a:t>C</a:t>
            </a:r>
            <a:r>
              <a:rPr lang="en-US" u="sng" dirty="0">
                <a:solidFill>
                  <a:srgbClr val="FF0000"/>
                </a:solidFill>
                <a:latin typeface="Times New Roman" pitchFamily="18" charset="0"/>
                <a:cs typeface="Times New Roman" pitchFamily="18" charset="0"/>
              </a:rPr>
              <a:t>) CONVENIENT SAMPLING</a:t>
            </a:r>
            <a:endParaRPr lang="en-MY" dirty="0">
              <a:solidFill>
                <a:srgbClr val="FF0000"/>
              </a:solidFill>
              <a:latin typeface="Times New Roman" pitchFamily="18" charset="0"/>
              <a:cs typeface="Times New Roman" pitchFamily="18" charset="0"/>
            </a:endParaRPr>
          </a:p>
          <a:p>
            <a:r>
              <a:rPr lang="en-US" dirty="0" smtClean="0">
                <a:latin typeface="Times New Roman" pitchFamily="18" charset="0"/>
                <a:cs typeface="Times New Roman" pitchFamily="18" charset="0"/>
              </a:rPr>
              <a:t>109 second year medical </a:t>
            </a:r>
            <a:r>
              <a:rPr lang="en-US" dirty="0">
                <a:latin typeface="Times New Roman" pitchFamily="18" charset="0"/>
                <a:cs typeface="Times New Roman" pitchFamily="18" charset="0"/>
              </a:rPr>
              <a:t>students </a:t>
            </a:r>
            <a:r>
              <a:rPr lang="en-US" dirty="0" smtClean="0">
                <a:latin typeface="Times New Roman" pitchFamily="18" charset="0"/>
                <a:cs typeface="Times New Roman" pitchFamily="18" charset="0"/>
              </a:rPr>
              <a:t>of UKM</a:t>
            </a:r>
            <a:endParaRPr lang="en-MY"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marL="109728" indent="0">
              <a:buNone/>
            </a:pPr>
            <a:r>
              <a:rPr lang="en-MY" u="sng" dirty="0">
                <a:solidFill>
                  <a:srgbClr val="FF0000"/>
                </a:solidFill>
                <a:latin typeface="Times New Roman" pitchFamily="18" charset="0"/>
                <a:cs typeface="Times New Roman" pitchFamily="18" charset="0"/>
              </a:rPr>
              <a:t>D) QUESTIONNAIRE</a:t>
            </a:r>
          </a:p>
          <a:p>
            <a:pPr marL="514350" indent="-514350">
              <a:buFont typeface="+mj-lt"/>
              <a:buAutoNum type="arabicPeriod"/>
            </a:pPr>
            <a:r>
              <a:rPr lang="en-MY" dirty="0">
                <a:latin typeface="Times New Roman" pitchFamily="18" charset="0"/>
                <a:cs typeface="Times New Roman" pitchFamily="18" charset="0"/>
              </a:rPr>
              <a:t> </a:t>
            </a:r>
            <a:r>
              <a:rPr lang="en-MY" dirty="0" smtClean="0">
                <a:latin typeface="Times New Roman" pitchFamily="18" charset="0"/>
                <a:cs typeface="Times New Roman" pitchFamily="18" charset="0"/>
              </a:rPr>
              <a:t>Anthropometric measurement</a:t>
            </a:r>
          </a:p>
          <a:p>
            <a:pPr marL="514350" indent="-514350">
              <a:buFont typeface="+mj-lt"/>
              <a:buAutoNum type="arabicPeriod"/>
            </a:pPr>
            <a:r>
              <a:rPr lang="en-MY" dirty="0">
                <a:latin typeface="Times New Roman" pitchFamily="18" charset="0"/>
                <a:cs typeface="Times New Roman" pitchFamily="18" charset="0"/>
              </a:rPr>
              <a:t> </a:t>
            </a:r>
            <a:r>
              <a:rPr lang="en-MY" dirty="0" smtClean="0">
                <a:latin typeface="Times New Roman" pitchFamily="18" charset="0"/>
                <a:cs typeface="Times New Roman" pitchFamily="18" charset="0"/>
              </a:rPr>
              <a:t>Socio-demographic</a:t>
            </a:r>
          </a:p>
          <a:p>
            <a:pPr marL="514350" indent="-514350">
              <a:buFont typeface="+mj-lt"/>
              <a:buAutoNum type="arabicPeriod"/>
            </a:pPr>
            <a:r>
              <a:rPr lang="en-MY" dirty="0">
                <a:latin typeface="Times New Roman" pitchFamily="18" charset="0"/>
                <a:cs typeface="Times New Roman" pitchFamily="18" charset="0"/>
              </a:rPr>
              <a:t> </a:t>
            </a:r>
            <a:r>
              <a:rPr lang="en-MY" dirty="0" smtClean="0">
                <a:latin typeface="Times New Roman" pitchFamily="18" charset="0"/>
                <a:cs typeface="Times New Roman" pitchFamily="18" charset="0"/>
              </a:rPr>
              <a:t>Physical activity (adapted from International Physical Activity Questionnaire, IPAQ)</a:t>
            </a:r>
          </a:p>
          <a:p>
            <a:pPr marL="514350" indent="-514350">
              <a:buFont typeface="+mj-lt"/>
              <a:buAutoNum type="arabicPeriod"/>
            </a:pPr>
            <a:r>
              <a:rPr lang="en-MY" dirty="0" smtClean="0">
                <a:latin typeface="Times New Roman" pitchFamily="18" charset="0"/>
                <a:cs typeface="Times New Roman" pitchFamily="18" charset="0"/>
              </a:rPr>
              <a:t>Fast food </a:t>
            </a:r>
            <a:r>
              <a:rPr lang="en-MY" smtClean="0">
                <a:latin typeface="Times New Roman" pitchFamily="18" charset="0"/>
                <a:cs typeface="Times New Roman" pitchFamily="18" charset="0"/>
              </a:rPr>
              <a:t>consumption (UMP)</a:t>
            </a:r>
            <a:endParaRPr lang="en-MY" dirty="0" smtClean="0">
              <a:latin typeface="Times New Roman" pitchFamily="18" charset="0"/>
              <a:cs typeface="Times New Roman" pitchFamily="18" charset="0"/>
            </a:endParaRPr>
          </a:p>
          <a:p>
            <a:pPr marL="0" indent="0">
              <a:buNone/>
            </a:pPr>
            <a:endParaRPr lang="en-MY" dirty="0">
              <a:latin typeface="Times New Roman" pitchFamily="18" charset="0"/>
              <a:cs typeface="Times New Roman" pitchFamily="18" charset="0"/>
            </a:endParaRPr>
          </a:p>
          <a:p>
            <a:endParaRPr lang="en-MY" dirty="0"/>
          </a:p>
        </p:txBody>
      </p:sp>
    </p:spTree>
    <p:extLst>
      <p:ext uri="{BB962C8B-B14F-4D97-AF65-F5344CB8AC3E}">
        <p14:creationId xmlns="" xmlns:p14="http://schemas.microsoft.com/office/powerpoint/2010/main" val="1479595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88640"/>
            <a:ext cx="8032976" cy="6480720"/>
          </a:xfrm>
        </p:spPr>
        <p:txBody>
          <a:bodyPr>
            <a:normAutofit/>
          </a:bodyPr>
          <a:lstStyle/>
          <a:p>
            <a:pPr marL="109728" indent="0">
              <a:buNone/>
            </a:pPr>
            <a:endParaRPr lang="en-MY" dirty="0">
              <a:latin typeface="Times New Roman" pitchFamily="18" charset="0"/>
              <a:cs typeface="Times New Roman" pitchFamily="18" charset="0"/>
            </a:endParaRPr>
          </a:p>
          <a:p>
            <a:pPr marL="109728" indent="0">
              <a:buNone/>
            </a:pPr>
            <a:r>
              <a:rPr lang="en-MY" u="sng" dirty="0" smtClean="0">
                <a:solidFill>
                  <a:srgbClr val="FF0000"/>
                </a:solidFill>
                <a:latin typeface="Times New Roman" pitchFamily="18" charset="0"/>
                <a:cs typeface="Times New Roman" pitchFamily="18" charset="0"/>
              </a:rPr>
              <a:t>  E) OPERATIONAL DEFINITIONS</a:t>
            </a:r>
          </a:p>
          <a:p>
            <a:pPr marL="109728" indent="0">
              <a:buNone/>
            </a:pPr>
            <a:endParaRPr lang="en-MY" u="sng" dirty="0" smtClean="0">
              <a:solidFill>
                <a:srgbClr val="FF0000"/>
              </a:solidFill>
              <a:latin typeface="Times New Roman" pitchFamily="18" charset="0"/>
              <a:cs typeface="Times New Roman" pitchFamily="18" charset="0"/>
            </a:endParaRPr>
          </a:p>
          <a:p>
            <a:pPr marL="566928" indent="-457200">
              <a:buNone/>
            </a:pPr>
            <a:r>
              <a:rPr lang="en-MY" sz="2400" b="1" dirty="0" smtClean="0">
                <a:latin typeface="Times New Roman" pitchFamily="18" charset="0"/>
                <a:cs typeface="Times New Roman" pitchFamily="18" charset="0"/>
              </a:rPr>
              <a:t>1) Gender</a:t>
            </a:r>
          </a:p>
          <a:p>
            <a:pPr marL="109728" indent="0">
              <a:buNone/>
            </a:pPr>
            <a:r>
              <a:rPr lang="en-MY" sz="2400" dirty="0" smtClean="0">
                <a:latin typeface="Times New Roman" pitchFamily="18" charset="0"/>
                <a:cs typeface="Times New Roman" pitchFamily="18" charset="0"/>
              </a:rPr>
              <a:t>a. Male</a:t>
            </a:r>
          </a:p>
          <a:p>
            <a:pPr marL="109728" indent="0">
              <a:buNone/>
            </a:pPr>
            <a:r>
              <a:rPr lang="en-MY" sz="2400" dirty="0" smtClean="0">
                <a:latin typeface="Times New Roman" pitchFamily="18" charset="0"/>
                <a:cs typeface="Times New Roman" pitchFamily="18" charset="0"/>
              </a:rPr>
              <a:t>b. Female</a:t>
            </a:r>
          </a:p>
          <a:p>
            <a:pPr marL="109728" indent="0">
              <a:buNone/>
            </a:pPr>
            <a:endParaRPr lang="en-MY" sz="2400" dirty="0">
              <a:latin typeface="Times New Roman" pitchFamily="18" charset="0"/>
              <a:cs typeface="Times New Roman" pitchFamily="18" charset="0"/>
            </a:endParaRPr>
          </a:p>
          <a:p>
            <a:pPr marL="109728" indent="0">
              <a:buNone/>
            </a:pPr>
            <a:r>
              <a:rPr lang="en-MY" sz="2400" b="1" dirty="0" smtClean="0">
                <a:latin typeface="Times New Roman" pitchFamily="18" charset="0"/>
                <a:cs typeface="Times New Roman" pitchFamily="18" charset="0"/>
              </a:rPr>
              <a:t>2) Ethnicity</a:t>
            </a:r>
          </a:p>
          <a:p>
            <a:pPr marL="566928" indent="-457200">
              <a:buNone/>
            </a:pPr>
            <a:r>
              <a:rPr lang="en-MY" sz="2400" dirty="0" smtClean="0">
                <a:latin typeface="Times New Roman" pitchFamily="18" charset="0"/>
                <a:cs typeface="Times New Roman" pitchFamily="18" charset="0"/>
              </a:rPr>
              <a:t>a. Malay</a:t>
            </a:r>
          </a:p>
          <a:p>
            <a:pPr marL="566928" indent="-457200">
              <a:buNone/>
            </a:pPr>
            <a:r>
              <a:rPr lang="en-MY" sz="2400" dirty="0" smtClean="0">
                <a:latin typeface="Times New Roman" pitchFamily="18" charset="0"/>
                <a:cs typeface="Times New Roman" pitchFamily="18" charset="0"/>
              </a:rPr>
              <a:t>b. Chinese</a:t>
            </a:r>
          </a:p>
          <a:p>
            <a:pPr marL="566928" indent="-457200">
              <a:buNone/>
            </a:pPr>
            <a:r>
              <a:rPr lang="en-MY" sz="2400" dirty="0" smtClean="0">
                <a:latin typeface="Times New Roman" pitchFamily="18" charset="0"/>
                <a:cs typeface="Times New Roman" pitchFamily="18" charset="0"/>
              </a:rPr>
              <a:t>c. Indian</a:t>
            </a:r>
          </a:p>
          <a:p>
            <a:pPr marL="566928" indent="-457200">
              <a:buNone/>
            </a:pPr>
            <a:r>
              <a:rPr lang="en-MY" sz="2400" dirty="0" smtClean="0">
                <a:latin typeface="Times New Roman" pitchFamily="18" charset="0"/>
                <a:cs typeface="Times New Roman" pitchFamily="18" charset="0"/>
              </a:rPr>
              <a:t>d. Others</a:t>
            </a:r>
          </a:p>
          <a:p>
            <a:pPr marL="566928" indent="-457200">
              <a:buAutoNum type="alphaLcPeriod"/>
            </a:pPr>
            <a:endParaRPr lang="en-MY" sz="2400" dirty="0">
              <a:latin typeface="Times New Roman" pitchFamily="18" charset="0"/>
              <a:cs typeface="Times New Roman" pitchFamily="18" charset="0"/>
            </a:endParaRPr>
          </a:p>
          <a:p>
            <a:endParaRPr lang="en-MY" sz="2000" dirty="0"/>
          </a:p>
        </p:txBody>
      </p:sp>
      <p:sp>
        <p:nvSpPr>
          <p:cNvPr id="3" name="Slide Number Placeholder 2"/>
          <p:cNvSpPr>
            <a:spLocks noGrp="1"/>
          </p:cNvSpPr>
          <p:nvPr>
            <p:ph type="sldNum" sz="quarter" idx="12"/>
          </p:nvPr>
        </p:nvSpPr>
        <p:spPr/>
        <p:txBody>
          <a:bodyPr/>
          <a:lstStyle/>
          <a:p>
            <a:endParaRPr lang="en-MY" dirty="0"/>
          </a:p>
        </p:txBody>
      </p:sp>
    </p:spTree>
    <p:extLst>
      <p:ext uri="{BB962C8B-B14F-4D97-AF65-F5344CB8AC3E}">
        <p14:creationId xmlns="" xmlns:p14="http://schemas.microsoft.com/office/powerpoint/2010/main" val="33370551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375424"/>
          </a:xfrm>
        </p:spPr>
        <p:txBody>
          <a:bodyPr>
            <a:normAutofit fontScale="90000"/>
          </a:bodyPr>
          <a:lstStyle/>
          <a:p>
            <a:r>
              <a:rPr lang="en-MY" u="sng" dirty="0" smtClean="0">
                <a:solidFill>
                  <a:srgbClr val="FF0000"/>
                </a:solidFill>
                <a:latin typeface="Times New Roman" pitchFamily="18" charset="0"/>
                <a:cs typeface="Times New Roman" pitchFamily="18" charset="0"/>
              </a:rPr>
              <a:t/>
            </a:r>
            <a:br>
              <a:rPr lang="en-MY" u="sng" dirty="0" smtClean="0">
                <a:solidFill>
                  <a:srgbClr val="FF0000"/>
                </a:solidFill>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357166"/>
            <a:ext cx="8229600" cy="6097642"/>
          </a:xfrm>
        </p:spPr>
        <p:txBody>
          <a:bodyPr>
            <a:normAutofit/>
          </a:bodyPr>
          <a:lstStyle/>
          <a:p>
            <a:pPr>
              <a:buNone/>
            </a:pPr>
            <a:r>
              <a:rPr lang="en-US" sz="2400" dirty="0" smtClean="0">
                <a:latin typeface="Times New Roman" pitchFamily="18" charset="0"/>
                <a:cs typeface="Times New Roman" pitchFamily="18" charset="0"/>
              </a:rPr>
              <a:t>3) </a:t>
            </a:r>
            <a:r>
              <a:rPr lang="en-US" sz="2400" b="1" dirty="0" smtClean="0">
                <a:latin typeface="Times New Roman" pitchFamily="18" charset="0"/>
                <a:cs typeface="Times New Roman" pitchFamily="18" charset="0"/>
              </a:rPr>
              <a:t>Physical Inactivity</a:t>
            </a:r>
          </a:p>
          <a:p>
            <a:pPr>
              <a:buNone/>
            </a:pPr>
            <a:r>
              <a:rPr lang="en-US" sz="2400" i="1" u="sng" dirty="0" smtClean="0">
                <a:latin typeface="Times New Roman" pitchFamily="18" charset="0"/>
                <a:cs typeface="Times New Roman" pitchFamily="18" charset="0"/>
              </a:rPr>
              <a:t>Active</a:t>
            </a:r>
            <a:r>
              <a:rPr lang="en-US" sz="2400" dirty="0" smtClean="0">
                <a:latin typeface="Times New Roman" pitchFamily="18" charset="0"/>
                <a:cs typeface="Times New Roman" pitchFamily="18" charset="0"/>
              </a:rPr>
              <a:t>: Who do vigorous exercise at least 2 days for 20 minutes per week </a:t>
            </a:r>
            <a:r>
              <a:rPr lang="en-US" sz="2400" b="1" dirty="0" smtClean="0">
                <a:latin typeface="Times New Roman" pitchFamily="18" charset="0"/>
                <a:cs typeface="Times New Roman" pitchFamily="18" charset="0"/>
              </a:rPr>
              <a:t>OR</a:t>
            </a:r>
            <a:r>
              <a:rPr lang="en-US" sz="2400" dirty="0" smtClean="0">
                <a:latin typeface="Times New Roman" pitchFamily="18" charset="0"/>
                <a:cs typeface="Times New Roman" pitchFamily="18" charset="0"/>
              </a:rPr>
              <a:t> those who moderate exercise at least 5 days for 20 minutes per week.</a:t>
            </a:r>
          </a:p>
          <a:p>
            <a:pPr>
              <a:buNone/>
            </a:pPr>
            <a:r>
              <a:rPr lang="en-US" sz="2400" i="1" u="sng" dirty="0" smtClean="0">
                <a:latin typeface="Times New Roman" pitchFamily="18" charset="0"/>
                <a:cs typeface="Times New Roman" pitchFamily="18" charset="0"/>
              </a:rPr>
              <a:t>Inactive</a:t>
            </a:r>
            <a:r>
              <a:rPr lang="en-US" sz="2400" dirty="0" smtClean="0">
                <a:latin typeface="Times New Roman" pitchFamily="18" charset="0"/>
                <a:cs typeface="Times New Roman" pitchFamily="18" charset="0"/>
              </a:rPr>
              <a:t>: Who do exercise less than 2 times per week.</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4) </a:t>
            </a:r>
            <a:r>
              <a:rPr lang="en-US" sz="2400" b="1" dirty="0" smtClean="0">
                <a:latin typeface="Times New Roman" pitchFamily="18" charset="0"/>
                <a:cs typeface="Times New Roman" pitchFamily="18" charset="0"/>
              </a:rPr>
              <a:t>Fast food composition</a:t>
            </a:r>
          </a:p>
          <a:p>
            <a:pPr>
              <a:buNone/>
            </a:pPr>
            <a:r>
              <a:rPr lang="en-US" sz="2400" i="1" u="sng" dirty="0" smtClean="0">
                <a:latin typeface="Times New Roman" pitchFamily="18" charset="0"/>
                <a:cs typeface="Times New Roman" pitchFamily="18" charset="0"/>
              </a:rPr>
              <a:t>High</a:t>
            </a:r>
            <a:r>
              <a:rPr lang="en-US" sz="2400" dirty="0" smtClean="0">
                <a:latin typeface="Times New Roman" pitchFamily="18" charset="0"/>
                <a:cs typeface="Times New Roman" pitchFamily="18" charset="0"/>
              </a:rPr>
              <a:t>: Consume at least 3x per week</a:t>
            </a:r>
          </a:p>
          <a:p>
            <a:pPr>
              <a:buNone/>
            </a:pPr>
            <a:r>
              <a:rPr lang="en-US" sz="2400" i="1" u="sng" dirty="0" smtClean="0">
                <a:latin typeface="Times New Roman" pitchFamily="18" charset="0"/>
                <a:cs typeface="Times New Roman" pitchFamily="18" charset="0"/>
              </a:rPr>
              <a:t>Low</a:t>
            </a:r>
            <a:r>
              <a:rPr lang="en-US" sz="2400" dirty="0" smtClean="0">
                <a:latin typeface="Times New Roman" pitchFamily="18" charset="0"/>
                <a:cs typeface="Times New Roman" pitchFamily="18" charset="0"/>
              </a:rPr>
              <a:t>: Consume less than 3x per week</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5) </a:t>
            </a:r>
            <a:r>
              <a:rPr lang="en-US" sz="2400" b="1" dirty="0" smtClean="0">
                <a:latin typeface="Times New Roman" pitchFamily="18" charset="0"/>
                <a:cs typeface="Times New Roman" pitchFamily="18" charset="0"/>
              </a:rPr>
              <a:t>Body mass index (BMI) – based on WHO Asian</a:t>
            </a:r>
          </a:p>
          <a:p>
            <a:pPr marL="521208" indent="-457200">
              <a:buNone/>
            </a:pPr>
            <a:r>
              <a:rPr lang="en-US" sz="2400" dirty="0" smtClean="0">
                <a:latin typeface="Times New Roman" pitchFamily="18" charset="0"/>
                <a:cs typeface="Times New Roman" pitchFamily="18" charset="0"/>
              </a:rPr>
              <a:t>a) Underweight / Normal: &lt; 22.9</a:t>
            </a:r>
          </a:p>
          <a:p>
            <a:pPr marL="521208" indent="-457200">
              <a:buNone/>
            </a:pPr>
            <a:r>
              <a:rPr lang="en-US" sz="2400" dirty="0" smtClean="0">
                <a:latin typeface="Times New Roman" pitchFamily="18" charset="0"/>
                <a:cs typeface="Times New Roman" pitchFamily="18" charset="0"/>
              </a:rPr>
              <a:t>b) Overweight / Obese: &gt; 23</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000108"/>
            <a:ext cx="8229600" cy="5072098"/>
          </a:xfrm>
        </p:spPr>
        <p:txBody>
          <a:bodyPr>
            <a:normAutofit fontScale="92500" lnSpcReduction="20000"/>
          </a:bodyPr>
          <a:lstStyle/>
          <a:p>
            <a:pPr marL="109728" indent="0">
              <a:buNone/>
            </a:pPr>
            <a:r>
              <a:rPr lang="en-MY" sz="2800" u="sng" dirty="0">
                <a:solidFill>
                  <a:srgbClr val="FF0000"/>
                </a:solidFill>
                <a:latin typeface="Times New Roman" pitchFamily="18" charset="0"/>
                <a:cs typeface="Times New Roman" pitchFamily="18" charset="0"/>
              </a:rPr>
              <a:t>F</a:t>
            </a:r>
            <a:r>
              <a:rPr lang="en-MY" sz="2800" u="sng" dirty="0" smtClean="0">
                <a:solidFill>
                  <a:srgbClr val="FF0000"/>
                </a:solidFill>
                <a:latin typeface="Times New Roman" pitchFamily="18" charset="0"/>
                <a:cs typeface="Times New Roman" pitchFamily="18" charset="0"/>
              </a:rPr>
              <a:t>) DATA ANALYSIS</a:t>
            </a:r>
            <a:br>
              <a:rPr lang="en-MY" sz="2800" u="sng" dirty="0" smtClean="0">
                <a:solidFill>
                  <a:srgbClr val="FF0000"/>
                </a:solidFill>
                <a:latin typeface="Times New Roman" pitchFamily="18" charset="0"/>
                <a:cs typeface="Times New Roman" pitchFamily="18" charset="0"/>
              </a:rPr>
            </a:br>
            <a:endParaRPr lang="en-MY" sz="2800" u="sng" dirty="0" smtClean="0">
              <a:solidFill>
                <a:srgbClr val="FF0000"/>
              </a:solidFill>
              <a:latin typeface="Times New Roman" pitchFamily="18" charset="0"/>
              <a:cs typeface="Times New Roman" pitchFamily="18" charset="0"/>
            </a:endParaRPr>
          </a:p>
          <a:p>
            <a:r>
              <a:rPr lang="en-MY" sz="2800" dirty="0" smtClean="0">
                <a:latin typeface="Times New Roman" pitchFamily="18" charset="0"/>
                <a:cs typeface="Times New Roman" pitchFamily="18" charset="0"/>
              </a:rPr>
              <a:t>SPSS version 17.0</a:t>
            </a:r>
          </a:p>
          <a:p>
            <a:pPr marL="0" indent="0">
              <a:buNone/>
            </a:pPr>
            <a:endParaRPr lang="en-MY" sz="2800" dirty="0" smtClean="0">
              <a:latin typeface="Times New Roman" pitchFamily="18" charset="0"/>
              <a:cs typeface="Times New Roman" pitchFamily="18" charset="0"/>
            </a:endParaRPr>
          </a:p>
          <a:p>
            <a:r>
              <a:rPr lang="en-MY" sz="2800" dirty="0" smtClean="0">
                <a:latin typeface="Times New Roman" pitchFamily="18" charset="0"/>
                <a:cs typeface="Times New Roman" pitchFamily="18" charset="0"/>
              </a:rPr>
              <a:t>IPAQ</a:t>
            </a:r>
          </a:p>
          <a:p>
            <a:endParaRPr lang="en-MY" sz="2800" dirty="0" smtClean="0">
              <a:latin typeface="Times New Roman" pitchFamily="18" charset="0"/>
              <a:cs typeface="Times New Roman" pitchFamily="18" charset="0"/>
            </a:endParaRPr>
          </a:p>
          <a:p>
            <a:r>
              <a:rPr lang="en-MY" sz="2800" dirty="0" smtClean="0">
                <a:latin typeface="Times New Roman" pitchFamily="18" charset="0"/>
                <a:cs typeface="Times New Roman" pitchFamily="18" charset="0"/>
              </a:rPr>
              <a:t>T-Test</a:t>
            </a:r>
          </a:p>
          <a:p>
            <a:endParaRPr lang="en-MY" sz="2800" dirty="0">
              <a:latin typeface="Times New Roman" pitchFamily="18" charset="0"/>
              <a:cs typeface="Times New Roman" pitchFamily="18" charset="0"/>
            </a:endParaRPr>
          </a:p>
          <a:p>
            <a:r>
              <a:rPr lang="en-MY" sz="2800" dirty="0" smtClean="0">
                <a:latin typeface="Times New Roman" pitchFamily="18" charset="0"/>
                <a:cs typeface="Times New Roman" pitchFamily="18" charset="0"/>
              </a:rPr>
              <a:t>Pearson </a:t>
            </a:r>
            <a:r>
              <a:rPr lang="el-GR" sz="2800" dirty="0" smtClean="0">
                <a:latin typeface="Times New Roman" pitchFamily="18" charset="0"/>
                <a:cs typeface="Times New Roman" pitchFamily="18" charset="0"/>
              </a:rPr>
              <a:t>χ²</a:t>
            </a:r>
            <a:endParaRPr lang="en-MY" sz="2800" dirty="0" smtClean="0">
              <a:latin typeface="Times New Roman" pitchFamily="18" charset="0"/>
              <a:cs typeface="Times New Roman" pitchFamily="18" charset="0"/>
            </a:endParaRPr>
          </a:p>
          <a:p>
            <a:endParaRPr lang="en-MY" sz="2800" dirty="0">
              <a:latin typeface="Times New Roman" pitchFamily="18" charset="0"/>
              <a:cs typeface="Times New Roman" pitchFamily="18" charset="0"/>
            </a:endParaRPr>
          </a:p>
          <a:p>
            <a:r>
              <a:rPr lang="en-MY" sz="2800" dirty="0" smtClean="0">
                <a:latin typeface="Times New Roman" pitchFamily="18" charset="0"/>
                <a:cs typeface="Times New Roman" pitchFamily="18" charset="0"/>
              </a:rPr>
              <a:t>Yate’s continuity correction</a:t>
            </a:r>
            <a:br>
              <a:rPr lang="en-MY" sz="2800" dirty="0" smtClean="0">
                <a:latin typeface="Times New Roman" pitchFamily="18" charset="0"/>
                <a:cs typeface="Times New Roman" pitchFamily="18" charset="0"/>
              </a:rPr>
            </a:br>
            <a:r>
              <a:rPr lang="en-MY" sz="2800" dirty="0" smtClean="0">
                <a:latin typeface="Times New Roman" pitchFamily="18" charset="0"/>
                <a:cs typeface="Times New Roman" pitchFamily="18" charset="0"/>
              </a:rPr>
              <a:t/>
            </a:r>
            <a:br>
              <a:rPr lang="en-MY" sz="2800" dirty="0" smtClean="0">
                <a:latin typeface="Times New Roman" pitchFamily="18" charset="0"/>
                <a:cs typeface="Times New Roman" pitchFamily="18" charset="0"/>
              </a:rPr>
            </a:br>
            <a:r>
              <a:rPr lang="en-MY" sz="2800" dirty="0" smtClean="0">
                <a:latin typeface="Times New Roman" pitchFamily="18" charset="0"/>
                <a:cs typeface="Times New Roman" pitchFamily="18" charset="0"/>
              </a:rPr>
              <a:t> </a:t>
            </a:r>
            <a:endParaRPr lang="en-MY" dirty="0"/>
          </a:p>
        </p:txBody>
      </p:sp>
    </p:spTree>
    <p:extLst>
      <p:ext uri="{BB962C8B-B14F-4D97-AF65-F5344CB8AC3E}">
        <p14:creationId xmlns="" xmlns:p14="http://schemas.microsoft.com/office/powerpoint/2010/main" val="4240729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MY" dirty="0" smtClean="0"/>
              <a:t>Data analysis</a:t>
            </a:r>
            <a:endParaRPr lang="en-MY" dirty="0"/>
          </a:p>
        </p:txBody>
      </p:sp>
      <p:sp>
        <p:nvSpPr>
          <p:cNvPr id="3" name="Subtitle 2"/>
          <p:cNvSpPr>
            <a:spLocks noGrp="1"/>
          </p:cNvSpPr>
          <p:nvPr>
            <p:ph type="subTitle" idx="1"/>
          </p:nvPr>
        </p:nvSpPr>
        <p:spPr/>
        <p:txBody>
          <a:bodyPr/>
          <a:lstStyle/>
          <a:p>
            <a:endParaRPr lang="en-MY"/>
          </a:p>
        </p:txBody>
      </p:sp>
    </p:spTree>
    <p:extLst>
      <p:ext uri="{BB962C8B-B14F-4D97-AF65-F5344CB8AC3E}">
        <p14:creationId xmlns="" xmlns:p14="http://schemas.microsoft.com/office/powerpoint/2010/main" val="1429275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034" y="0"/>
            <a:ext cx="8229600" cy="1399032"/>
          </a:xfrm>
        </p:spPr>
        <p:txBody>
          <a:bodyPr/>
          <a:lstStyle/>
          <a:p>
            <a:r>
              <a:rPr lang="en-MY" dirty="0" smtClean="0">
                <a:solidFill>
                  <a:schemeClr val="tx1"/>
                </a:solidFill>
                <a:effectLst/>
                <a:latin typeface="Times New Roman" pitchFamily="18" charset="0"/>
                <a:cs typeface="Times New Roman" pitchFamily="18" charset="0"/>
              </a:rPr>
              <a:t>Respondent : Gender</a:t>
            </a:r>
            <a:endParaRPr lang="en-MY" dirty="0"/>
          </a:p>
        </p:txBody>
      </p:sp>
      <p:pic>
        <p:nvPicPr>
          <p:cNvPr id="5" name="Picture 4"/>
          <p:cNvPicPr>
            <a:picLocks noChangeAspect="1"/>
          </p:cNvPicPr>
          <p:nvPr/>
        </p:nvPicPr>
        <p:blipFill>
          <a:blip r:embed="rId2"/>
          <a:stretch>
            <a:fillRect/>
          </a:stretch>
        </p:blipFill>
        <p:spPr>
          <a:xfrm>
            <a:off x="428596" y="1428736"/>
            <a:ext cx="5643602" cy="5062552"/>
          </a:xfrm>
          <a:prstGeom prst="rect">
            <a:avLst/>
          </a:prstGeom>
        </p:spPr>
      </p:pic>
      <p:sp>
        <p:nvSpPr>
          <p:cNvPr id="3" name="TextBox 2"/>
          <p:cNvSpPr txBox="1"/>
          <p:nvPr/>
        </p:nvSpPr>
        <p:spPr>
          <a:xfrm>
            <a:off x="6357950" y="3143248"/>
            <a:ext cx="2627291" cy="923330"/>
          </a:xfrm>
          <a:prstGeom prst="rect">
            <a:avLst/>
          </a:prstGeom>
          <a:solidFill>
            <a:srgbClr val="FFC000"/>
          </a:solidFill>
        </p:spPr>
        <p:txBody>
          <a:bodyPr wrap="square" rtlCol="0">
            <a:spAutoFit/>
          </a:bodyPr>
          <a:lstStyle/>
          <a:p>
            <a:r>
              <a:rPr lang="en-MY" dirty="0" smtClean="0"/>
              <a:t>Total male: 33 persons</a:t>
            </a:r>
          </a:p>
          <a:p>
            <a:r>
              <a:rPr lang="en-MY" dirty="0" smtClean="0"/>
              <a:t>Total female: 76 persons</a:t>
            </a:r>
            <a:endParaRPr lang="en-MY" dirty="0"/>
          </a:p>
        </p:txBody>
      </p:sp>
    </p:spTree>
    <p:extLst>
      <p:ext uri="{BB962C8B-B14F-4D97-AF65-F5344CB8AC3E}">
        <p14:creationId xmlns="" xmlns:p14="http://schemas.microsoft.com/office/powerpoint/2010/main" val="358282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034" y="-214338"/>
            <a:ext cx="8229600" cy="1399032"/>
          </a:xfrm>
        </p:spPr>
        <p:txBody>
          <a:bodyPr/>
          <a:lstStyle/>
          <a:p>
            <a:r>
              <a:rPr lang="en-MY" dirty="0" smtClean="0">
                <a:solidFill>
                  <a:schemeClr val="tx1"/>
                </a:solidFill>
                <a:effectLst/>
                <a:latin typeface="Times New Roman" pitchFamily="18" charset="0"/>
                <a:cs typeface="Times New Roman" pitchFamily="18" charset="0"/>
              </a:rPr>
              <a:t>Respondent : Race</a:t>
            </a:r>
            <a:endParaRPr lang="en-MY" dirty="0"/>
          </a:p>
        </p:txBody>
      </p:sp>
      <p:pic>
        <p:nvPicPr>
          <p:cNvPr id="2" name="Picture 1"/>
          <p:cNvPicPr>
            <a:picLocks noChangeAspect="1"/>
          </p:cNvPicPr>
          <p:nvPr/>
        </p:nvPicPr>
        <p:blipFill>
          <a:blip r:embed="rId2"/>
          <a:stretch>
            <a:fillRect/>
          </a:stretch>
        </p:blipFill>
        <p:spPr>
          <a:xfrm>
            <a:off x="78580" y="1000108"/>
            <a:ext cx="5993618" cy="5491180"/>
          </a:xfrm>
          <a:prstGeom prst="rect">
            <a:avLst/>
          </a:prstGeom>
        </p:spPr>
      </p:pic>
      <p:sp>
        <p:nvSpPr>
          <p:cNvPr id="3" name="TextBox 2"/>
          <p:cNvSpPr txBox="1"/>
          <p:nvPr/>
        </p:nvSpPr>
        <p:spPr>
          <a:xfrm>
            <a:off x="6143636" y="2714620"/>
            <a:ext cx="2842592" cy="2585323"/>
          </a:xfrm>
          <a:prstGeom prst="rect">
            <a:avLst/>
          </a:prstGeom>
          <a:solidFill>
            <a:srgbClr val="FFC000"/>
          </a:solidFill>
        </p:spPr>
        <p:txBody>
          <a:bodyPr wrap="square" rtlCol="0">
            <a:spAutoFit/>
          </a:bodyPr>
          <a:lstStyle/>
          <a:p>
            <a:r>
              <a:rPr lang="en-MY" dirty="0" smtClean="0">
                <a:solidFill>
                  <a:srgbClr val="000000"/>
                </a:solidFill>
              </a:rPr>
              <a:t>Total respondents : 109</a:t>
            </a:r>
          </a:p>
          <a:p>
            <a:pPr marL="285750" indent="-285750">
              <a:buFont typeface="Arial" panose="020B0604020202020204" pitchFamily="34" charset="0"/>
              <a:buChar char="•"/>
            </a:pPr>
            <a:r>
              <a:rPr lang="en-MY" dirty="0" smtClean="0">
                <a:solidFill>
                  <a:srgbClr val="000000"/>
                </a:solidFill>
              </a:rPr>
              <a:t>Consists of</a:t>
            </a:r>
          </a:p>
          <a:p>
            <a:pPr marL="742950" lvl="1" indent="-285750">
              <a:buFont typeface="Arial" panose="020B0604020202020204" pitchFamily="34" charset="0"/>
              <a:buChar char="•"/>
            </a:pPr>
            <a:r>
              <a:rPr lang="en-MY" dirty="0" smtClean="0">
                <a:solidFill>
                  <a:srgbClr val="000000"/>
                </a:solidFill>
              </a:rPr>
              <a:t>Malay: 69 persons</a:t>
            </a:r>
          </a:p>
          <a:p>
            <a:pPr marL="742950" lvl="1" indent="-285750">
              <a:buFont typeface="Arial" panose="020B0604020202020204" pitchFamily="34" charset="0"/>
              <a:buChar char="•"/>
            </a:pPr>
            <a:r>
              <a:rPr lang="en-MY" dirty="0" smtClean="0">
                <a:solidFill>
                  <a:srgbClr val="000000"/>
                </a:solidFill>
              </a:rPr>
              <a:t>Chinese : 23 persons</a:t>
            </a:r>
          </a:p>
          <a:p>
            <a:pPr marL="742950" lvl="1" indent="-285750">
              <a:buFont typeface="Arial" panose="020B0604020202020204" pitchFamily="34" charset="0"/>
              <a:buChar char="•"/>
            </a:pPr>
            <a:r>
              <a:rPr lang="en-MY" dirty="0" smtClean="0">
                <a:solidFill>
                  <a:srgbClr val="000000"/>
                </a:solidFill>
              </a:rPr>
              <a:t>Indian: 12 persons</a:t>
            </a:r>
          </a:p>
          <a:p>
            <a:pPr marL="742950" lvl="1" indent="-285750">
              <a:buFont typeface="Arial" panose="020B0604020202020204" pitchFamily="34" charset="0"/>
              <a:buChar char="•"/>
            </a:pPr>
            <a:r>
              <a:rPr lang="en-MY" dirty="0" smtClean="0">
                <a:solidFill>
                  <a:srgbClr val="000000"/>
                </a:solidFill>
              </a:rPr>
              <a:t>Others: 5 persons</a:t>
            </a:r>
            <a:endParaRPr lang="en-MY" dirty="0">
              <a:solidFill>
                <a:srgbClr val="000000"/>
              </a:solidFill>
            </a:endParaRPr>
          </a:p>
        </p:txBody>
      </p:sp>
    </p:spTree>
    <p:extLst>
      <p:ext uri="{BB962C8B-B14F-4D97-AF65-F5344CB8AC3E}">
        <p14:creationId xmlns="" xmlns:p14="http://schemas.microsoft.com/office/powerpoint/2010/main" val="24488014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217290"/>
          </a:xfrm>
        </p:spPr>
        <p:txBody>
          <a:bodyPr>
            <a:normAutofit fontScale="90000"/>
          </a:bodyPr>
          <a:lstStyle/>
          <a:p>
            <a:r>
              <a:rPr lang="en-US" dirty="0" smtClean="0"/>
              <a:t>BMI Distribution according to Classification of BMI</a:t>
            </a:r>
            <a:endParaRPr lang="en-MY" dirty="0"/>
          </a:p>
        </p:txBody>
      </p:sp>
      <p:pic>
        <p:nvPicPr>
          <p:cNvPr id="102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43608" y="1412775"/>
            <a:ext cx="6768752" cy="5423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97304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2428868"/>
            <a:ext cx="8229600" cy="1399032"/>
          </a:xfrm>
        </p:spPr>
        <p:txBody>
          <a:bodyPr>
            <a:normAutofit/>
          </a:bodyPr>
          <a:lstStyle/>
          <a:p>
            <a:pPr algn="ctr"/>
            <a:r>
              <a:rPr lang="en-US" sz="6000" dirty="0" smtClean="0"/>
              <a:t>T-test</a:t>
            </a:r>
            <a:endParaRPr lang="en-US" sz="6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n>
                  <a:solidFill>
                    <a:schemeClr val="tx1"/>
                  </a:solidFill>
                </a:ln>
                <a:solidFill>
                  <a:schemeClr val="tx1">
                    <a:lumMod val="95000"/>
                    <a:lumOff val="5000"/>
                  </a:schemeClr>
                </a:solidFill>
                <a:latin typeface="Times New Roman" pitchFamily="18" charset="0"/>
                <a:cs typeface="Times New Roman" pitchFamily="18" charset="0"/>
              </a:rPr>
              <a:t>Ho :There is no </a:t>
            </a:r>
            <a:r>
              <a:rPr lang="en-US" dirty="0" smtClean="0">
                <a:ln>
                  <a:solidFill>
                    <a:schemeClr val="tx1"/>
                  </a:solidFill>
                </a:ln>
                <a:solidFill>
                  <a:schemeClr val="tx1">
                    <a:lumMod val="95000"/>
                    <a:lumOff val="5000"/>
                  </a:schemeClr>
                </a:solidFill>
                <a:latin typeface="Times New Roman" pitchFamily="18" charset="0"/>
                <a:cs typeface="Times New Roman" pitchFamily="18" charset="0"/>
              </a:rPr>
              <a:t>difference of BMI between Male and Female</a:t>
            </a:r>
            <a:r>
              <a:rPr lang="en-US" dirty="0">
                <a:ln>
                  <a:solidFill>
                    <a:schemeClr val="tx1"/>
                  </a:solidFill>
                </a:ln>
                <a:solidFill>
                  <a:schemeClr val="accent2">
                    <a:lumMod val="60000"/>
                    <a:lumOff val="40000"/>
                  </a:schemeClr>
                </a:solidFill>
                <a:latin typeface="Times New Roman" pitchFamily="18" charset="0"/>
                <a:cs typeface="Times New Roman" pitchFamily="18" charset="0"/>
              </a:rPr>
              <a:t/>
            </a:r>
            <a:br>
              <a:rPr lang="en-US" dirty="0">
                <a:ln>
                  <a:solidFill>
                    <a:schemeClr val="tx1"/>
                  </a:solidFill>
                </a:ln>
                <a:solidFill>
                  <a:schemeClr val="accent2">
                    <a:lumMod val="60000"/>
                    <a:lumOff val="40000"/>
                  </a:schemeClr>
                </a:solidFill>
                <a:latin typeface="Times New Roman" pitchFamily="18" charset="0"/>
                <a:cs typeface="Times New Roman" pitchFamily="18" charset="0"/>
              </a:rPr>
            </a:br>
            <a:endParaRPr lang="en-MY" dirty="0"/>
          </a:p>
        </p:txBody>
      </p:sp>
      <p:pic>
        <p:nvPicPr>
          <p:cNvPr id="6" name="Picture 5"/>
          <p:cNvPicPr>
            <a:picLocks noChangeAspect="1"/>
          </p:cNvPicPr>
          <p:nvPr/>
        </p:nvPicPr>
        <p:blipFill>
          <a:blip r:embed="rId2"/>
          <a:stretch>
            <a:fillRect/>
          </a:stretch>
        </p:blipFill>
        <p:spPr>
          <a:xfrm>
            <a:off x="142844" y="1714488"/>
            <a:ext cx="4143403" cy="2457049"/>
          </a:xfrm>
          <a:prstGeom prst="rect">
            <a:avLst/>
          </a:prstGeom>
        </p:spPr>
      </p:pic>
      <p:pic>
        <p:nvPicPr>
          <p:cNvPr id="7" name="Picture 6"/>
          <p:cNvPicPr>
            <a:picLocks noChangeAspect="1"/>
          </p:cNvPicPr>
          <p:nvPr/>
        </p:nvPicPr>
        <p:blipFill>
          <a:blip r:embed="rId3"/>
          <a:stretch>
            <a:fillRect/>
          </a:stretch>
        </p:blipFill>
        <p:spPr>
          <a:xfrm>
            <a:off x="4412975" y="1857364"/>
            <a:ext cx="4731025" cy="3143272"/>
          </a:xfrm>
          <a:prstGeom prst="rect">
            <a:avLst/>
          </a:prstGeom>
        </p:spPr>
      </p:pic>
      <p:sp>
        <p:nvSpPr>
          <p:cNvPr id="8" name="TextBox 7"/>
          <p:cNvSpPr txBox="1"/>
          <p:nvPr/>
        </p:nvSpPr>
        <p:spPr>
          <a:xfrm>
            <a:off x="3500430" y="4500570"/>
            <a:ext cx="1938752" cy="923330"/>
          </a:xfrm>
          <a:prstGeom prst="rect">
            <a:avLst/>
          </a:prstGeom>
          <a:solidFill>
            <a:srgbClr val="FFFF00"/>
          </a:solidFill>
        </p:spPr>
        <p:txBody>
          <a:bodyPr wrap="square" rtlCol="0">
            <a:spAutoFit/>
          </a:bodyPr>
          <a:lstStyle/>
          <a:p>
            <a:r>
              <a:rPr lang="en-US" dirty="0" smtClean="0">
                <a:solidFill>
                  <a:prstClr val="black"/>
                </a:solidFill>
                <a:latin typeface="Times New Roman" pitchFamily="18" charset="0"/>
                <a:cs typeface="Times New Roman" pitchFamily="18" charset="0"/>
              </a:rPr>
              <a:t>P &gt;0.05 –not significant</a:t>
            </a:r>
          </a:p>
          <a:p>
            <a:r>
              <a:rPr lang="en-US" dirty="0" smtClean="0">
                <a:solidFill>
                  <a:prstClr val="black"/>
                </a:solidFill>
                <a:latin typeface="Times New Roman" pitchFamily="18" charset="0"/>
                <a:cs typeface="Times New Roman" pitchFamily="18" charset="0"/>
              </a:rPr>
              <a:t>Ho not rejected</a:t>
            </a:r>
            <a:endParaRPr lang="en-US" dirty="0">
              <a:solidFill>
                <a:prstClr val="black"/>
              </a:solidFill>
              <a:latin typeface="Times New Roman" pitchFamily="18" charset="0"/>
              <a:cs typeface="Times New Roman" pitchFamily="18" charset="0"/>
            </a:endParaRPr>
          </a:p>
        </p:txBody>
      </p:sp>
      <p:sp>
        <p:nvSpPr>
          <p:cNvPr id="9" name="Rectangle 8"/>
          <p:cNvSpPr/>
          <p:nvPr/>
        </p:nvSpPr>
        <p:spPr>
          <a:xfrm>
            <a:off x="1928794" y="5572140"/>
            <a:ext cx="5440979" cy="923330"/>
          </a:xfrm>
          <a:prstGeom prst="rect">
            <a:avLst/>
          </a:prstGeom>
          <a:solidFill>
            <a:srgbClr val="FFFF00"/>
          </a:solidFill>
        </p:spPr>
        <p:txBody>
          <a:bodyPr wrap="square">
            <a:spAutoFit/>
          </a:bodyPr>
          <a:lstStyle/>
          <a:p>
            <a:pPr algn="ctr"/>
            <a:r>
              <a:rPr lang="en-US" u="sng" dirty="0" smtClean="0"/>
              <a:t>CONCLUSION:</a:t>
            </a:r>
          </a:p>
          <a:p>
            <a:r>
              <a:rPr lang="en-US" dirty="0" smtClean="0"/>
              <a:t>THERE IS NO SIGNIFICANT DIFFERENCE OF MEAN BMI BETWEEN MALE AND FEMALE</a:t>
            </a:r>
            <a:endParaRPr lang="en-US" dirty="0"/>
          </a:p>
        </p:txBody>
      </p:sp>
    </p:spTree>
    <p:extLst>
      <p:ext uri="{BB962C8B-B14F-4D97-AF65-F5344CB8AC3E}">
        <p14:creationId xmlns="" xmlns:p14="http://schemas.microsoft.com/office/powerpoint/2010/main" val="3690636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00240"/>
            <a:ext cx="8229600" cy="2542040"/>
          </a:xfrm>
        </p:spPr>
        <p:txBody>
          <a:bodyPr>
            <a:normAutofit/>
          </a:bodyPr>
          <a:lstStyle/>
          <a:p>
            <a:r>
              <a:rPr lang="en-US" sz="6000" dirty="0" smtClean="0"/>
              <a:t>CHI-SQUARE TEST</a:t>
            </a:r>
            <a:endParaRPr lang="en-US" sz="6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n>
                  <a:solidFill>
                    <a:schemeClr val="tx1"/>
                  </a:solidFill>
                </a:ln>
                <a:solidFill>
                  <a:schemeClr val="tx1">
                    <a:lumMod val="95000"/>
                    <a:lumOff val="5000"/>
                  </a:schemeClr>
                </a:solidFill>
                <a:latin typeface="Times New Roman" pitchFamily="18" charset="0"/>
                <a:cs typeface="Times New Roman" pitchFamily="18" charset="0"/>
              </a:rPr>
              <a:t>Ho :There is no association between </a:t>
            </a:r>
            <a:r>
              <a:rPr lang="en-US" dirty="0" smtClean="0">
                <a:ln>
                  <a:solidFill>
                    <a:schemeClr val="tx1"/>
                  </a:solidFill>
                </a:ln>
                <a:solidFill>
                  <a:schemeClr val="tx1">
                    <a:lumMod val="95000"/>
                    <a:lumOff val="5000"/>
                  </a:schemeClr>
                </a:solidFill>
                <a:latin typeface="Times New Roman" pitchFamily="18" charset="0"/>
                <a:cs typeface="Times New Roman" pitchFamily="18" charset="0"/>
              </a:rPr>
              <a:t>gender, </a:t>
            </a:r>
            <a:r>
              <a:rPr lang="en-US" dirty="0">
                <a:ln>
                  <a:solidFill>
                    <a:schemeClr val="tx1"/>
                  </a:solidFill>
                </a:ln>
                <a:solidFill>
                  <a:schemeClr val="tx1">
                    <a:lumMod val="95000"/>
                    <a:lumOff val="5000"/>
                  </a:schemeClr>
                </a:solidFill>
                <a:latin typeface="Times New Roman" pitchFamily="18" charset="0"/>
                <a:cs typeface="Times New Roman" pitchFamily="18" charset="0"/>
              </a:rPr>
              <a:t>with Body Mass Index (BMI)</a:t>
            </a:r>
            <a:r>
              <a:rPr lang="en-US" b="0" dirty="0" smtClean="0">
                <a:ln>
                  <a:solidFill>
                    <a:schemeClr val="tx1"/>
                  </a:solidFill>
                </a:ln>
                <a:solidFill>
                  <a:schemeClr val="accent2">
                    <a:lumMod val="60000"/>
                    <a:lumOff val="40000"/>
                  </a:schemeClr>
                </a:solidFill>
                <a:effectLst/>
                <a:latin typeface="Times New Roman" pitchFamily="18" charset="0"/>
                <a:cs typeface="Times New Roman" pitchFamily="18" charset="0"/>
              </a:rPr>
              <a:t> </a:t>
            </a:r>
            <a:r>
              <a:rPr lang="en-US" b="0" dirty="0" smtClean="0">
                <a:ln>
                  <a:solidFill>
                    <a:schemeClr val="tx1"/>
                  </a:solidFill>
                </a:ln>
                <a:solidFill>
                  <a:schemeClr val="accent2">
                    <a:lumMod val="60000"/>
                    <a:lumOff val="40000"/>
                  </a:schemeClr>
                </a:solidFill>
                <a:latin typeface="Times New Roman" pitchFamily="18" charset="0"/>
                <a:cs typeface="Times New Roman" pitchFamily="18" charset="0"/>
              </a:rPr>
              <a:t/>
            </a:r>
            <a:br>
              <a:rPr lang="en-US" b="0" dirty="0" smtClean="0">
                <a:ln>
                  <a:solidFill>
                    <a:schemeClr val="tx1"/>
                  </a:solidFill>
                </a:ln>
                <a:solidFill>
                  <a:schemeClr val="accent2">
                    <a:lumMod val="60000"/>
                    <a:lumOff val="40000"/>
                  </a:schemeClr>
                </a:solidFill>
                <a:latin typeface="Times New Roman" pitchFamily="18" charset="0"/>
                <a:cs typeface="Times New Roman" pitchFamily="18" charset="0"/>
              </a:rPr>
            </a:br>
            <a:endParaRPr lang="en-MY" dirty="0"/>
          </a:p>
        </p:txBody>
      </p:sp>
      <p:pic>
        <p:nvPicPr>
          <p:cNvPr id="5" name="Picture 4"/>
          <p:cNvPicPr>
            <a:picLocks noChangeAspect="1"/>
          </p:cNvPicPr>
          <p:nvPr/>
        </p:nvPicPr>
        <p:blipFill>
          <a:blip r:embed="rId2"/>
          <a:stretch>
            <a:fillRect/>
          </a:stretch>
        </p:blipFill>
        <p:spPr>
          <a:xfrm>
            <a:off x="0" y="1428736"/>
            <a:ext cx="7343979" cy="4000528"/>
          </a:xfrm>
          <a:prstGeom prst="rect">
            <a:avLst/>
          </a:prstGeom>
        </p:spPr>
      </p:pic>
      <p:pic>
        <p:nvPicPr>
          <p:cNvPr id="6" name="Picture 5"/>
          <p:cNvPicPr>
            <a:picLocks noChangeAspect="1"/>
          </p:cNvPicPr>
          <p:nvPr/>
        </p:nvPicPr>
        <p:blipFill>
          <a:blip r:embed="rId3"/>
          <a:stretch>
            <a:fillRect/>
          </a:stretch>
        </p:blipFill>
        <p:spPr>
          <a:xfrm>
            <a:off x="5000628" y="1928802"/>
            <a:ext cx="6218252" cy="3148327"/>
          </a:xfrm>
          <a:prstGeom prst="rect">
            <a:avLst/>
          </a:prstGeom>
        </p:spPr>
      </p:pic>
      <p:sp>
        <p:nvSpPr>
          <p:cNvPr id="8" name="TextBox 7"/>
          <p:cNvSpPr txBox="1"/>
          <p:nvPr/>
        </p:nvSpPr>
        <p:spPr>
          <a:xfrm>
            <a:off x="3500430" y="4214818"/>
            <a:ext cx="1938752" cy="923330"/>
          </a:xfrm>
          <a:prstGeom prst="rect">
            <a:avLst/>
          </a:prstGeom>
          <a:solidFill>
            <a:srgbClr val="FFFF00"/>
          </a:solidFill>
        </p:spPr>
        <p:txBody>
          <a:bodyPr wrap="square" rtlCol="0">
            <a:spAutoFit/>
          </a:bodyPr>
          <a:lstStyle/>
          <a:p>
            <a:r>
              <a:rPr lang="en-US" dirty="0" smtClean="0">
                <a:solidFill>
                  <a:prstClr val="black"/>
                </a:solidFill>
                <a:latin typeface="Times New Roman" pitchFamily="18" charset="0"/>
                <a:cs typeface="Times New Roman" pitchFamily="18" charset="0"/>
              </a:rPr>
              <a:t>P &gt;0.05 –not significant</a:t>
            </a:r>
          </a:p>
          <a:p>
            <a:r>
              <a:rPr lang="en-US" dirty="0" smtClean="0">
                <a:solidFill>
                  <a:prstClr val="black"/>
                </a:solidFill>
                <a:latin typeface="Times New Roman" pitchFamily="18" charset="0"/>
                <a:cs typeface="Times New Roman" pitchFamily="18" charset="0"/>
              </a:rPr>
              <a:t>Ho not rejected</a:t>
            </a:r>
            <a:endParaRPr lang="en-US" dirty="0">
              <a:solidFill>
                <a:prstClr val="black"/>
              </a:solidFill>
              <a:latin typeface="Times New Roman" pitchFamily="18" charset="0"/>
              <a:cs typeface="Times New Roman" pitchFamily="18" charset="0"/>
            </a:endParaRPr>
          </a:p>
        </p:txBody>
      </p:sp>
      <p:sp>
        <p:nvSpPr>
          <p:cNvPr id="9" name="Rectangle 8"/>
          <p:cNvSpPr/>
          <p:nvPr/>
        </p:nvSpPr>
        <p:spPr>
          <a:xfrm>
            <a:off x="1785918" y="5429264"/>
            <a:ext cx="5440979" cy="923330"/>
          </a:xfrm>
          <a:prstGeom prst="rect">
            <a:avLst/>
          </a:prstGeom>
          <a:solidFill>
            <a:srgbClr val="FFFF00"/>
          </a:solidFill>
        </p:spPr>
        <p:txBody>
          <a:bodyPr wrap="square">
            <a:spAutoFit/>
          </a:bodyPr>
          <a:lstStyle/>
          <a:p>
            <a:pPr algn="ctr"/>
            <a:r>
              <a:rPr lang="en-US" u="sng" dirty="0" smtClean="0">
                <a:solidFill>
                  <a:srgbClr val="000000"/>
                </a:solidFill>
                <a:latin typeface="Times New Roman" pitchFamily="18" charset="0"/>
                <a:cs typeface="Times New Roman" pitchFamily="18" charset="0"/>
              </a:rPr>
              <a:t>CONCLUSION:</a:t>
            </a:r>
          </a:p>
          <a:p>
            <a:r>
              <a:rPr lang="en-US" dirty="0" smtClean="0">
                <a:solidFill>
                  <a:srgbClr val="000000"/>
                </a:solidFill>
                <a:latin typeface="Times New Roman" pitchFamily="18" charset="0"/>
                <a:cs typeface="Times New Roman" pitchFamily="18" charset="0"/>
              </a:rPr>
              <a:t>THERE IS NO ASSOCIATION BETWEEN GENDER AND BMI CLASSIFICATION</a:t>
            </a:r>
            <a:endParaRPr lang="en-US"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0952052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ln>
                  <a:solidFill>
                    <a:schemeClr val="tx1"/>
                  </a:solidFill>
                </a:ln>
                <a:solidFill>
                  <a:schemeClr val="tx1">
                    <a:lumMod val="95000"/>
                    <a:lumOff val="5000"/>
                  </a:schemeClr>
                </a:solidFill>
                <a:effectLst/>
                <a:latin typeface="Times New Roman" pitchFamily="18" charset="0"/>
                <a:cs typeface="Times New Roman" pitchFamily="18" charset="0"/>
              </a:rPr>
              <a:t>Ho :There is no association between races, with Body Mass Index (BMI)</a:t>
            </a:r>
            <a:r>
              <a:rPr lang="en-US" b="0" dirty="0" smtClean="0">
                <a:ln>
                  <a:solidFill>
                    <a:schemeClr val="tx1"/>
                  </a:solidFill>
                </a:ln>
                <a:solidFill>
                  <a:schemeClr val="tx1">
                    <a:lumMod val="95000"/>
                    <a:lumOff val="5000"/>
                  </a:schemeClr>
                </a:solidFill>
                <a:latin typeface="Times New Roman" pitchFamily="18" charset="0"/>
                <a:cs typeface="Times New Roman" pitchFamily="18" charset="0"/>
              </a:rPr>
              <a:t/>
            </a:r>
            <a:br>
              <a:rPr lang="en-US" b="0" dirty="0" smtClean="0">
                <a:ln>
                  <a:solidFill>
                    <a:schemeClr val="tx1"/>
                  </a:solidFill>
                </a:ln>
                <a:solidFill>
                  <a:schemeClr val="tx1">
                    <a:lumMod val="95000"/>
                    <a:lumOff val="5000"/>
                  </a:schemeClr>
                </a:solidFill>
                <a:latin typeface="Times New Roman" pitchFamily="18" charset="0"/>
                <a:cs typeface="Times New Roman" pitchFamily="18" charset="0"/>
              </a:rPr>
            </a:br>
            <a:endParaRPr lang="en-MY" dirty="0"/>
          </a:p>
        </p:txBody>
      </p:sp>
      <p:pic>
        <p:nvPicPr>
          <p:cNvPr id="4" name="Picture 3"/>
          <p:cNvPicPr>
            <a:picLocks noChangeAspect="1"/>
          </p:cNvPicPr>
          <p:nvPr/>
        </p:nvPicPr>
        <p:blipFill>
          <a:blip r:embed="rId2"/>
          <a:stretch>
            <a:fillRect/>
          </a:stretch>
        </p:blipFill>
        <p:spPr>
          <a:xfrm>
            <a:off x="285720" y="1285860"/>
            <a:ext cx="7572395" cy="4885513"/>
          </a:xfrm>
          <a:prstGeom prst="rect">
            <a:avLst/>
          </a:prstGeom>
        </p:spPr>
      </p:pic>
      <p:pic>
        <p:nvPicPr>
          <p:cNvPr id="8" name="Picture 7"/>
          <p:cNvPicPr>
            <a:picLocks noChangeAspect="1"/>
          </p:cNvPicPr>
          <p:nvPr/>
        </p:nvPicPr>
        <p:blipFill>
          <a:blip r:embed="rId3"/>
          <a:stretch>
            <a:fillRect/>
          </a:stretch>
        </p:blipFill>
        <p:spPr>
          <a:xfrm>
            <a:off x="5572132" y="1285860"/>
            <a:ext cx="6427827" cy="4373016"/>
          </a:xfrm>
          <a:prstGeom prst="rect">
            <a:avLst/>
          </a:prstGeom>
        </p:spPr>
      </p:pic>
      <p:sp>
        <p:nvSpPr>
          <p:cNvPr id="10" name="TextBox 9"/>
          <p:cNvSpPr txBox="1"/>
          <p:nvPr/>
        </p:nvSpPr>
        <p:spPr>
          <a:xfrm>
            <a:off x="3357554" y="4643446"/>
            <a:ext cx="1938752" cy="923330"/>
          </a:xfrm>
          <a:prstGeom prst="rect">
            <a:avLst/>
          </a:prstGeom>
          <a:solidFill>
            <a:srgbClr val="FFFF00"/>
          </a:solidFill>
        </p:spPr>
        <p:txBody>
          <a:bodyPr wrap="square" rtlCol="0">
            <a:spAutoFit/>
          </a:bodyPr>
          <a:lstStyle/>
          <a:p>
            <a:r>
              <a:rPr lang="en-US" dirty="0" smtClean="0">
                <a:solidFill>
                  <a:prstClr val="black"/>
                </a:solidFill>
                <a:latin typeface="Times New Roman" pitchFamily="18" charset="0"/>
                <a:cs typeface="Times New Roman" pitchFamily="18" charset="0"/>
              </a:rPr>
              <a:t>P &gt;0.05 –not significant</a:t>
            </a:r>
          </a:p>
          <a:p>
            <a:r>
              <a:rPr lang="en-US" dirty="0" smtClean="0">
                <a:solidFill>
                  <a:prstClr val="black"/>
                </a:solidFill>
                <a:latin typeface="Times New Roman" pitchFamily="18" charset="0"/>
                <a:cs typeface="Times New Roman" pitchFamily="18" charset="0"/>
              </a:rPr>
              <a:t>Ho not rejected</a:t>
            </a:r>
            <a:endParaRPr lang="en-US" dirty="0">
              <a:solidFill>
                <a:prstClr val="black"/>
              </a:solidFill>
              <a:latin typeface="Times New Roman" pitchFamily="18" charset="0"/>
              <a:cs typeface="Times New Roman" pitchFamily="18" charset="0"/>
            </a:endParaRPr>
          </a:p>
        </p:txBody>
      </p:sp>
      <p:sp>
        <p:nvSpPr>
          <p:cNvPr id="11" name="TextBox 10"/>
          <p:cNvSpPr txBox="1"/>
          <p:nvPr/>
        </p:nvSpPr>
        <p:spPr>
          <a:xfrm>
            <a:off x="1625588" y="5775643"/>
            <a:ext cx="5314950" cy="923330"/>
          </a:xfrm>
          <a:prstGeom prst="rect">
            <a:avLst/>
          </a:prstGeom>
          <a:solidFill>
            <a:srgbClr val="FFFF00"/>
          </a:solidFill>
        </p:spPr>
        <p:txBody>
          <a:bodyPr wrap="square" rtlCol="0">
            <a:spAutoFit/>
          </a:bodyPr>
          <a:lstStyle/>
          <a:p>
            <a:pPr algn="ctr"/>
            <a:r>
              <a:rPr lang="en-US" u="sng" dirty="0" smtClean="0">
                <a:solidFill>
                  <a:prstClr val="black"/>
                </a:solidFill>
                <a:latin typeface="Times New Roman" pitchFamily="18" charset="0"/>
                <a:cs typeface="Times New Roman" pitchFamily="18" charset="0"/>
              </a:rPr>
              <a:t>CONCLUSION:</a:t>
            </a:r>
          </a:p>
          <a:p>
            <a:pPr algn="ctr"/>
            <a:r>
              <a:rPr lang="en-US" dirty="0" smtClean="0">
                <a:solidFill>
                  <a:prstClr val="black"/>
                </a:solidFill>
                <a:latin typeface="Times New Roman" pitchFamily="18" charset="0"/>
                <a:cs typeface="Times New Roman" pitchFamily="18" charset="0"/>
              </a:rPr>
              <a:t>THERE IS NO ASSOCIATION BETWEEN RACES AND BMI CLASSIFICATION</a:t>
            </a:r>
            <a:endParaRPr lang="en-US" dirty="0">
              <a:solidFill>
                <a:prstClr val="black"/>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955192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ln>
                  <a:solidFill>
                    <a:schemeClr val="tx1"/>
                  </a:solidFill>
                </a:ln>
                <a:solidFill>
                  <a:schemeClr val="tx1">
                    <a:lumMod val="95000"/>
                    <a:lumOff val="5000"/>
                  </a:schemeClr>
                </a:solidFill>
                <a:effectLst/>
                <a:latin typeface="Times New Roman" pitchFamily="18" charset="0"/>
                <a:cs typeface="Times New Roman" pitchFamily="18" charset="0"/>
              </a:rPr>
              <a:t>Ho :There is no association between fast food consumption, with Body Mass Index (BMI)</a:t>
            </a:r>
            <a:endParaRPr lang="en-MY" dirty="0"/>
          </a:p>
        </p:txBody>
      </p:sp>
      <p:pic>
        <p:nvPicPr>
          <p:cNvPr id="4" name="Picture 3"/>
          <p:cNvPicPr>
            <a:picLocks noChangeAspect="1"/>
          </p:cNvPicPr>
          <p:nvPr/>
        </p:nvPicPr>
        <p:blipFill>
          <a:blip r:embed="rId2"/>
          <a:stretch>
            <a:fillRect/>
          </a:stretch>
        </p:blipFill>
        <p:spPr>
          <a:xfrm>
            <a:off x="5286380" y="2071678"/>
            <a:ext cx="5644779" cy="3669607"/>
          </a:xfrm>
          <a:prstGeom prst="rect">
            <a:avLst/>
          </a:prstGeom>
        </p:spPr>
      </p:pic>
      <p:pic>
        <p:nvPicPr>
          <p:cNvPr id="5" name="Picture 4"/>
          <p:cNvPicPr>
            <a:picLocks noChangeAspect="1"/>
          </p:cNvPicPr>
          <p:nvPr/>
        </p:nvPicPr>
        <p:blipFill>
          <a:blip r:embed="rId3"/>
          <a:stretch>
            <a:fillRect/>
          </a:stretch>
        </p:blipFill>
        <p:spPr>
          <a:xfrm>
            <a:off x="285720" y="2000240"/>
            <a:ext cx="7357455" cy="4486421"/>
          </a:xfrm>
          <a:prstGeom prst="rect">
            <a:avLst/>
          </a:prstGeom>
        </p:spPr>
      </p:pic>
      <p:sp>
        <p:nvSpPr>
          <p:cNvPr id="7" name="TextBox 6"/>
          <p:cNvSpPr txBox="1"/>
          <p:nvPr/>
        </p:nvSpPr>
        <p:spPr>
          <a:xfrm>
            <a:off x="5857884" y="4714884"/>
            <a:ext cx="2250297" cy="923330"/>
          </a:xfrm>
          <a:prstGeom prst="rect">
            <a:avLst/>
          </a:prstGeom>
          <a:solidFill>
            <a:srgbClr val="FFFF00"/>
          </a:solidFill>
        </p:spPr>
        <p:txBody>
          <a:bodyPr wrap="square" rtlCol="0">
            <a:spAutoFit/>
          </a:bodyPr>
          <a:lstStyle/>
          <a:p>
            <a:r>
              <a:rPr lang="en-US" dirty="0" smtClean="0">
                <a:solidFill>
                  <a:prstClr val="black"/>
                </a:solidFill>
                <a:latin typeface="Times New Roman" pitchFamily="18" charset="0"/>
                <a:cs typeface="Times New Roman" pitchFamily="18" charset="0"/>
              </a:rPr>
              <a:t>P &gt;0.05 –  not significant</a:t>
            </a:r>
          </a:p>
          <a:p>
            <a:r>
              <a:rPr lang="en-US" dirty="0" smtClean="0">
                <a:solidFill>
                  <a:prstClr val="black"/>
                </a:solidFill>
                <a:latin typeface="Times New Roman" pitchFamily="18" charset="0"/>
                <a:cs typeface="Times New Roman" pitchFamily="18" charset="0"/>
              </a:rPr>
              <a:t>Ho not rejected</a:t>
            </a:r>
            <a:endParaRPr lang="en-US" dirty="0">
              <a:solidFill>
                <a:prstClr val="black"/>
              </a:solidFill>
              <a:latin typeface="Times New Roman" pitchFamily="18" charset="0"/>
              <a:cs typeface="Times New Roman" pitchFamily="18" charset="0"/>
            </a:endParaRPr>
          </a:p>
        </p:txBody>
      </p:sp>
      <p:sp>
        <p:nvSpPr>
          <p:cNvPr id="8" name="TextBox 7"/>
          <p:cNvSpPr txBox="1"/>
          <p:nvPr/>
        </p:nvSpPr>
        <p:spPr>
          <a:xfrm>
            <a:off x="1298834" y="5786454"/>
            <a:ext cx="5943600" cy="923330"/>
          </a:xfrm>
          <a:prstGeom prst="rect">
            <a:avLst/>
          </a:prstGeom>
          <a:solidFill>
            <a:srgbClr val="FFFF00"/>
          </a:solidFill>
        </p:spPr>
        <p:txBody>
          <a:bodyPr wrap="square" rtlCol="0">
            <a:spAutoFit/>
          </a:bodyPr>
          <a:lstStyle/>
          <a:p>
            <a:pPr algn="ctr"/>
            <a:r>
              <a:rPr lang="en-US" u="sng" dirty="0" smtClean="0">
                <a:solidFill>
                  <a:prstClr val="black"/>
                </a:solidFill>
                <a:latin typeface="Times New Roman" pitchFamily="18" charset="0"/>
                <a:cs typeface="Times New Roman" pitchFamily="18" charset="0"/>
              </a:rPr>
              <a:t>CONCLUSION:</a:t>
            </a:r>
          </a:p>
          <a:p>
            <a:pPr algn="ctr"/>
            <a:r>
              <a:rPr lang="en-US" dirty="0" smtClean="0">
                <a:solidFill>
                  <a:prstClr val="black"/>
                </a:solidFill>
                <a:latin typeface="Times New Roman" pitchFamily="18" charset="0"/>
                <a:cs typeface="Times New Roman" pitchFamily="18" charset="0"/>
              </a:rPr>
              <a:t>THERE IS NO SIGNIFICANT ASSOCIATION BETWEEN FOOD CONSUMPTION AND BMI</a:t>
            </a:r>
          </a:p>
        </p:txBody>
      </p:sp>
    </p:spTree>
    <p:extLst>
      <p:ext uri="{BB962C8B-B14F-4D97-AF65-F5344CB8AC3E}">
        <p14:creationId xmlns="" xmlns:p14="http://schemas.microsoft.com/office/powerpoint/2010/main" val="31837497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ln>
                  <a:solidFill>
                    <a:schemeClr val="tx1"/>
                  </a:solidFill>
                </a:ln>
                <a:solidFill>
                  <a:schemeClr val="tx1">
                    <a:lumMod val="95000"/>
                    <a:lumOff val="5000"/>
                  </a:schemeClr>
                </a:solidFill>
                <a:effectLst/>
                <a:latin typeface="Times New Roman" pitchFamily="18" charset="0"/>
                <a:cs typeface="Times New Roman" pitchFamily="18" charset="0"/>
              </a:rPr>
              <a:t>Ho :There is no association between physical activity, with Body Mass Index (BMI)</a:t>
            </a:r>
            <a:endParaRPr lang="en-MY" dirty="0"/>
          </a:p>
        </p:txBody>
      </p:sp>
      <p:pic>
        <p:nvPicPr>
          <p:cNvPr id="4" name="Picture 3"/>
          <p:cNvPicPr>
            <a:picLocks noChangeAspect="1"/>
          </p:cNvPicPr>
          <p:nvPr/>
        </p:nvPicPr>
        <p:blipFill>
          <a:blip r:embed="rId2"/>
          <a:stretch>
            <a:fillRect/>
          </a:stretch>
        </p:blipFill>
        <p:spPr>
          <a:xfrm>
            <a:off x="5857883" y="1643050"/>
            <a:ext cx="4776123" cy="3429024"/>
          </a:xfrm>
          <a:prstGeom prst="rect">
            <a:avLst/>
          </a:prstGeom>
        </p:spPr>
      </p:pic>
      <p:pic>
        <p:nvPicPr>
          <p:cNvPr id="5" name="Picture 4"/>
          <p:cNvPicPr>
            <a:picLocks noChangeAspect="1"/>
          </p:cNvPicPr>
          <p:nvPr/>
        </p:nvPicPr>
        <p:blipFill>
          <a:blip r:embed="rId3"/>
          <a:stretch>
            <a:fillRect/>
          </a:stretch>
        </p:blipFill>
        <p:spPr>
          <a:xfrm>
            <a:off x="357158" y="1785926"/>
            <a:ext cx="7936738" cy="4786346"/>
          </a:xfrm>
          <a:prstGeom prst="rect">
            <a:avLst/>
          </a:prstGeom>
        </p:spPr>
      </p:pic>
      <p:sp>
        <p:nvSpPr>
          <p:cNvPr id="6" name="TextBox 5"/>
          <p:cNvSpPr txBox="1"/>
          <p:nvPr/>
        </p:nvSpPr>
        <p:spPr>
          <a:xfrm>
            <a:off x="6000760" y="4572008"/>
            <a:ext cx="2250297" cy="923330"/>
          </a:xfrm>
          <a:prstGeom prst="rect">
            <a:avLst/>
          </a:prstGeom>
          <a:solidFill>
            <a:srgbClr val="FFFF00"/>
          </a:solidFill>
        </p:spPr>
        <p:txBody>
          <a:bodyPr wrap="square" rtlCol="0">
            <a:spAutoFit/>
          </a:bodyPr>
          <a:lstStyle/>
          <a:p>
            <a:r>
              <a:rPr lang="en-US" dirty="0" smtClean="0">
                <a:solidFill>
                  <a:prstClr val="black"/>
                </a:solidFill>
                <a:latin typeface="Times New Roman" pitchFamily="18" charset="0"/>
                <a:cs typeface="Times New Roman" pitchFamily="18" charset="0"/>
              </a:rPr>
              <a:t>P &gt;0.05 –  not significant</a:t>
            </a:r>
          </a:p>
          <a:p>
            <a:r>
              <a:rPr lang="en-US" dirty="0" smtClean="0">
                <a:solidFill>
                  <a:prstClr val="black"/>
                </a:solidFill>
                <a:latin typeface="Times New Roman" pitchFamily="18" charset="0"/>
                <a:cs typeface="Times New Roman" pitchFamily="18" charset="0"/>
              </a:rPr>
              <a:t>Ho not rejected</a:t>
            </a:r>
            <a:endParaRPr lang="en-US" dirty="0">
              <a:solidFill>
                <a:prstClr val="black"/>
              </a:solidFill>
              <a:latin typeface="Times New Roman" pitchFamily="18" charset="0"/>
              <a:cs typeface="Times New Roman" pitchFamily="18" charset="0"/>
            </a:endParaRPr>
          </a:p>
        </p:txBody>
      </p:sp>
      <p:sp>
        <p:nvSpPr>
          <p:cNvPr id="7" name="TextBox 6"/>
          <p:cNvSpPr txBox="1"/>
          <p:nvPr/>
        </p:nvSpPr>
        <p:spPr>
          <a:xfrm>
            <a:off x="1500166" y="5643578"/>
            <a:ext cx="5943600" cy="923330"/>
          </a:xfrm>
          <a:prstGeom prst="rect">
            <a:avLst/>
          </a:prstGeom>
          <a:solidFill>
            <a:srgbClr val="FFFF00"/>
          </a:solidFill>
        </p:spPr>
        <p:txBody>
          <a:bodyPr wrap="square" rtlCol="0">
            <a:spAutoFit/>
          </a:bodyPr>
          <a:lstStyle/>
          <a:p>
            <a:pPr algn="ctr"/>
            <a:r>
              <a:rPr lang="en-US" u="sng" dirty="0" smtClean="0">
                <a:solidFill>
                  <a:prstClr val="black"/>
                </a:solidFill>
                <a:latin typeface="Times New Roman" pitchFamily="18" charset="0"/>
                <a:cs typeface="Times New Roman" pitchFamily="18" charset="0"/>
              </a:rPr>
              <a:t>CONCLUSION:</a:t>
            </a:r>
          </a:p>
          <a:p>
            <a:pPr algn="ctr"/>
            <a:r>
              <a:rPr lang="en-US" dirty="0" smtClean="0">
                <a:solidFill>
                  <a:prstClr val="black"/>
                </a:solidFill>
                <a:latin typeface="Times New Roman" pitchFamily="18" charset="0"/>
                <a:cs typeface="Times New Roman" pitchFamily="18" charset="0"/>
              </a:rPr>
              <a:t>THERE IS NO SIGNIFICANT ASSOCIATION BETWEEN PHYSICAL  ACTIVITY AND BMI</a:t>
            </a:r>
          </a:p>
        </p:txBody>
      </p:sp>
    </p:spTree>
    <p:extLst>
      <p:ext uri="{BB962C8B-B14F-4D97-AF65-F5344CB8AC3E}">
        <p14:creationId xmlns="" xmlns:p14="http://schemas.microsoft.com/office/powerpoint/2010/main" val="42444086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LIMITATIONS OF RESEARCH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anose="02020603050405020304" pitchFamily="18" charset="0"/>
                <a:cs typeface="Times New Roman" panose="02020603050405020304" pitchFamily="18" charset="0"/>
              </a:rPr>
              <a:t>Respondents are composed of 2</a:t>
            </a:r>
            <a:r>
              <a:rPr lang="en-US" sz="2000" baseline="30000" dirty="0" smtClean="0">
                <a:latin typeface="Times New Roman" panose="02020603050405020304" pitchFamily="18" charset="0"/>
                <a:cs typeface="Times New Roman" panose="02020603050405020304" pitchFamily="18" charset="0"/>
              </a:rPr>
              <a:t>nd</a:t>
            </a:r>
            <a:r>
              <a:rPr lang="en-US" sz="2000" dirty="0" smtClean="0">
                <a:latin typeface="Times New Roman" panose="02020603050405020304" pitchFamily="18" charset="0"/>
                <a:cs typeface="Times New Roman" panose="02020603050405020304" pitchFamily="18" charset="0"/>
              </a:rPr>
              <a:t> year medical students of UKMMC only.</a:t>
            </a:r>
            <a:endParaRPr lang="en-US" sz="2000" dirty="0">
              <a:latin typeface="Times New Roman" panose="02020603050405020304" pitchFamily="18" charset="0"/>
              <a:cs typeface="Times New Roman" panose="02020603050405020304" pitchFamily="18" charset="0"/>
            </a:endParaRPr>
          </a:p>
          <a:p>
            <a:pPr>
              <a:lnSpc>
                <a:spcPct val="150000"/>
              </a:lnSpc>
            </a:pPr>
            <a:r>
              <a:rPr lang="en-US" sz="2000" dirty="0" smtClean="0">
                <a:latin typeface="Times New Roman" panose="02020603050405020304" pitchFamily="18" charset="0"/>
                <a:cs typeface="Times New Roman" panose="02020603050405020304" pitchFamily="18" charset="0"/>
              </a:rPr>
              <a:t>Sample size is only limited approximately to 109 samples only.	</a:t>
            </a:r>
          </a:p>
          <a:p>
            <a:pPr>
              <a:lnSpc>
                <a:spcPct val="150000"/>
              </a:lnSpc>
            </a:pPr>
            <a:r>
              <a:rPr lang="en-US" sz="2000" dirty="0" smtClean="0">
                <a:latin typeface="Times New Roman" panose="02020603050405020304" pitchFamily="18" charset="0"/>
                <a:cs typeface="Times New Roman" panose="02020603050405020304" pitchFamily="18" charset="0"/>
              </a:rPr>
              <a:t>Weight and height measurement are obtained from respondents by their own measurement.</a:t>
            </a:r>
          </a:p>
          <a:p>
            <a:pPr>
              <a:lnSpc>
                <a:spcPct val="150000"/>
              </a:lnSpc>
            </a:pPr>
            <a:r>
              <a:rPr lang="en-US" sz="2000" dirty="0" smtClean="0">
                <a:latin typeface="Times New Roman" panose="02020603050405020304" pitchFamily="18" charset="0"/>
                <a:cs typeface="Times New Roman" panose="02020603050405020304" pitchFamily="18" charset="0"/>
              </a:rPr>
              <a:t>Diet consumption of respondents are only limited to several fast food items included in the questionnaire.</a:t>
            </a:r>
          </a:p>
          <a:p>
            <a:pPr>
              <a:lnSpc>
                <a:spcPct val="150000"/>
              </a:lnSpc>
            </a:pPr>
            <a:r>
              <a:rPr lang="en-US" sz="2000" dirty="0" smtClean="0">
                <a:latin typeface="Times New Roman" panose="02020603050405020304" pitchFamily="18" charset="0"/>
                <a:cs typeface="Times New Roman" panose="02020603050405020304" pitchFamily="18" charset="0"/>
              </a:rPr>
              <a:t>BMI was calculated from the obtained weight and height. BMI is also known to be inaccurate in certain cases. </a:t>
            </a:r>
          </a:p>
          <a:p>
            <a:pPr>
              <a:lnSpc>
                <a:spcPct val="150000"/>
              </a:lnSpc>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7410890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SUGGESTIONS FOR FUTURE RESEARCH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To include year 1 to year 5 medical students of UKMMC as well as medical students from other University</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To increase the sample size of the respondents</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To use direct method  to obtain exact weight and height of the respondents</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Provide food frequency questionnaire to collect more precise data regarding the amount and frequency of food intake</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Include waist to hip ratio to support the BMI measurement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571744"/>
            <a:ext cx="8229600" cy="1399032"/>
          </a:xfrm>
        </p:spPr>
        <p:txBody>
          <a:bodyPr>
            <a:normAutofit fontScale="90000"/>
          </a:bodyPr>
          <a:lstStyle/>
          <a:p>
            <a:r>
              <a:rPr lang="en-US" dirty="0" smtClean="0"/>
              <a:t>That’s All folks </a:t>
            </a:r>
            <a:r>
              <a:rPr lang="en-US" dirty="0" smtClean="0">
                <a:sym typeface="Wingdings" pitchFamily="2" charset="2"/>
              </a:rPr>
              <a:t></a:t>
            </a:r>
            <a:br>
              <a:rPr lang="en-US" dirty="0" smtClean="0">
                <a:sym typeface="Wingdings" pitchFamily="2" charset="2"/>
              </a:rPr>
            </a:br>
            <a:r>
              <a:rPr lang="en-US" dirty="0" smtClean="0">
                <a:sym typeface="Wingdings" pitchFamily="2" charset="2"/>
              </a:rPr>
              <a:t/>
            </a:r>
            <a:br>
              <a:rPr lang="en-US" dirty="0" smtClean="0">
                <a:sym typeface="Wingdings" pitchFamily="2" charset="2"/>
              </a:rPr>
            </a:br>
            <a:r>
              <a:rPr lang="en-US" dirty="0" smtClean="0">
                <a:sym typeface="Wingdings" pitchFamily="2" charset="2"/>
              </a:rPr>
              <a:t>				Thank you ^.^ </a:t>
            </a:r>
            <a:br>
              <a:rPr lang="en-US" dirty="0" smtClean="0">
                <a:sym typeface="Wingdings" pitchFamily="2" charset="2"/>
              </a:rPr>
            </a:b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473</TotalTime>
  <Words>1404</Words>
  <Application>Microsoft Office PowerPoint</Application>
  <PresentationFormat>On-screen Show (4:3)</PresentationFormat>
  <Paragraphs>215</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Verve</vt:lpstr>
      <vt:lpstr>PREVALENCE OF OVERWEIGHT AMONG 2ND YEAR MEDICAL STUDENTS AND THE ASSOCIATED   FACTORS</vt:lpstr>
      <vt:lpstr>INTRODUCTION</vt:lpstr>
      <vt:lpstr>PREVALENCE OF OBESITY</vt:lpstr>
      <vt:lpstr>PROBLEM STATEMENT</vt:lpstr>
      <vt:lpstr>OBJECTIVES</vt:lpstr>
      <vt:lpstr>HYPOTHESIS</vt:lpstr>
      <vt:lpstr>CONCEPTUAL FRAMEWORK</vt:lpstr>
      <vt:lpstr>SIGNIFICANCE</vt:lpstr>
      <vt:lpstr>Classification Of BMI</vt:lpstr>
      <vt:lpstr>LITERATURE REVIEW</vt:lpstr>
      <vt:lpstr>LITERATURE REVIEW</vt:lpstr>
      <vt:lpstr>LITERATURE REVIEW</vt:lpstr>
      <vt:lpstr>LITERATURE REVIEW</vt:lpstr>
      <vt:lpstr>METHODOLOGY</vt:lpstr>
      <vt:lpstr>Slide 15</vt:lpstr>
      <vt:lpstr>Slide 16</vt:lpstr>
      <vt:lpstr> </vt:lpstr>
      <vt:lpstr>Slide 18</vt:lpstr>
      <vt:lpstr>Data analysis</vt:lpstr>
      <vt:lpstr>Respondent : Gender</vt:lpstr>
      <vt:lpstr>Respondent : Race</vt:lpstr>
      <vt:lpstr>BMI Distribution according to Classification of BMI</vt:lpstr>
      <vt:lpstr>T-test</vt:lpstr>
      <vt:lpstr>Ho :There is no difference of BMI between Male and Female </vt:lpstr>
      <vt:lpstr>CHI-SQUARE TEST</vt:lpstr>
      <vt:lpstr>Ho :There is no association between gender, with Body Mass Index (BMI)  </vt:lpstr>
      <vt:lpstr>Ho :There is no association between races, with Body Mass Index (BMI) </vt:lpstr>
      <vt:lpstr>Ho :There is no association between fast food consumption, with Body Mass Index (BMI)</vt:lpstr>
      <vt:lpstr>Ho :There is no association between physical activity, with Body Mass Index (BMI)</vt:lpstr>
      <vt:lpstr>LIMITATIONS OF RESEARCH</vt:lpstr>
      <vt:lpstr>SUGGESTIONS FOR FUTURE RESEARCH</vt:lpstr>
      <vt:lpstr>That’s All folks       Thank you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PREVALENCE OF OVERWEIGHT AMONG 2ND YEAR MEDICAL STUDENTS AND  ASSOCIATED   FACTORS</dc:title>
  <dc:creator>syahirajamal</dc:creator>
  <cp:lastModifiedBy>syahirajamal</cp:lastModifiedBy>
  <cp:revision>51</cp:revision>
  <dcterms:created xsi:type="dcterms:W3CDTF">2015-12-01T11:32:13Z</dcterms:created>
  <dcterms:modified xsi:type="dcterms:W3CDTF">2015-12-04T02:55:06Z</dcterms:modified>
</cp:coreProperties>
</file>